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65" r:id="rId3"/>
    <p:sldId id="343" r:id="rId4"/>
    <p:sldId id="269" r:id="rId5"/>
    <p:sldId id="278" r:id="rId6"/>
    <p:sldId id="342" r:id="rId7"/>
    <p:sldId id="268" r:id="rId8"/>
    <p:sldId id="328" r:id="rId9"/>
    <p:sldId id="326" r:id="rId10"/>
    <p:sldId id="327" r:id="rId11"/>
    <p:sldId id="329" r:id="rId12"/>
    <p:sldId id="330" r:id="rId13"/>
    <p:sldId id="333" r:id="rId14"/>
    <p:sldId id="332" r:id="rId15"/>
    <p:sldId id="331" r:id="rId16"/>
    <p:sldId id="334" r:id="rId17"/>
    <p:sldId id="335" r:id="rId18"/>
    <p:sldId id="336" r:id="rId19"/>
    <p:sldId id="275" r:id="rId20"/>
    <p:sldId id="337" r:id="rId21"/>
    <p:sldId id="339" r:id="rId22"/>
    <p:sldId id="338" r:id="rId23"/>
    <p:sldId id="340" r:id="rId24"/>
    <p:sldId id="272" r:id="rId25"/>
    <p:sldId id="341" r:id="rId26"/>
    <p:sldId id="308"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FFCC"/>
    <a:srgbClr val="996633"/>
    <a:srgbClr val="D9A40D"/>
    <a:srgbClr val="CC99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8" d="100"/>
          <a:sy n="148" d="100"/>
        </p:scale>
        <p:origin x="-564"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779D0D-D26C-4596-92C7-5FEF4580BD6C}" type="datetimeFigureOut">
              <a:rPr lang="en-US" smtClean="0"/>
              <a:t>4/27/2017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010E04-9020-4D96-B703-2D053106E7B0}" type="slidenum">
              <a:rPr lang="en-US" smtClean="0"/>
              <a:t>‹#›</a:t>
            </a:fld>
            <a:endParaRPr lang="en-US"/>
          </a:p>
        </p:txBody>
      </p:sp>
    </p:spTree>
    <p:extLst>
      <p:ext uri="{BB962C8B-B14F-4D97-AF65-F5344CB8AC3E}">
        <p14:creationId xmlns:p14="http://schemas.microsoft.com/office/powerpoint/2010/main" val="3982388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10E04-9020-4D96-B703-2D053106E7B0}" type="slidenum">
              <a:rPr lang="en-US" smtClean="0"/>
              <a:t>4</a:t>
            </a:fld>
            <a:endParaRPr lang="en-US"/>
          </a:p>
        </p:txBody>
      </p:sp>
    </p:spTree>
    <p:extLst>
      <p:ext uri="{BB962C8B-B14F-4D97-AF65-F5344CB8AC3E}">
        <p14:creationId xmlns:p14="http://schemas.microsoft.com/office/powerpoint/2010/main" val="2108529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1788968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2682022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809194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4/27/2017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6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4/27/2017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441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4/27/2017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763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40CF9C-E8AF-45BD-9BCA-F62AEAF176C0}" type="datetimeFigureOut">
              <a:rPr lang="en-US" smtClean="0">
                <a:solidFill>
                  <a:prstClr val="black">
                    <a:tint val="75000"/>
                  </a:prstClr>
                </a:solidFill>
              </a:rPr>
              <a:pPr/>
              <a:t>4/27/2017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810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40CF9C-E8AF-45BD-9BCA-F62AEAF176C0}" type="datetimeFigureOut">
              <a:rPr lang="en-US" smtClean="0">
                <a:solidFill>
                  <a:prstClr val="black">
                    <a:tint val="75000"/>
                  </a:prstClr>
                </a:solidFill>
              </a:rPr>
              <a:pPr/>
              <a:t>4/27/2017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2494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40CF9C-E8AF-45BD-9BCA-F62AEAF176C0}" type="datetimeFigureOut">
              <a:rPr lang="en-US" smtClean="0">
                <a:solidFill>
                  <a:prstClr val="black">
                    <a:tint val="75000"/>
                  </a:prstClr>
                </a:solidFill>
              </a:rPr>
              <a:pPr/>
              <a:t>4/27/2017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496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40CF9C-E8AF-45BD-9BCA-F62AEAF176C0}" type="datetimeFigureOut">
              <a:rPr lang="en-US" smtClean="0">
                <a:solidFill>
                  <a:prstClr val="black">
                    <a:tint val="75000"/>
                  </a:prstClr>
                </a:solidFill>
              </a:rPr>
              <a:pPr/>
              <a:t>4/27/2017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455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0CF9C-E8AF-45BD-9BCA-F62AEAF176C0}" type="datetimeFigureOut">
              <a:rPr lang="en-US" smtClean="0">
                <a:solidFill>
                  <a:prstClr val="black">
                    <a:tint val="75000"/>
                  </a:prstClr>
                </a:solidFill>
              </a:rPr>
              <a:pPr/>
              <a:t>4/27/2017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99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2105656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0CF9C-E8AF-45BD-9BCA-F62AEAF176C0}" type="datetimeFigureOut">
              <a:rPr lang="en-US" smtClean="0">
                <a:solidFill>
                  <a:prstClr val="black">
                    <a:tint val="75000"/>
                  </a:prstClr>
                </a:solidFill>
              </a:rPr>
              <a:pPr/>
              <a:t>4/27/2017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508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4/27/2017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9980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4/27/2017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87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40CF9C-E8AF-45BD-9BCA-F62AEAF176C0}"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997897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40CF9C-E8AF-45BD-9BCA-F62AEAF176C0}" type="datetimeFigureOut">
              <a:rPr lang="en-US" smtClean="0"/>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1388797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40CF9C-E8AF-45BD-9BCA-F62AEAF176C0}" type="datetimeFigureOut">
              <a:rPr lang="en-US" smtClean="0"/>
              <a:t>4/27/2017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128056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40CF9C-E8AF-45BD-9BCA-F62AEAF176C0}" type="datetimeFigureOut">
              <a:rPr lang="en-US" smtClean="0"/>
              <a:t>4/27/2017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1680871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40CF9C-E8AF-45BD-9BCA-F62AEAF176C0}" type="datetimeFigureOut">
              <a:rPr lang="en-US" smtClean="0"/>
              <a:t>4/27/2017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729176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0CF9C-E8AF-45BD-9BCA-F62AEAF176C0}" type="datetimeFigureOut">
              <a:rPr lang="en-US" smtClean="0"/>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3811675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0CF9C-E8AF-45BD-9BCA-F62AEAF176C0}" type="datetimeFigureOut">
              <a:rPr lang="en-US" smtClean="0"/>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1607954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340CF9C-E8AF-45BD-9BCA-F62AEAF176C0}" type="datetimeFigureOut">
              <a:rPr lang="en-US" smtClean="0"/>
              <a:t>4/27/2017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FD4AEEE-0638-4CCF-94E0-D18E34461457}" type="slidenum">
              <a:rPr lang="en-US" smtClean="0"/>
              <a:t>‹#›</a:t>
            </a:fld>
            <a:endParaRPr lang="en-US"/>
          </a:p>
        </p:txBody>
      </p:sp>
    </p:spTree>
    <p:extLst>
      <p:ext uri="{BB962C8B-B14F-4D97-AF65-F5344CB8AC3E}">
        <p14:creationId xmlns:p14="http://schemas.microsoft.com/office/powerpoint/2010/main" val="3814852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340CF9C-E8AF-45BD-9BCA-F62AEAF176C0}" type="datetimeFigureOut">
              <a:rPr lang="en-US" smtClean="0">
                <a:solidFill>
                  <a:prstClr val="black">
                    <a:tint val="75000"/>
                  </a:prstClr>
                </a:solidFill>
              </a:rPr>
              <a:pPr/>
              <a:t>4/27/2017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3337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9215" r="8785"/>
          <a:stretch/>
        </p:blipFill>
        <p:spPr>
          <a:xfrm>
            <a:off x="0" y="0"/>
            <a:ext cx="9144000" cy="5143500"/>
          </a:xfrm>
          <a:prstGeom prst="rect">
            <a:avLst/>
          </a:prstGeom>
        </p:spPr>
      </p:pic>
    </p:spTree>
    <p:extLst>
      <p:ext uri="{BB962C8B-B14F-4D97-AF65-F5344CB8AC3E}">
        <p14:creationId xmlns:p14="http://schemas.microsoft.com/office/powerpoint/2010/main" val="2059532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133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41055" y="-247650"/>
            <a:ext cx="346690" cy="1862048"/>
          </a:xfrm>
          <a:prstGeom prst="rect">
            <a:avLst/>
          </a:prstGeom>
          <a:noFill/>
        </p:spPr>
        <p:txBody>
          <a:bodyPr wrap="square" rtlCol="0">
            <a:spAutoFit/>
          </a:bodyPr>
          <a:lstStyle/>
          <a:p>
            <a:r>
              <a:rPr lang="en-US" sz="11500" dirty="0" smtClean="0">
                <a:ln>
                  <a:solidFill>
                    <a:srgbClr val="996633"/>
                  </a:solidFill>
                </a:ln>
                <a:effectLst>
                  <a:outerShdw blurRad="266700" dist="50800" dir="5400000" algn="ctr" rotWithShape="0">
                    <a:schemeClr val="bg2">
                      <a:lumMod val="50000"/>
                    </a:schemeClr>
                  </a:outerShdw>
                </a:effectLst>
                <a:latin typeface="Franklin Gothic Demi" panose="020B0703020102020204" pitchFamily="34" charset="0"/>
              </a:rPr>
              <a:t>2</a:t>
            </a:r>
            <a:endParaRPr lang="en-US" sz="11500" dirty="0">
              <a:ln>
                <a:solidFill>
                  <a:srgbClr val="996633"/>
                </a:solidFill>
              </a:ln>
              <a:effectLst>
                <a:outerShdw blurRad="266700" dist="50800" dir="5400000" algn="ctr" rotWithShape="0">
                  <a:schemeClr val="bg2">
                    <a:lumMod val="50000"/>
                  </a:schemeClr>
                </a:outerShdw>
              </a:effectLst>
              <a:latin typeface="Franklin Gothic Demi" panose="020B0703020102020204" pitchFamily="34" charset="0"/>
            </a:endParaRPr>
          </a:p>
        </p:txBody>
      </p:sp>
      <p:sp>
        <p:nvSpPr>
          <p:cNvPr id="5" name="Rectangle 4"/>
          <p:cNvSpPr/>
          <p:nvPr/>
        </p:nvSpPr>
        <p:spPr>
          <a:xfrm>
            <a:off x="685800" y="514350"/>
            <a:ext cx="7703780" cy="1200329"/>
          </a:xfrm>
          <a:prstGeom prst="rect">
            <a:avLst/>
          </a:prstGeom>
          <a:noFill/>
          <a:ln>
            <a:noFill/>
          </a:ln>
        </p:spPr>
        <p:txBody>
          <a:bodyPr wrap="square" lIns="91440" tIns="45720" rIns="91440" bIns="45720">
            <a:spAutoFit/>
          </a:bodyPr>
          <a:lstStyle/>
          <a:p>
            <a:pPr algn="ctr"/>
            <a:r>
              <a:rPr lang="en-US" sz="28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WHERE DID THOSE FIRST CHRISTIANS GET </a:t>
            </a:r>
            <a:r>
              <a:rPr lang="en-US" sz="44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THEIR POWER?</a:t>
            </a:r>
            <a:endParaRPr lang="en-US" sz="4400" b="1" dirty="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endParaRPr>
          </a:p>
        </p:txBody>
      </p:sp>
      <p:sp>
        <p:nvSpPr>
          <p:cNvPr id="2" name="TextBox 1"/>
          <p:cNvSpPr txBox="1"/>
          <p:nvPr/>
        </p:nvSpPr>
        <p:spPr>
          <a:xfrm>
            <a:off x="1524000" y="1877786"/>
            <a:ext cx="7239000" cy="461665"/>
          </a:xfrm>
          <a:prstGeom prst="rect">
            <a:avLst/>
          </a:prstGeom>
          <a:noFill/>
        </p:spPr>
        <p:txBody>
          <a:bodyPr wrap="square" rtlCol="0">
            <a:spAutoFit/>
          </a:bodyPr>
          <a:lstStyle/>
          <a:p>
            <a:r>
              <a:rPr lang="en-US" sz="2400" dirty="0" smtClean="0">
                <a:solidFill>
                  <a:srgbClr val="FFCC99"/>
                </a:solidFill>
                <a:effectLst>
                  <a:outerShdw blurRad="50800" dist="50800" dir="5400000" algn="ctr" rotWithShape="0">
                    <a:schemeClr val="tx1"/>
                  </a:outerShdw>
                </a:effectLst>
                <a:latin typeface="Franklin Gothic Demi" panose="020B0703020102020204" pitchFamily="34" charset="0"/>
              </a:rPr>
              <a:t> </a:t>
            </a:r>
            <a:endParaRPr lang="en-US" sz="2400" dirty="0">
              <a:solidFill>
                <a:srgbClr val="FFCC99"/>
              </a:solidFill>
              <a:effectLst>
                <a:outerShdw blurRad="50800" dist="50800" dir="5400000" algn="ctr" rotWithShape="0">
                  <a:schemeClr val="tx1"/>
                </a:outerShdw>
              </a:effectLst>
              <a:latin typeface="Franklin Gothic Demi" panose="020B0703020102020204" pitchFamily="34" charset="0"/>
            </a:endParaRPr>
          </a:p>
        </p:txBody>
      </p:sp>
    </p:spTree>
    <p:extLst>
      <p:ext uri="{BB962C8B-B14F-4D97-AF65-F5344CB8AC3E}">
        <p14:creationId xmlns:p14="http://schemas.microsoft.com/office/powerpoint/2010/main" val="4239160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1960" y="2266950"/>
            <a:ext cx="7848600" cy="1569660"/>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“But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you will receive power when the Holy Spirit comes upon you. And you will be my witnesses, telling people about me everywhere—in Jerusalem, throughout Judea, in Samaria, and to the ends of the earth.”</a:t>
            </a:r>
          </a:p>
        </p:txBody>
      </p:sp>
      <p:sp>
        <p:nvSpPr>
          <p:cNvPr id="4" name="TextBox 3"/>
          <p:cNvSpPr txBox="1"/>
          <p:nvPr/>
        </p:nvSpPr>
        <p:spPr>
          <a:xfrm>
            <a:off x="2819400" y="4019550"/>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1:8</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3824951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1960" y="2266950"/>
            <a:ext cx="7848600" cy="1569660"/>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“But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you will receive </a:t>
            </a:r>
            <a:r>
              <a:rPr lang="en-US" sz="2400" u="sng"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power</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when the Holy Spirit comes upon you. And you will be my witnesses, telling people about me everywhere—in Jerusalem, throughout Judea, in Samaria, and to the ends of the earth.”</a:t>
            </a:r>
          </a:p>
        </p:txBody>
      </p:sp>
      <p:sp>
        <p:nvSpPr>
          <p:cNvPr id="4" name="TextBox 3"/>
          <p:cNvSpPr txBox="1"/>
          <p:nvPr/>
        </p:nvSpPr>
        <p:spPr>
          <a:xfrm>
            <a:off x="2819400" y="4019550"/>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1:8</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
        <p:nvSpPr>
          <p:cNvPr id="2" name="TextBox 1"/>
          <p:cNvSpPr txBox="1"/>
          <p:nvPr/>
        </p:nvSpPr>
        <p:spPr>
          <a:xfrm>
            <a:off x="1737360" y="1214072"/>
            <a:ext cx="5257800" cy="707886"/>
          </a:xfrm>
          <a:prstGeom prst="rect">
            <a:avLst/>
          </a:prstGeom>
          <a:noFill/>
        </p:spPr>
        <p:txBody>
          <a:bodyPr wrap="square" rtlCol="0">
            <a:spAutoFit/>
          </a:bodyPr>
          <a:lstStyle/>
          <a:p>
            <a:pPr marL="285750" indent="-285750">
              <a:buFont typeface="Arial" panose="020B0604020202020204" pitchFamily="34" charset="0"/>
              <a:buChar char="•"/>
            </a:pPr>
            <a:r>
              <a:rPr lang="en-US" sz="4000" dirty="0" smtClean="0">
                <a:solidFill>
                  <a:srgbClr val="FFCC99"/>
                </a:solidFill>
                <a:effectLst>
                  <a:outerShdw blurRad="38100" dist="38100" dir="2700000" algn="tl">
                    <a:srgbClr val="000000">
                      <a:alpha val="43137"/>
                    </a:srgbClr>
                  </a:outerShdw>
                </a:effectLst>
                <a:latin typeface="Franklin Gothic Demi" panose="020B0703020102020204" pitchFamily="34" charset="0"/>
              </a:rPr>
              <a:t>USE THE POWER</a:t>
            </a:r>
            <a:endParaRPr lang="en-US" sz="4000" dirty="0">
              <a:solidFill>
                <a:srgbClr val="FFCC99"/>
              </a:solidFill>
              <a:effectLst>
                <a:outerShdw blurRad="38100" dist="38100" dir="2700000" algn="tl">
                  <a:srgbClr val="000000">
                    <a:alpha val="43137"/>
                  </a:srgbClr>
                </a:outerShdw>
              </a:effectLst>
              <a:latin typeface="Franklin Gothic Demi" panose="020B0703020102020204" pitchFamily="34" charset="0"/>
            </a:endParaRPr>
          </a:p>
        </p:txBody>
      </p:sp>
    </p:spTree>
    <p:extLst>
      <p:ext uri="{BB962C8B-B14F-4D97-AF65-F5344CB8AC3E}">
        <p14:creationId xmlns:p14="http://schemas.microsoft.com/office/powerpoint/2010/main" val="2471425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1960" y="2266950"/>
            <a:ext cx="7848600" cy="1569660"/>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“But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you will receive power when the Holy Spirit comes upon you. </a:t>
            </a:r>
            <a:r>
              <a:rPr lang="en-US" sz="2400" u="sng"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And you will be my witnesses</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telling people about me everywhere—in Jerusalem, throughout Judea, in Samaria, and to the ends of the earth.”</a:t>
            </a:r>
          </a:p>
        </p:txBody>
      </p:sp>
      <p:sp>
        <p:nvSpPr>
          <p:cNvPr id="4" name="TextBox 3"/>
          <p:cNvSpPr txBox="1"/>
          <p:nvPr/>
        </p:nvSpPr>
        <p:spPr>
          <a:xfrm>
            <a:off x="2819400" y="4019550"/>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1:8</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
        <p:nvSpPr>
          <p:cNvPr id="2" name="TextBox 1"/>
          <p:cNvSpPr txBox="1"/>
          <p:nvPr/>
        </p:nvSpPr>
        <p:spPr>
          <a:xfrm>
            <a:off x="1737360" y="1214072"/>
            <a:ext cx="5257800" cy="707886"/>
          </a:xfrm>
          <a:prstGeom prst="rect">
            <a:avLst/>
          </a:prstGeom>
          <a:noFill/>
        </p:spPr>
        <p:txBody>
          <a:bodyPr wrap="square" rtlCol="0">
            <a:spAutoFit/>
          </a:bodyPr>
          <a:lstStyle/>
          <a:p>
            <a:pPr marL="285750" indent="-285750">
              <a:buFont typeface="Arial" panose="020B0604020202020204" pitchFamily="34" charset="0"/>
              <a:buChar char="•"/>
            </a:pPr>
            <a:r>
              <a:rPr lang="en-US" sz="4000" dirty="0" smtClean="0">
                <a:solidFill>
                  <a:srgbClr val="FFCC99"/>
                </a:solidFill>
                <a:effectLst>
                  <a:outerShdw blurRad="38100" dist="38100" dir="2700000" algn="tl">
                    <a:srgbClr val="000000">
                      <a:alpha val="43137"/>
                    </a:srgbClr>
                  </a:outerShdw>
                </a:effectLst>
                <a:latin typeface="Franklin Gothic Demi" panose="020B0703020102020204" pitchFamily="34" charset="0"/>
              </a:rPr>
              <a:t>BE A WITNESS</a:t>
            </a:r>
            <a:endParaRPr lang="en-US" sz="4000" dirty="0">
              <a:solidFill>
                <a:srgbClr val="FFCC99"/>
              </a:solidFill>
              <a:effectLst>
                <a:outerShdw blurRad="38100" dist="38100" dir="2700000" algn="tl">
                  <a:srgbClr val="000000">
                    <a:alpha val="43137"/>
                  </a:srgbClr>
                </a:outerShdw>
              </a:effectLst>
              <a:latin typeface="Franklin Gothic Demi" panose="020B0703020102020204" pitchFamily="34" charset="0"/>
            </a:endParaRPr>
          </a:p>
        </p:txBody>
      </p:sp>
    </p:spTree>
    <p:extLst>
      <p:ext uri="{BB962C8B-B14F-4D97-AF65-F5344CB8AC3E}">
        <p14:creationId xmlns:p14="http://schemas.microsoft.com/office/powerpoint/2010/main" val="1768851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1960" y="2266950"/>
            <a:ext cx="7848600" cy="1569660"/>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“But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you will receive power when the Holy Spirit comes upon you. And you will be my witnesses, </a:t>
            </a:r>
            <a:r>
              <a:rPr lang="en-US" sz="2400" u="sng"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telling people about me everywhere—in Jerusalem, throughout Judea, in Samaria, and to the ends of the earth</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t>
            </a:r>
          </a:p>
        </p:txBody>
      </p:sp>
      <p:sp>
        <p:nvSpPr>
          <p:cNvPr id="4" name="TextBox 3"/>
          <p:cNvSpPr txBox="1"/>
          <p:nvPr/>
        </p:nvSpPr>
        <p:spPr>
          <a:xfrm>
            <a:off x="2819400" y="4019550"/>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1:8</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
        <p:nvSpPr>
          <p:cNvPr id="2" name="TextBox 1"/>
          <p:cNvSpPr txBox="1"/>
          <p:nvPr/>
        </p:nvSpPr>
        <p:spPr>
          <a:xfrm>
            <a:off x="1737360" y="1214072"/>
            <a:ext cx="6873240" cy="707886"/>
          </a:xfrm>
          <a:prstGeom prst="rect">
            <a:avLst/>
          </a:prstGeom>
          <a:noFill/>
        </p:spPr>
        <p:txBody>
          <a:bodyPr wrap="square" rtlCol="0">
            <a:spAutoFit/>
          </a:bodyPr>
          <a:lstStyle/>
          <a:p>
            <a:pPr marL="285750" indent="-285750">
              <a:buFont typeface="Arial" panose="020B0604020202020204" pitchFamily="34" charset="0"/>
              <a:buChar char="•"/>
            </a:pPr>
            <a:r>
              <a:rPr lang="en-US" sz="4000" dirty="0" smtClean="0">
                <a:solidFill>
                  <a:srgbClr val="FFCC99"/>
                </a:solidFill>
                <a:effectLst>
                  <a:outerShdw blurRad="38100" dist="38100" dir="2700000" algn="tl">
                    <a:srgbClr val="000000">
                      <a:alpha val="43137"/>
                    </a:srgbClr>
                  </a:outerShdw>
                </a:effectLst>
                <a:latin typeface="Franklin Gothic Demi" panose="020B0703020102020204" pitchFamily="34" charset="0"/>
              </a:rPr>
              <a:t>BREAK BARRIERS</a:t>
            </a:r>
            <a:endParaRPr lang="en-US" sz="4000" dirty="0">
              <a:solidFill>
                <a:srgbClr val="FFCC99"/>
              </a:solidFill>
              <a:effectLst>
                <a:outerShdw blurRad="38100" dist="38100" dir="2700000" algn="tl">
                  <a:srgbClr val="000000">
                    <a:alpha val="43137"/>
                  </a:srgbClr>
                </a:outerShdw>
              </a:effectLst>
              <a:latin typeface="Franklin Gothic Demi" panose="020B0703020102020204" pitchFamily="34" charset="0"/>
            </a:endParaRPr>
          </a:p>
        </p:txBody>
      </p:sp>
    </p:spTree>
    <p:extLst>
      <p:ext uri="{BB962C8B-B14F-4D97-AF65-F5344CB8AC3E}">
        <p14:creationId xmlns:p14="http://schemas.microsoft.com/office/powerpoint/2010/main" val="2956460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8132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41055" y="-247650"/>
            <a:ext cx="346690" cy="1862048"/>
          </a:xfrm>
          <a:prstGeom prst="rect">
            <a:avLst/>
          </a:prstGeom>
          <a:noFill/>
        </p:spPr>
        <p:txBody>
          <a:bodyPr wrap="square" rtlCol="0">
            <a:spAutoFit/>
          </a:bodyPr>
          <a:lstStyle/>
          <a:p>
            <a:r>
              <a:rPr lang="en-US" sz="11500" dirty="0" smtClean="0">
                <a:ln>
                  <a:solidFill>
                    <a:srgbClr val="996633"/>
                  </a:solidFill>
                </a:ln>
                <a:effectLst>
                  <a:outerShdw blurRad="266700" dist="50800" dir="5400000" algn="ctr" rotWithShape="0">
                    <a:schemeClr val="bg2">
                      <a:lumMod val="50000"/>
                    </a:schemeClr>
                  </a:outerShdw>
                </a:effectLst>
                <a:latin typeface="Franklin Gothic Demi" panose="020B0703020102020204" pitchFamily="34" charset="0"/>
              </a:rPr>
              <a:t>3</a:t>
            </a:r>
            <a:endParaRPr lang="en-US" sz="11500" dirty="0">
              <a:ln>
                <a:solidFill>
                  <a:srgbClr val="996633"/>
                </a:solidFill>
              </a:ln>
              <a:effectLst>
                <a:outerShdw blurRad="266700" dist="50800" dir="5400000" algn="ctr" rotWithShape="0">
                  <a:schemeClr val="bg2">
                    <a:lumMod val="50000"/>
                  </a:schemeClr>
                </a:outerShdw>
              </a:effectLst>
              <a:latin typeface="Franklin Gothic Demi" panose="020B0703020102020204" pitchFamily="34" charset="0"/>
            </a:endParaRPr>
          </a:p>
        </p:txBody>
      </p:sp>
      <p:sp>
        <p:nvSpPr>
          <p:cNvPr id="5" name="Rectangle 4"/>
          <p:cNvSpPr/>
          <p:nvPr/>
        </p:nvSpPr>
        <p:spPr>
          <a:xfrm>
            <a:off x="685800" y="514350"/>
            <a:ext cx="7703780" cy="1200329"/>
          </a:xfrm>
          <a:prstGeom prst="rect">
            <a:avLst/>
          </a:prstGeom>
          <a:noFill/>
          <a:ln>
            <a:noFill/>
          </a:ln>
        </p:spPr>
        <p:txBody>
          <a:bodyPr wrap="square" lIns="91440" tIns="45720" rIns="91440" bIns="45720">
            <a:spAutoFit/>
          </a:bodyPr>
          <a:lstStyle/>
          <a:p>
            <a:pPr algn="ctr"/>
            <a:r>
              <a:rPr lang="en-US" sz="28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WHAT MADE THOSE EARLY CHRISTIANS</a:t>
            </a:r>
            <a:br>
              <a:rPr lang="en-US" sz="28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br>
            <a:r>
              <a:rPr lang="en-US" sz="44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SO ATTRACTIVE?</a:t>
            </a:r>
            <a:endParaRPr lang="en-US" sz="4400" b="1" dirty="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endParaRPr>
          </a:p>
        </p:txBody>
      </p:sp>
      <p:sp>
        <p:nvSpPr>
          <p:cNvPr id="2" name="TextBox 1"/>
          <p:cNvSpPr txBox="1"/>
          <p:nvPr/>
        </p:nvSpPr>
        <p:spPr>
          <a:xfrm>
            <a:off x="1524000" y="1877786"/>
            <a:ext cx="7239000" cy="461665"/>
          </a:xfrm>
          <a:prstGeom prst="rect">
            <a:avLst/>
          </a:prstGeom>
          <a:noFill/>
        </p:spPr>
        <p:txBody>
          <a:bodyPr wrap="square" rtlCol="0">
            <a:spAutoFit/>
          </a:bodyPr>
          <a:lstStyle/>
          <a:p>
            <a:r>
              <a:rPr lang="en-US" sz="2400" dirty="0" smtClean="0">
                <a:solidFill>
                  <a:srgbClr val="FFCC99"/>
                </a:solidFill>
                <a:effectLst>
                  <a:outerShdw blurRad="50800" dist="50800" dir="5400000" algn="ctr" rotWithShape="0">
                    <a:schemeClr val="tx1"/>
                  </a:outerShdw>
                </a:effectLst>
                <a:latin typeface="Franklin Gothic Demi" panose="020B0703020102020204" pitchFamily="34" charset="0"/>
              </a:rPr>
              <a:t> </a:t>
            </a:r>
            <a:endParaRPr lang="en-US" sz="2400" dirty="0">
              <a:solidFill>
                <a:srgbClr val="FFCC99"/>
              </a:solidFill>
              <a:effectLst>
                <a:outerShdw blurRad="50800" dist="50800" dir="5400000" algn="ctr" rotWithShape="0">
                  <a:schemeClr val="tx1"/>
                </a:outerShdw>
              </a:effectLst>
              <a:latin typeface="Franklin Gothic Demi" panose="020B0703020102020204" pitchFamily="34" charset="0"/>
            </a:endParaRPr>
          </a:p>
        </p:txBody>
      </p:sp>
    </p:spTree>
    <p:extLst>
      <p:ext uri="{BB962C8B-B14F-4D97-AF65-F5344CB8AC3E}">
        <p14:creationId xmlns:p14="http://schemas.microsoft.com/office/powerpoint/2010/main" val="27209868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518609"/>
            <a:ext cx="7848600" cy="2062103"/>
          </a:xfrm>
          <a:prstGeom prst="rect">
            <a:avLst/>
          </a:prstGeom>
          <a:noFill/>
        </p:spPr>
        <p:txBody>
          <a:bodyPr wrap="square" rtlCol="0">
            <a:spAutoFit/>
          </a:bodyPr>
          <a:lstStyle/>
          <a:p>
            <a:pPr algn="ctr"/>
            <a:r>
              <a:rPr lang="en-US" sz="4000" dirty="0">
                <a:solidFill>
                  <a:srgbClr val="FFCC99"/>
                </a:solidFill>
                <a:effectLst>
                  <a:outerShdw blurRad="50800" dist="50800" dir="5400000" algn="ctr" rotWithShape="0">
                    <a:schemeClr val="bg2">
                      <a:lumMod val="10000"/>
                    </a:schemeClr>
                  </a:outerShdw>
                </a:effectLst>
                <a:latin typeface="Franklin Gothic Demi" panose="020B0703020102020204" pitchFamily="34" charset="0"/>
              </a:rPr>
              <a:t> -</a:t>
            </a:r>
            <a:r>
              <a:rPr lang="en-US" sz="4000" dirty="0" smtClean="0">
                <a:solidFill>
                  <a:srgbClr val="FFCC99"/>
                </a:solidFill>
                <a:effectLst>
                  <a:outerShdw blurRad="50800" dist="50800" dir="5400000" algn="ctr" rotWithShape="0">
                    <a:schemeClr val="bg2">
                      <a:lumMod val="10000"/>
                    </a:schemeClr>
                  </a:outerShdw>
                </a:effectLst>
                <a:latin typeface="Franklin Gothic Demi" panose="020B0703020102020204" pitchFamily="34" charset="0"/>
              </a:rPr>
              <a:t>Instruction</a:t>
            </a:r>
            <a:br>
              <a:rPr lang="en-US" sz="4000" dirty="0" smtClean="0">
                <a:solidFill>
                  <a:srgbClr val="FFCC99"/>
                </a:solidFill>
                <a:effectLst>
                  <a:outerShdw blurRad="50800" dist="50800" dir="5400000" algn="ctr" rotWithShape="0">
                    <a:schemeClr val="bg2">
                      <a:lumMod val="10000"/>
                    </a:schemeClr>
                  </a:outerShdw>
                </a:effectLst>
                <a:latin typeface="Franklin Gothic Demi" panose="020B0703020102020204" pitchFamily="34" charset="0"/>
              </a:rPr>
            </a:br>
            <a:endParaRPr lang="en-US" sz="4000" dirty="0">
              <a:solidFill>
                <a:srgbClr val="FFCC99"/>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All the believers devoted themselves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r>
            <a:b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b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to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the apostles’ teaching </a:t>
            </a:r>
          </a:p>
        </p:txBody>
      </p:sp>
      <p:sp>
        <p:nvSpPr>
          <p:cNvPr id="4" name="TextBox 3"/>
          <p:cNvSpPr txBox="1"/>
          <p:nvPr/>
        </p:nvSpPr>
        <p:spPr>
          <a:xfrm>
            <a:off x="2819400" y="3576902"/>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2:42</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662505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518609"/>
            <a:ext cx="7848600" cy="2062103"/>
          </a:xfrm>
          <a:prstGeom prst="rect">
            <a:avLst/>
          </a:prstGeom>
          <a:noFill/>
        </p:spPr>
        <p:txBody>
          <a:bodyPr wrap="square" rtlCol="0">
            <a:spAutoFit/>
          </a:bodyPr>
          <a:lstStyle/>
          <a:p>
            <a:pPr algn="ctr"/>
            <a:r>
              <a:rPr lang="en-US" sz="4000" dirty="0">
                <a:solidFill>
                  <a:srgbClr val="FFCC99"/>
                </a:solidFill>
                <a:effectLst>
                  <a:outerShdw blurRad="50800" dist="50800" dir="5400000" algn="ctr" rotWithShape="0">
                    <a:schemeClr val="bg2">
                      <a:lumMod val="10000"/>
                    </a:schemeClr>
                  </a:outerShdw>
                </a:effectLst>
                <a:latin typeface="Franklin Gothic Demi" panose="020B0703020102020204" pitchFamily="34" charset="0"/>
              </a:rPr>
              <a:t> </a:t>
            </a:r>
            <a:r>
              <a:rPr lang="en-US" sz="4000" dirty="0" smtClean="0">
                <a:solidFill>
                  <a:srgbClr val="FFCC99"/>
                </a:solidFill>
                <a:effectLst>
                  <a:outerShdw blurRad="50800" dist="50800" dir="5400000" algn="ctr" rotWithShape="0">
                    <a:schemeClr val="bg2">
                      <a:lumMod val="10000"/>
                    </a:schemeClr>
                  </a:outerShdw>
                </a:effectLst>
                <a:latin typeface="Franklin Gothic Demi" panose="020B0703020102020204" pitchFamily="34" charset="0"/>
              </a:rPr>
              <a:t>-Fellowship</a:t>
            </a:r>
            <a:br>
              <a:rPr lang="en-US" sz="4000" dirty="0" smtClean="0">
                <a:solidFill>
                  <a:srgbClr val="FFCC99"/>
                </a:solidFill>
                <a:effectLst>
                  <a:outerShdw blurRad="50800" dist="50800" dir="5400000" algn="ctr" rotWithShape="0">
                    <a:schemeClr val="bg2">
                      <a:lumMod val="10000"/>
                    </a:schemeClr>
                  </a:outerShdw>
                </a:effectLst>
                <a:latin typeface="Franklin Gothic Demi" panose="020B0703020102020204" pitchFamily="34" charset="0"/>
              </a:rPr>
            </a:br>
            <a:endParaRPr lang="en-US" sz="4000" dirty="0">
              <a:solidFill>
                <a:srgbClr val="FFCC99"/>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and to fellowship, and to sharing in meals (including the Lord’s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Supper),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and to prayer. </a:t>
            </a:r>
          </a:p>
        </p:txBody>
      </p:sp>
      <p:sp>
        <p:nvSpPr>
          <p:cNvPr id="4" name="TextBox 3"/>
          <p:cNvSpPr txBox="1"/>
          <p:nvPr/>
        </p:nvSpPr>
        <p:spPr>
          <a:xfrm>
            <a:off x="2819400" y="3576902"/>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2:42</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2003817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000" contrast="-44000"/>
                    </a14:imgEffect>
                  </a14:imgLayer>
                </a14:imgProps>
              </a:ext>
              <a:ext uri="{28A0092B-C50C-407E-A947-70E740481C1C}">
                <a14:useLocalDpi xmlns:a14="http://schemas.microsoft.com/office/drawing/2010/main" val="0"/>
              </a:ext>
            </a:extLst>
          </a:blip>
          <a:srcRect/>
          <a:stretch>
            <a:fillRect/>
          </a:stretch>
        </p:blipFill>
        <p:spPr bwMode="auto">
          <a:xfrm rot="21237544">
            <a:off x="2971311" y="274255"/>
            <a:ext cx="2914650" cy="44889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0225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428750"/>
            <a:ext cx="8229600" cy="2431435"/>
          </a:xfrm>
          <a:prstGeom prst="rect">
            <a:avLst/>
          </a:prstGeom>
          <a:noFill/>
        </p:spPr>
        <p:txBody>
          <a:bodyPr wrap="square" rtlCol="0">
            <a:spAutoFit/>
          </a:bodyPr>
          <a:lstStyle/>
          <a:p>
            <a:pPr algn="ctr"/>
            <a:r>
              <a:rPr lang="en-US" sz="4000" dirty="0">
                <a:solidFill>
                  <a:srgbClr val="FFCC99"/>
                </a:solidFill>
                <a:effectLst>
                  <a:outerShdw blurRad="50800" dist="50800" dir="5400000" algn="ctr" rotWithShape="0">
                    <a:schemeClr val="bg2">
                      <a:lumMod val="10000"/>
                    </a:schemeClr>
                  </a:outerShdw>
                </a:effectLst>
                <a:latin typeface="Franklin Gothic Demi" panose="020B0703020102020204" pitchFamily="34" charset="0"/>
              </a:rPr>
              <a:t> </a:t>
            </a:r>
            <a:r>
              <a:rPr lang="en-US" sz="4000" dirty="0" smtClean="0">
                <a:solidFill>
                  <a:srgbClr val="FFCC99"/>
                </a:solidFill>
                <a:effectLst>
                  <a:outerShdw blurRad="50800" dist="50800" dir="5400000" algn="ctr" rotWithShape="0">
                    <a:schemeClr val="bg2">
                      <a:lumMod val="10000"/>
                    </a:schemeClr>
                  </a:outerShdw>
                </a:effectLst>
                <a:latin typeface="Franklin Gothic Demi" panose="020B0703020102020204" pitchFamily="34" charset="0"/>
              </a:rPr>
              <a:t>-Service</a:t>
            </a:r>
            <a:br>
              <a:rPr lang="en-US" sz="4000" dirty="0" smtClean="0">
                <a:solidFill>
                  <a:srgbClr val="FFCC99"/>
                </a:solidFill>
                <a:effectLst>
                  <a:outerShdw blurRad="50800" dist="50800" dir="5400000" algn="ctr" rotWithShape="0">
                    <a:schemeClr val="bg2">
                      <a:lumMod val="10000"/>
                    </a:schemeClr>
                  </a:outerShdw>
                </a:effectLst>
                <a:latin typeface="Franklin Gothic Demi" panose="020B0703020102020204" pitchFamily="34" charset="0"/>
              </a:rPr>
            </a:br>
            <a:endParaRPr lang="en-US" sz="4000" dirty="0">
              <a:solidFill>
                <a:srgbClr val="FFCC99"/>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“And all the believers met together in one place and shared everything they had.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They sold their property and possessions and shared the money with those in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need.” </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
        <p:nvSpPr>
          <p:cNvPr id="4" name="TextBox 3"/>
          <p:cNvSpPr txBox="1"/>
          <p:nvPr/>
        </p:nvSpPr>
        <p:spPr>
          <a:xfrm>
            <a:off x="2895600" y="3930850"/>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2:44-45</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17331000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200150"/>
            <a:ext cx="8229600" cy="2800767"/>
          </a:xfrm>
          <a:prstGeom prst="rect">
            <a:avLst/>
          </a:prstGeom>
          <a:noFill/>
        </p:spPr>
        <p:txBody>
          <a:bodyPr wrap="square" rtlCol="0">
            <a:spAutoFit/>
          </a:bodyPr>
          <a:lstStyle/>
          <a:p>
            <a:pPr algn="ctr"/>
            <a:r>
              <a:rPr lang="en-US" sz="4000" dirty="0">
                <a:solidFill>
                  <a:srgbClr val="FFCC99"/>
                </a:solidFill>
                <a:effectLst>
                  <a:outerShdw blurRad="50800" dist="50800" dir="5400000" algn="ctr" rotWithShape="0">
                    <a:schemeClr val="bg2">
                      <a:lumMod val="10000"/>
                    </a:schemeClr>
                  </a:outerShdw>
                </a:effectLst>
                <a:latin typeface="Franklin Gothic Demi" panose="020B0703020102020204" pitchFamily="34" charset="0"/>
              </a:rPr>
              <a:t> </a:t>
            </a:r>
            <a:r>
              <a:rPr lang="en-US" sz="4000" dirty="0" smtClean="0">
                <a:solidFill>
                  <a:srgbClr val="FFCC99"/>
                </a:solidFill>
                <a:effectLst>
                  <a:outerShdw blurRad="50800" dist="50800" dir="5400000" algn="ctr" rotWithShape="0">
                    <a:schemeClr val="bg2">
                      <a:lumMod val="10000"/>
                    </a:schemeClr>
                  </a:outerShdw>
                </a:effectLst>
                <a:latin typeface="Franklin Gothic Demi" panose="020B0703020102020204" pitchFamily="34" charset="0"/>
              </a:rPr>
              <a:t>-Worship</a:t>
            </a:r>
            <a:br>
              <a:rPr lang="en-US" sz="4000" dirty="0" smtClean="0">
                <a:solidFill>
                  <a:srgbClr val="FFCC99"/>
                </a:solidFill>
                <a:effectLst>
                  <a:outerShdw blurRad="50800" dist="50800" dir="5400000" algn="ctr" rotWithShape="0">
                    <a:schemeClr val="bg2">
                      <a:lumMod val="10000"/>
                    </a:schemeClr>
                  </a:outerShdw>
                </a:effectLst>
                <a:latin typeface="Franklin Gothic Demi" panose="020B0703020102020204" pitchFamily="34" charset="0"/>
              </a:rPr>
            </a:br>
            <a:endParaRPr lang="en-US" sz="4000" dirty="0">
              <a:solidFill>
                <a:srgbClr val="FFCC99"/>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“They worshiped together at the Temple each day, met in homes for the Lord’s Supper, and shared their meals with great joy and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generosity— all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the while praising God and enjoying the goodwill of all the people</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
        <p:nvSpPr>
          <p:cNvPr id="4" name="TextBox 3"/>
          <p:cNvSpPr txBox="1"/>
          <p:nvPr/>
        </p:nvSpPr>
        <p:spPr>
          <a:xfrm>
            <a:off x="2825931" y="4000917"/>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2:46-47</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29827613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200150"/>
            <a:ext cx="8229600" cy="2800767"/>
          </a:xfrm>
          <a:prstGeom prst="rect">
            <a:avLst/>
          </a:prstGeom>
          <a:noFill/>
        </p:spPr>
        <p:txBody>
          <a:bodyPr wrap="square" rtlCol="0">
            <a:spAutoFit/>
          </a:bodyPr>
          <a:lstStyle/>
          <a:p>
            <a:pPr algn="ctr"/>
            <a:r>
              <a:rPr lang="en-US" sz="4000" dirty="0">
                <a:solidFill>
                  <a:srgbClr val="FFCC99"/>
                </a:solidFill>
                <a:effectLst>
                  <a:outerShdw blurRad="50800" dist="50800" dir="5400000" algn="ctr" rotWithShape="0">
                    <a:schemeClr val="bg2">
                      <a:lumMod val="10000"/>
                    </a:schemeClr>
                  </a:outerShdw>
                </a:effectLst>
                <a:latin typeface="Franklin Gothic Demi" panose="020B0703020102020204" pitchFamily="34" charset="0"/>
              </a:rPr>
              <a:t> </a:t>
            </a:r>
            <a:r>
              <a:rPr lang="en-US" sz="4000" dirty="0" smtClean="0">
                <a:solidFill>
                  <a:srgbClr val="FFCC99"/>
                </a:solidFill>
                <a:effectLst>
                  <a:outerShdw blurRad="50800" dist="50800" dir="5400000" algn="ctr" rotWithShape="0">
                    <a:schemeClr val="bg2">
                      <a:lumMod val="10000"/>
                    </a:schemeClr>
                  </a:outerShdw>
                </a:effectLst>
                <a:latin typeface="Franklin Gothic Demi" panose="020B0703020102020204" pitchFamily="34" charset="0"/>
              </a:rPr>
              <a:t>-Evangelism</a:t>
            </a:r>
            <a:br>
              <a:rPr lang="en-US" sz="4000" dirty="0" smtClean="0">
                <a:solidFill>
                  <a:srgbClr val="FFCC99"/>
                </a:solidFill>
                <a:effectLst>
                  <a:outerShdw blurRad="50800" dist="50800" dir="5400000" algn="ctr" rotWithShape="0">
                    <a:schemeClr val="bg2">
                      <a:lumMod val="10000"/>
                    </a:schemeClr>
                  </a:outerShdw>
                </a:effectLst>
                <a:latin typeface="Franklin Gothic Demi" panose="020B0703020102020204" pitchFamily="34" charset="0"/>
              </a:rPr>
            </a:br>
            <a:endParaRPr lang="en-US" sz="4000" dirty="0">
              <a:solidFill>
                <a:srgbClr val="FFCC99"/>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“Those who believed what Peter said were baptized and added to the church that day—about 3,000 in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all…And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each day the Lord added to their fellowship those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r>
            <a:b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b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who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were being saved.” </a:t>
            </a:r>
          </a:p>
        </p:txBody>
      </p:sp>
      <p:sp>
        <p:nvSpPr>
          <p:cNvPr id="4" name="TextBox 3"/>
          <p:cNvSpPr txBox="1"/>
          <p:nvPr/>
        </p:nvSpPr>
        <p:spPr>
          <a:xfrm>
            <a:off x="3048000" y="4005434"/>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2:41 &amp; 48</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973979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4600" y="2571750"/>
            <a:ext cx="3124200" cy="287298"/>
          </a:xfrm>
          <a:prstGeom prst="rect">
            <a:avLst/>
          </a:prstGeom>
          <a:solidFill>
            <a:schemeClr val="tx1"/>
          </a:solidFill>
          <a:ln>
            <a:noFill/>
          </a:ln>
          <a:effectLst>
            <a:glow rad="546100">
              <a:schemeClr val="tx1">
                <a:alpha val="9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828800" y="2038350"/>
            <a:ext cx="4800600" cy="1200329"/>
          </a:xfrm>
          <a:prstGeom prst="rect">
            <a:avLst/>
          </a:prstGeom>
          <a:noFill/>
        </p:spPr>
        <p:txBody>
          <a:bodyPr wrap="square" rtlCol="0">
            <a:spAutoFit/>
          </a:bodyPr>
          <a:lstStyle/>
          <a:p>
            <a:pPr algn="ctr"/>
            <a:r>
              <a:rPr lang="en-US" sz="7200" dirty="0" smtClean="0">
                <a:solidFill>
                  <a:srgbClr val="FFCC99"/>
                </a:solidFill>
                <a:effectLst>
                  <a:outerShdw blurRad="50800" dist="50800" dir="5400000" algn="ctr" rotWithShape="0">
                    <a:schemeClr val="bg2">
                      <a:lumMod val="10000"/>
                    </a:schemeClr>
                  </a:outerShdw>
                </a:effectLst>
                <a:latin typeface="Franklin Gothic Demi" panose="020B0703020102020204" pitchFamily="34" charset="0"/>
              </a:rPr>
              <a:t>W.I.F.E.S.</a:t>
            </a:r>
            <a:endParaRPr lang="en-US" sz="7200" dirty="0"/>
          </a:p>
        </p:txBody>
      </p:sp>
      <p:sp>
        <p:nvSpPr>
          <p:cNvPr id="4" name="TextBox 3"/>
          <p:cNvSpPr txBox="1"/>
          <p:nvPr/>
        </p:nvSpPr>
        <p:spPr>
          <a:xfrm>
            <a:off x="2209800" y="3209150"/>
            <a:ext cx="3886200" cy="307777"/>
          </a:xfrm>
          <a:prstGeom prst="rect">
            <a:avLst/>
          </a:prstGeom>
          <a:noFill/>
        </p:spPr>
        <p:txBody>
          <a:bodyPr wrap="square" rtlCol="0">
            <a:spAutoFit/>
          </a:bodyPr>
          <a:lstStyle/>
          <a:p>
            <a:pPr algn="ctr"/>
            <a:r>
              <a:rPr lang="en-US" sz="1400" dirty="0" err="1" smtClean="0">
                <a:solidFill>
                  <a:srgbClr val="FFCC99"/>
                </a:solidFill>
                <a:effectLst>
                  <a:outerShdw blurRad="38100" dist="38100" dir="2700000" algn="tl">
                    <a:srgbClr val="000000">
                      <a:alpha val="43137"/>
                    </a:srgbClr>
                  </a:outerShdw>
                </a:effectLst>
              </a:rPr>
              <a:t>worship.instruction.fellowship.evangelism.service</a:t>
            </a:r>
            <a:endParaRPr lang="en-US" sz="1400" dirty="0">
              <a:solidFill>
                <a:srgbClr val="FFCC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4761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86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9215" r="8785"/>
          <a:stretch/>
        </p:blipFill>
        <p:spPr>
          <a:xfrm>
            <a:off x="0" y="0"/>
            <a:ext cx="9144000" cy="5143500"/>
          </a:xfrm>
          <a:prstGeom prst="rect">
            <a:avLst/>
          </a:prstGeom>
        </p:spPr>
      </p:pic>
    </p:spTree>
    <p:extLst>
      <p:ext uri="{BB962C8B-B14F-4D97-AF65-F5344CB8AC3E}">
        <p14:creationId xmlns:p14="http://schemas.microsoft.com/office/powerpoint/2010/main" val="2034322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752600" y="2190750"/>
            <a:ext cx="5791200" cy="287298"/>
          </a:xfrm>
          <a:prstGeom prst="rect">
            <a:avLst/>
          </a:prstGeom>
          <a:solidFill>
            <a:schemeClr val="tx1"/>
          </a:solidFill>
          <a:ln>
            <a:noFill/>
          </a:ln>
          <a:effectLst>
            <a:glow rad="546100">
              <a:schemeClr val="tx1">
                <a:alpha val="9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11550" y="1504950"/>
            <a:ext cx="7703780" cy="1569660"/>
          </a:xfrm>
          <a:prstGeom prst="rect">
            <a:avLst/>
          </a:prstGeom>
          <a:noFill/>
          <a:ln>
            <a:noFill/>
          </a:ln>
        </p:spPr>
        <p:txBody>
          <a:bodyPr wrap="square" lIns="91440" tIns="45720" rIns="91440" bIns="45720">
            <a:spAutoFit/>
          </a:bodyPr>
          <a:lstStyle/>
          <a:p>
            <a:pPr algn="ctr"/>
            <a:r>
              <a:rPr lang="en-US" sz="9600" b="1" dirty="0" smtClean="0">
                <a:ln w="12700">
                  <a:solidFill>
                    <a:schemeClr val="tx1"/>
                  </a:solidFill>
                  <a:prstDash val="solid"/>
                </a:ln>
                <a:solidFill>
                  <a:schemeClr val="bg2">
                    <a:tint val="85000"/>
                    <a:satMod val="155000"/>
                  </a:schemeClr>
                </a:solidFill>
                <a:effectLst>
                  <a:outerShdw blurRad="63500" dist="101600" dir="1740000" sx="101000" sy="101000" algn="tl" rotWithShape="0">
                    <a:prstClr val="black"/>
                  </a:outerShdw>
                </a:effectLst>
                <a:latin typeface="Franklin Gothic Demi" panose="020B0703020102020204" pitchFamily="34" charset="0"/>
              </a:rPr>
              <a:t>BEGINNING</a:t>
            </a:r>
            <a:endParaRPr lang="en-US" sz="9600" b="1" dirty="0">
              <a:ln w="12700">
                <a:solidFill>
                  <a:schemeClr val="tx1"/>
                </a:solidFill>
                <a:prstDash val="solid"/>
              </a:ln>
              <a:solidFill>
                <a:schemeClr val="bg2">
                  <a:tint val="85000"/>
                  <a:satMod val="155000"/>
                </a:schemeClr>
              </a:solidFill>
              <a:effectLst>
                <a:outerShdw blurRad="63500" dist="101600" dir="1740000" sx="101000" sy="101000" algn="tl" rotWithShape="0">
                  <a:prstClr val="black"/>
                </a:outerShdw>
              </a:effectLst>
              <a:latin typeface="Franklin Gothic Demi" panose="020B0703020102020204" pitchFamily="34" charset="0"/>
            </a:endParaRPr>
          </a:p>
        </p:txBody>
      </p:sp>
      <p:sp>
        <p:nvSpPr>
          <p:cNvPr id="8" name="Rectangle 7"/>
          <p:cNvSpPr/>
          <p:nvPr/>
        </p:nvSpPr>
        <p:spPr>
          <a:xfrm>
            <a:off x="1446566" y="2800350"/>
            <a:ext cx="6325834" cy="1107996"/>
          </a:xfrm>
          <a:prstGeom prst="rect">
            <a:avLst/>
          </a:prstGeom>
          <a:noFill/>
          <a:ln>
            <a:noFill/>
          </a:ln>
        </p:spPr>
        <p:txBody>
          <a:bodyPr wrap="none" lIns="91440" tIns="45720" rIns="91440" bIns="45720">
            <a:spAutoFit/>
          </a:bodyPr>
          <a:lstStyle/>
          <a:p>
            <a:pPr algn="ctr"/>
            <a:r>
              <a:rPr lang="en-US" sz="6600" b="1" dirty="0" smtClean="0">
                <a:ln w="12700">
                  <a:solidFill>
                    <a:schemeClr val="tx1"/>
                  </a:solidFill>
                  <a:prstDash val="solid"/>
                </a:ln>
                <a:solidFill>
                  <a:schemeClr val="bg2">
                    <a:tint val="85000"/>
                    <a:satMod val="155000"/>
                  </a:schemeClr>
                </a:solidFill>
                <a:effectLst>
                  <a:outerShdw blurRad="76200" dist="63500" dir="2580000" algn="tl" rotWithShape="0">
                    <a:prstClr val="black"/>
                  </a:outerShdw>
                </a:effectLst>
                <a:latin typeface="Franklin Gothic Demi" panose="020B0703020102020204" pitchFamily="34" charset="0"/>
              </a:rPr>
              <a:t>OF THE CHURCH</a:t>
            </a:r>
            <a:endParaRPr lang="en-US" sz="6600" b="1" dirty="0">
              <a:ln w="12700">
                <a:solidFill>
                  <a:schemeClr val="tx1"/>
                </a:solidFill>
                <a:prstDash val="solid"/>
              </a:ln>
              <a:solidFill>
                <a:schemeClr val="bg2">
                  <a:tint val="85000"/>
                  <a:satMod val="155000"/>
                </a:schemeClr>
              </a:solidFill>
              <a:effectLst>
                <a:outerShdw blurRad="76200" dist="63500" dir="2580000" algn="tl" rotWithShape="0">
                  <a:prstClr val="black"/>
                </a:outerShdw>
              </a:effectLst>
              <a:latin typeface="Franklin Gothic Demi" panose="020B0703020102020204" pitchFamily="34" charset="0"/>
            </a:endParaRPr>
          </a:p>
        </p:txBody>
      </p:sp>
      <p:sp>
        <p:nvSpPr>
          <p:cNvPr id="5" name="Rectangle 4"/>
          <p:cNvSpPr/>
          <p:nvPr/>
        </p:nvSpPr>
        <p:spPr>
          <a:xfrm>
            <a:off x="3522076" y="666750"/>
            <a:ext cx="1763624" cy="1200329"/>
          </a:xfrm>
          <a:prstGeom prst="rect">
            <a:avLst/>
          </a:prstGeom>
          <a:noFill/>
          <a:ln>
            <a:noFill/>
          </a:ln>
        </p:spPr>
        <p:txBody>
          <a:bodyPr wrap="none" lIns="91440" tIns="45720" rIns="91440" bIns="45720">
            <a:spAutoFit/>
          </a:bodyPr>
          <a:lstStyle/>
          <a:p>
            <a:pPr algn="ctr"/>
            <a:r>
              <a:rPr lang="en-US" sz="7200" b="1" dirty="0" smtClean="0">
                <a:ln w="12700">
                  <a:solidFill>
                    <a:schemeClr val="tx1"/>
                  </a:solidFill>
                  <a:prstDash val="solid"/>
                </a:ln>
                <a:solidFill>
                  <a:schemeClr val="bg2">
                    <a:tint val="85000"/>
                    <a:satMod val="155000"/>
                  </a:schemeClr>
                </a:solidFill>
                <a:effectLst>
                  <a:outerShdw blurRad="76200" dist="63500" dir="2580000" algn="tl" rotWithShape="0">
                    <a:prstClr val="black"/>
                  </a:outerShdw>
                </a:effectLst>
                <a:latin typeface="Franklin Gothic Demi" panose="020B0703020102020204" pitchFamily="34" charset="0"/>
              </a:rPr>
              <a:t>THE</a:t>
            </a:r>
            <a:endParaRPr lang="en-US" sz="7200" b="1" dirty="0">
              <a:ln w="12700">
                <a:solidFill>
                  <a:schemeClr val="tx1"/>
                </a:solidFill>
                <a:prstDash val="solid"/>
              </a:ln>
              <a:solidFill>
                <a:schemeClr val="bg2">
                  <a:tint val="85000"/>
                  <a:satMod val="155000"/>
                </a:schemeClr>
              </a:solidFill>
              <a:effectLst>
                <a:outerShdw blurRad="76200" dist="63500" dir="2580000" algn="tl" rotWithShape="0">
                  <a:prstClr val="black"/>
                </a:outerShdw>
              </a:effectLst>
              <a:latin typeface="Franklin Gothic Demi" panose="020B0703020102020204" pitchFamily="34" charset="0"/>
            </a:endParaRPr>
          </a:p>
        </p:txBody>
      </p:sp>
    </p:spTree>
    <p:extLst>
      <p:ext uri="{BB962C8B-B14F-4D97-AF65-F5344CB8AC3E}">
        <p14:creationId xmlns:p14="http://schemas.microsoft.com/office/powerpoint/2010/main" val="2959536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Explosion 2 2"/>
          <p:cNvSpPr/>
          <p:nvPr/>
        </p:nvSpPr>
        <p:spPr>
          <a:xfrm>
            <a:off x="7848600" y="3013564"/>
            <a:ext cx="1295400" cy="762000"/>
          </a:xfrm>
          <a:prstGeom prst="irregularSeal2">
            <a:avLst/>
          </a:prstGeom>
          <a:solidFill>
            <a:srgbClr val="FFFFCC"/>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039100" y="3257549"/>
            <a:ext cx="990600" cy="276999"/>
          </a:xfrm>
          <a:prstGeom prst="rect">
            <a:avLst/>
          </a:prstGeom>
          <a:noFill/>
        </p:spPr>
        <p:txBody>
          <a:bodyPr wrap="square" rtlCol="0">
            <a:spAutoFit/>
          </a:bodyPr>
          <a:lstStyle/>
          <a:p>
            <a:r>
              <a:rPr lang="en-US" sz="1200" dirty="0" smtClean="0">
                <a:latin typeface="Papyrus" panose="03070502060502030205" pitchFamily="66" charset="0"/>
              </a:rPr>
              <a:t>Jerusalem</a:t>
            </a:r>
            <a:endParaRPr lang="en-US" sz="1200" dirty="0">
              <a:latin typeface="Papyrus" panose="03070502060502030205" pitchFamily="66" charset="0"/>
            </a:endParaRPr>
          </a:p>
        </p:txBody>
      </p:sp>
    </p:spTree>
    <p:extLst>
      <p:ext uri="{BB962C8B-B14F-4D97-AF65-F5344CB8AC3E}">
        <p14:creationId xmlns:p14="http://schemas.microsoft.com/office/powerpoint/2010/main" val="1648034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1581150"/>
            <a:ext cx="5638800" cy="369332"/>
          </a:xfrm>
          <a:prstGeom prst="rect">
            <a:avLst/>
          </a:prstGeom>
          <a:noFill/>
        </p:spPr>
        <p:txBody>
          <a:bodyPr wrap="square" rtlCol="0">
            <a:spAutoFit/>
          </a:bodyPr>
          <a:lstStyle/>
          <a:p>
            <a:r>
              <a:rPr lang="en-US" dirty="0">
                <a:solidFill>
                  <a:schemeClr val="bg1"/>
                </a:solidFill>
              </a:rPr>
              <a:t>https://www.youtube.com/watch?v=1rc0dzrC0mA</a:t>
            </a:r>
          </a:p>
        </p:txBody>
      </p:sp>
    </p:spTree>
    <p:extLst>
      <p:ext uri="{BB962C8B-B14F-4D97-AF65-F5344CB8AC3E}">
        <p14:creationId xmlns:p14="http://schemas.microsoft.com/office/powerpoint/2010/main" val="3604262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41055" y="-247650"/>
            <a:ext cx="346690" cy="1862048"/>
          </a:xfrm>
          <a:prstGeom prst="rect">
            <a:avLst/>
          </a:prstGeom>
          <a:noFill/>
        </p:spPr>
        <p:txBody>
          <a:bodyPr wrap="square" rtlCol="0">
            <a:spAutoFit/>
          </a:bodyPr>
          <a:lstStyle/>
          <a:p>
            <a:r>
              <a:rPr lang="en-US" sz="11500" dirty="0" smtClean="0">
                <a:ln>
                  <a:solidFill>
                    <a:srgbClr val="996633"/>
                  </a:solidFill>
                </a:ln>
                <a:effectLst>
                  <a:outerShdw blurRad="266700" dist="50800" dir="5400000" algn="ctr" rotWithShape="0">
                    <a:schemeClr val="bg2">
                      <a:lumMod val="50000"/>
                    </a:schemeClr>
                  </a:outerShdw>
                </a:effectLst>
                <a:latin typeface="Franklin Gothic Demi" panose="020B0703020102020204" pitchFamily="34" charset="0"/>
              </a:rPr>
              <a:t>1</a:t>
            </a:r>
            <a:endParaRPr lang="en-US" sz="11500" dirty="0">
              <a:ln>
                <a:solidFill>
                  <a:srgbClr val="996633"/>
                </a:solidFill>
              </a:ln>
              <a:effectLst>
                <a:outerShdw blurRad="266700" dist="50800" dir="5400000" algn="ctr" rotWithShape="0">
                  <a:schemeClr val="bg2">
                    <a:lumMod val="50000"/>
                  </a:schemeClr>
                </a:outerShdw>
              </a:effectLst>
              <a:latin typeface="Franklin Gothic Demi" panose="020B0703020102020204" pitchFamily="34" charset="0"/>
            </a:endParaRPr>
          </a:p>
        </p:txBody>
      </p:sp>
      <p:sp>
        <p:nvSpPr>
          <p:cNvPr id="5" name="Rectangle 4"/>
          <p:cNvSpPr/>
          <p:nvPr/>
        </p:nvSpPr>
        <p:spPr>
          <a:xfrm>
            <a:off x="685800" y="514350"/>
            <a:ext cx="7703780" cy="1200329"/>
          </a:xfrm>
          <a:prstGeom prst="rect">
            <a:avLst/>
          </a:prstGeom>
          <a:noFill/>
          <a:ln>
            <a:noFill/>
          </a:ln>
        </p:spPr>
        <p:txBody>
          <a:bodyPr wrap="square" lIns="91440" tIns="45720" rIns="91440" bIns="45720">
            <a:spAutoFit/>
          </a:bodyPr>
          <a:lstStyle/>
          <a:p>
            <a:pPr algn="ctr"/>
            <a:r>
              <a:rPr lang="en-US" sz="28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WHAT EVERY BELIEVER SHOULD KNOW ABOUT </a:t>
            </a:r>
            <a:r>
              <a:rPr lang="en-US" sz="44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THE BOOK OF ACTS</a:t>
            </a:r>
            <a:endParaRPr lang="en-US" sz="4400" b="1" dirty="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endParaRPr>
          </a:p>
        </p:txBody>
      </p:sp>
      <p:sp>
        <p:nvSpPr>
          <p:cNvPr id="2" name="TextBox 1"/>
          <p:cNvSpPr txBox="1"/>
          <p:nvPr/>
        </p:nvSpPr>
        <p:spPr>
          <a:xfrm>
            <a:off x="1524000" y="1877786"/>
            <a:ext cx="7239000" cy="461665"/>
          </a:xfrm>
          <a:prstGeom prst="rect">
            <a:avLst/>
          </a:prstGeom>
          <a:noFill/>
        </p:spPr>
        <p:txBody>
          <a:bodyPr wrap="square" rtlCol="0">
            <a:spAutoFit/>
          </a:bodyPr>
          <a:lstStyle/>
          <a:p>
            <a:r>
              <a:rPr lang="en-US" sz="2400" dirty="0" smtClean="0">
                <a:solidFill>
                  <a:srgbClr val="FFCC99"/>
                </a:solidFill>
                <a:effectLst>
                  <a:outerShdw blurRad="50800" dist="50800" dir="5400000" algn="ctr" rotWithShape="0">
                    <a:schemeClr val="tx1"/>
                  </a:outerShdw>
                </a:effectLst>
                <a:latin typeface="Franklin Gothic Demi" panose="020B0703020102020204" pitchFamily="34" charset="0"/>
              </a:rPr>
              <a:t> </a:t>
            </a:r>
            <a:endParaRPr lang="en-US" sz="2400" dirty="0">
              <a:solidFill>
                <a:srgbClr val="FFCC99"/>
              </a:solidFill>
              <a:effectLst>
                <a:outerShdw blurRad="50800" dist="50800" dir="5400000" algn="ctr" rotWithShape="0">
                  <a:schemeClr val="tx1"/>
                </a:outerShdw>
              </a:effectLst>
              <a:latin typeface="Franklin Gothic Demi" panose="020B0703020102020204" pitchFamily="34" charset="0"/>
            </a:endParaRPr>
          </a:p>
        </p:txBody>
      </p:sp>
    </p:spTree>
    <p:extLst>
      <p:ext uri="{BB962C8B-B14F-4D97-AF65-F5344CB8AC3E}">
        <p14:creationId xmlns:p14="http://schemas.microsoft.com/office/powerpoint/2010/main" val="352304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514350"/>
            <a:ext cx="7703780" cy="1200329"/>
          </a:xfrm>
          <a:prstGeom prst="rect">
            <a:avLst/>
          </a:prstGeom>
          <a:noFill/>
          <a:ln>
            <a:noFill/>
          </a:ln>
        </p:spPr>
        <p:txBody>
          <a:bodyPr wrap="square" lIns="91440" tIns="45720" rIns="91440" bIns="45720">
            <a:spAutoFit/>
          </a:bodyPr>
          <a:lstStyle/>
          <a:p>
            <a:pPr algn="ctr"/>
            <a:r>
              <a:rPr lang="en-US" sz="28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WHAT EVERY BELIEVER SHOULD KNOW ABOUT </a:t>
            </a:r>
            <a:r>
              <a:rPr lang="en-US" sz="44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THE BOOK OF ACTS</a:t>
            </a:r>
            <a:endParaRPr lang="en-US" sz="4400" b="1" dirty="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endParaRPr>
          </a:p>
        </p:txBody>
      </p:sp>
      <p:sp>
        <p:nvSpPr>
          <p:cNvPr id="2" name="TextBox 1"/>
          <p:cNvSpPr txBox="1"/>
          <p:nvPr/>
        </p:nvSpPr>
        <p:spPr>
          <a:xfrm>
            <a:off x="1524000" y="1877786"/>
            <a:ext cx="7239000" cy="1815882"/>
          </a:xfrm>
          <a:prstGeom prst="rect">
            <a:avLst/>
          </a:prstGeom>
          <a:noFill/>
        </p:spPr>
        <p:txBody>
          <a:bodyPr wrap="square" rtlCol="0">
            <a:spAutoFit/>
          </a:bodyPr>
          <a:lstStyle/>
          <a:p>
            <a:r>
              <a:rPr lang="en-US" sz="2400" dirty="0" smtClean="0">
                <a:solidFill>
                  <a:srgbClr val="FFCC99"/>
                </a:solidFill>
                <a:effectLst>
                  <a:outerShdw blurRad="50800" dist="50800" dir="5400000" algn="ctr" rotWithShape="0">
                    <a:schemeClr val="tx1"/>
                  </a:outerShdw>
                </a:effectLst>
                <a:latin typeface="Franklin Gothic Demi" panose="020B0703020102020204" pitchFamily="34" charset="0"/>
              </a:rPr>
              <a:t> • </a:t>
            </a:r>
            <a:r>
              <a:rPr lang="en-US" sz="2400" dirty="0">
                <a:solidFill>
                  <a:srgbClr val="FFCC99"/>
                </a:solidFill>
                <a:effectLst>
                  <a:outerShdw blurRad="50800" dist="50800" dir="5400000" algn="ctr" rotWithShape="0">
                    <a:schemeClr val="tx1"/>
                  </a:outerShdw>
                </a:effectLst>
                <a:latin typeface="Franklin Gothic Demi" panose="020B0703020102020204" pitchFamily="34" charset="0"/>
              </a:rPr>
              <a:t>Acts reveals the roots of our </a:t>
            </a:r>
            <a:r>
              <a:rPr lang="en-US" sz="2400" dirty="0" smtClean="0">
                <a:solidFill>
                  <a:srgbClr val="FFCC99"/>
                </a:solidFill>
                <a:effectLst>
                  <a:outerShdw blurRad="50800" dist="50800" dir="5400000" algn="ctr" rotWithShape="0">
                    <a:schemeClr val="tx1"/>
                  </a:outerShdw>
                </a:effectLst>
                <a:latin typeface="Franklin Gothic Demi" panose="020B0703020102020204" pitchFamily="34" charset="0"/>
              </a:rPr>
              <a:t>faith</a:t>
            </a:r>
          </a:p>
          <a:p>
            <a:r>
              <a:rPr lang="en-US" sz="2400" dirty="0">
                <a:solidFill>
                  <a:srgbClr val="FFCC99"/>
                </a:solidFill>
                <a:effectLst>
                  <a:outerShdw blurRad="50800" dist="50800" dir="5400000" algn="ctr" rotWithShape="0">
                    <a:schemeClr val="tx1"/>
                  </a:outerShdw>
                </a:effectLst>
                <a:latin typeface="Franklin Gothic Demi" panose="020B0703020102020204" pitchFamily="34" charset="0"/>
              </a:rPr>
              <a:t/>
            </a:r>
            <a:br>
              <a:rPr lang="en-US" sz="2400" dirty="0">
                <a:solidFill>
                  <a:srgbClr val="FFCC99"/>
                </a:solidFill>
                <a:effectLst>
                  <a:outerShdw blurRad="50800" dist="50800" dir="5400000" algn="ctr" rotWithShape="0">
                    <a:schemeClr val="tx1"/>
                  </a:outerShdw>
                </a:effectLst>
                <a:latin typeface="Franklin Gothic Demi" panose="020B0703020102020204" pitchFamily="34" charset="0"/>
              </a:rPr>
            </a:br>
            <a:r>
              <a:rPr lang="en-US" sz="2000" dirty="0" smtClean="0">
                <a:solidFill>
                  <a:srgbClr val="FFCC99"/>
                </a:solidFill>
                <a:effectLst>
                  <a:outerShdw blurRad="50800" dist="50800" dir="5400000" algn="ctr" rotWithShape="0">
                    <a:schemeClr val="tx1"/>
                  </a:outerShdw>
                </a:effectLst>
                <a:latin typeface="Franklin Gothic Demi" panose="020B0703020102020204" pitchFamily="34" charset="0"/>
              </a:rPr>
              <a:t> </a:t>
            </a:r>
            <a:r>
              <a:rPr lang="en-US" sz="2000" dirty="0" smtClean="0">
                <a:solidFill>
                  <a:schemeClr val="bg1"/>
                </a:solidFill>
                <a:effectLst>
                  <a:outerShdw blurRad="50800" dist="50800" dir="5400000" algn="ctr" rotWithShape="0">
                    <a:schemeClr val="tx1"/>
                  </a:outerShdw>
                </a:effectLst>
                <a:latin typeface="Franklin Gothic Demi" panose="020B0703020102020204" pitchFamily="34" charset="0"/>
              </a:rPr>
              <a:t>“It </a:t>
            </a:r>
            <a:r>
              <a:rPr lang="en-US" sz="2000" dirty="0">
                <a:solidFill>
                  <a:schemeClr val="bg1"/>
                </a:solidFill>
                <a:effectLst>
                  <a:outerShdw blurRad="50800" dist="50800" dir="5400000" algn="ctr" rotWithShape="0">
                    <a:schemeClr val="tx1"/>
                  </a:outerShdw>
                </a:effectLst>
                <a:latin typeface="Franklin Gothic Demi" panose="020B0703020102020204" pitchFamily="34" charset="0"/>
              </a:rPr>
              <a:t>was at Antioch that the believers were first called Christians</a:t>
            </a:r>
            <a:r>
              <a:rPr lang="en-US" sz="2000" dirty="0" smtClean="0">
                <a:solidFill>
                  <a:schemeClr val="bg1"/>
                </a:solidFill>
                <a:effectLst>
                  <a:outerShdw blurRad="50800" dist="50800" dir="5400000" algn="ctr" rotWithShape="0">
                    <a:schemeClr val="tx1"/>
                  </a:outerShdw>
                </a:effectLst>
                <a:latin typeface="Franklin Gothic Demi" panose="020B0703020102020204" pitchFamily="34" charset="0"/>
              </a:rPr>
              <a:t>.”</a:t>
            </a:r>
            <a:r>
              <a:rPr lang="en-US" sz="2400" dirty="0">
                <a:solidFill>
                  <a:srgbClr val="FFCC99"/>
                </a:solidFill>
                <a:effectLst>
                  <a:outerShdw blurRad="50800" dist="50800" dir="5400000" algn="ctr" rotWithShape="0">
                    <a:schemeClr val="tx1"/>
                  </a:outerShdw>
                </a:effectLst>
                <a:latin typeface="Franklin Gothic Demi" panose="020B0703020102020204" pitchFamily="34" charset="0"/>
              </a:rPr>
              <a:t/>
            </a:r>
            <a:br>
              <a:rPr lang="en-US" sz="2400" dirty="0">
                <a:solidFill>
                  <a:srgbClr val="FFCC99"/>
                </a:solidFill>
                <a:effectLst>
                  <a:outerShdw blurRad="50800" dist="50800" dir="5400000" algn="ctr" rotWithShape="0">
                    <a:schemeClr val="tx1"/>
                  </a:outerShdw>
                </a:effectLst>
                <a:latin typeface="Franklin Gothic Demi" panose="020B0703020102020204" pitchFamily="34" charset="0"/>
              </a:rPr>
            </a:br>
            <a:endParaRPr lang="en-US" sz="2400" dirty="0">
              <a:solidFill>
                <a:srgbClr val="FFCC99"/>
              </a:solidFill>
              <a:effectLst>
                <a:outerShdw blurRad="50800" dist="50800" dir="5400000" algn="ctr" rotWithShape="0">
                  <a:schemeClr val="tx1"/>
                </a:outerShdw>
              </a:effectLst>
              <a:latin typeface="Franklin Gothic Demi" panose="020B0703020102020204" pitchFamily="34" charset="0"/>
            </a:endParaRPr>
          </a:p>
        </p:txBody>
      </p:sp>
      <p:cxnSp>
        <p:nvCxnSpPr>
          <p:cNvPr id="4" name="Straight Connector 3"/>
          <p:cNvCxnSpPr/>
          <p:nvPr/>
        </p:nvCxnSpPr>
        <p:spPr>
          <a:xfrm>
            <a:off x="1295400" y="1885950"/>
            <a:ext cx="0" cy="1981200"/>
          </a:xfrm>
          <a:prstGeom prst="line">
            <a:avLst/>
          </a:prstGeom>
          <a:ln>
            <a:solidFill>
              <a:srgbClr val="FFCC99"/>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800600" y="3142306"/>
            <a:ext cx="2819400" cy="538609"/>
          </a:xfrm>
          <a:prstGeom prst="rect">
            <a:avLst/>
          </a:prstGeom>
          <a:noFill/>
        </p:spPr>
        <p:txBody>
          <a:bodyPr wrap="square" rtlCol="0">
            <a:spAutoFit/>
          </a:bodyPr>
          <a:lstStyle/>
          <a:p>
            <a:pPr algn="r"/>
            <a:r>
              <a:rPr lang="en-US" dirty="0" smtClean="0">
                <a:solidFill>
                  <a:schemeClr val="bg1"/>
                </a:solidFill>
                <a:effectLst>
                  <a:outerShdw blurRad="50800" dist="50800" dir="5400000" algn="ctr" rotWithShape="0">
                    <a:schemeClr val="tx1"/>
                  </a:outerShdw>
                </a:effectLst>
                <a:latin typeface="Papyrus" panose="03070502060502030205" pitchFamily="66" charset="0"/>
              </a:rPr>
              <a:t>Acts 11:26</a:t>
            </a:r>
            <a:br>
              <a:rPr lang="en-US" dirty="0" smtClean="0">
                <a:solidFill>
                  <a:schemeClr val="bg1"/>
                </a:solidFill>
                <a:effectLst>
                  <a:outerShdw blurRad="50800" dist="50800" dir="5400000" algn="ctr" rotWithShape="0">
                    <a:schemeClr val="tx1"/>
                  </a:outerShdw>
                </a:effectLst>
                <a:latin typeface="Papyrus" panose="03070502060502030205" pitchFamily="66" charset="0"/>
              </a:rPr>
            </a:br>
            <a:r>
              <a:rPr lang="en-US" sz="1050" dirty="0" smtClean="0">
                <a:solidFill>
                  <a:schemeClr val="bg1"/>
                </a:solidFill>
                <a:latin typeface="Papyrus" panose="03070502060502030205" pitchFamily="66" charset="0"/>
              </a:rPr>
              <a:t>new living translation</a:t>
            </a:r>
            <a:endParaRPr lang="en-US" sz="1050" dirty="0">
              <a:solidFill>
                <a:schemeClr val="bg1"/>
              </a:solidFill>
              <a:latin typeface="Papyrus" panose="03070502060502030205" pitchFamily="66" charset="0"/>
            </a:endParaRPr>
          </a:p>
        </p:txBody>
      </p:sp>
    </p:spTree>
    <p:extLst>
      <p:ext uri="{BB962C8B-B14F-4D97-AF65-F5344CB8AC3E}">
        <p14:creationId xmlns:p14="http://schemas.microsoft.com/office/powerpoint/2010/main" val="487792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514350"/>
            <a:ext cx="7703780" cy="1200329"/>
          </a:xfrm>
          <a:prstGeom prst="rect">
            <a:avLst/>
          </a:prstGeom>
          <a:noFill/>
          <a:ln>
            <a:noFill/>
          </a:ln>
        </p:spPr>
        <p:txBody>
          <a:bodyPr wrap="square" lIns="91440" tIns="45720" rIns="91440" bIns="45720">
            <a:spAutoFit/>
          </a:bodyPr>
          <a:lstStyle/>
          <a:p>
            <a:pPr algn="ctr"/>
            <a:r>
              <a:rPr lang="en-US" sz="28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WHAT EVERY BELIEVER SHOULD KNOW ABOUT </a:t>
            </a:r>
            <a:r>
              <a:rPr lang="en-US" sz="44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THE BOOK OF ACTS</a:t>
            </a:r>
            <a:endParaRPr lang="en-US" sz="4400" b="1" dirty="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endParaRPr>
          </a:p>
        </p:txBody>
      </p:sp>
      <p:sp>
        <p:nvSpPr>
          <p:cNvPr id="2" name="TextBox 1"/>
          <p:cNvSpPr txBox="1"/>
          <p:nvPr/>
        </p:nvSpPr>
        <p:spPr>
          <a:xfrm>
            <a:off x="1524000" y="1877786"/>
            <a:ext cx="7239000" cy="1569660"/>
          </a:xfrm>
          <a:prstGeom prst="rect">
            <a:avLst/>
          </a:prstGeom>
          <a:noFill/>
        </p:spPr>
        <p:txBody>
          <a:bodyPr wrap="square" rtlCol="0">
            <a:spAutoFit/>
          </a:bodyPr>
          <a:lstStyle/>
          <a:p>
            <a:r>
              <a:rPr lang="en-US" sz="2400" dirty="0" smtClean="0">
                <a:solidFill>
                  <a:srgbClr val="FFCC99"/>
                </a:solidFill>
                <a:effectLst>
                  <a:outerShdw blurRad="50800" dist="50800" dir="5400000" algn="ctr" rotWithShape="0">
                    <a:schemeClr val="tx1"/>
                  </a:outerShdw>
                </a:effectLst>
                <a:latin typeface="Franklin Gothic Demi" panose="020B0703020102020204" pitchFamily="34" charset="0"/>
              </a:rPr>
              <a:t> • </a:t>
            </a:r>
            <a:r>
              <a:rPr lang="en-US" sz="2400" dirty="0">
                <a:solidFill>
                  <a:srgbClr val="FFCC99"/>
                </a:solidFill>
                <a:effectLst>
                  <a:outerShdw blurRad="50800" dist="50800" dir="5400000" algn="ctr" rotWithShape="0">
                    <a:schemeClr val="tx1"/>
                  </a:outerShdw>
                </a:effectLst>
                <a:latin typeface="Franklin Gothic Demi" panose="020B0703020102020204" pitchFamily="34" charset="0"/>
              </a:rPr>
              <a:t>Acts reveals the roots of our faith</a:t>
            </a:r>
            <a:br>
              <a:rPr lang="en-US" sz="2400" dirty="0">
                <a:solidFill>
                  <a:srgbClr val="FFCC99"/>
                </a:solidFill>
                <a:effectLst>
                  <a:outerShdw blurRad="50800" dist="50800" dir="5400000" algn="ctr" rotWithShape="0">
                    <a:schemeClr val="tx1"/>
                  </a:outerShdw>
                </a:effectLst>
                <a:latin typeface="Franklin Gothic Demi" panose="020B0703020102020204" pitchFamily="34" charset="0"/>
              </a:rPr>
            </a:br>
            <a:r>
              <a:rPr lang="en-US" sz="2400" dirty="0">
                <a:solidFill>
                  <a:srgbClr val="FFCC99"/>
                </a:solidFill>
                <a:effectLst>
                  <a:outerShdw blurRad="50800" dist="50800" dir="5400000" algn="ctr" rotWithShape="0">
                    <a:schemeClr val="tx1"/>
                  </a:outerShdw>
                </a:effectLst>
                <a:latin typeface="Franklin Gothic Demi" panose="020B0703020102020204" pitchFamily="34" charset="0"/>
              </a:rPr>
              <a:t/>
            </a:r>
            <a:br>
              <a:rPr lang="en-US" sz="2400" dirty="0">
                <a:solidFill>
                  <a:srgbClr val="FFCC99"/>
                </a:solidFill>
                <a:effectLst>
                  <a:outerShdw blurRad="50800" dist="50800" dir="5400000" algn="ctr" rotWithShape="0">
                    <a:schemeClr val="tx1"/>
                  </a:outerShdw>
                </a:effectLst>
                <a:latin typeface="Franklin Gothic Demi" panose="020B0703020102020204" pitchFamily="34" charset="0"/>
              </a:rPr>
            </a:br>
            <a:r>
              <a:rPr lang="en-US" sz="2400" b="1" dirty="0" smtClean="0">
                <a:solidFill>
                  <a:srgbClr val="FFCC99"/>
                </a:solidFill>
                <a:effectLst>
                  <a:outerShdw blurRad="50800" dist="50800" dir="5400000" algn="ctr" rotWithShape="0">
                    <a:schemeClr val="tx1"/>
                  </a:outerShdw>
                </a:effectLst>
                <a:latin typeface="Franklin Gothic Demi" panose="020B0703020102020204" pitchFamily="34" charset="0"/>
              </a:rPr>
              <a:t> • Acts helps </a:t>
            </a:r>
            <a:r>
              <a:rPr lang="en-US" sz="2400" b="1" dirty="0">
                <a:solidFill>
                  <a:srgbClr val="FFCC99"/>
                </a:solidFill>
                <a:effectLst>
                  <a:outerShdw blurRad="50800" dist="50800" dir="5400000" algn="ctr" rotWithShape="0">
                    <a:schemeClr val="tx1"/>
                  </a:outerShdw>
                </a:effectLst>
                <a:latin typeface="Franklin Gothic Demi" panose="020B0703020102020204" pitchFamily="34" charset="0"/>
              </a:rPr>
              <a:t>us understand the New Testament</a:t>
            </a:r>
            <a:r>
              <a:rPr lang="en-US" sz="2400" dirty="0">
                <a:solidFill>
                  <a:srgbClr val="FFCC99"/>
                </a:solidFill>
                <a:effectLst>
                  <a:outerShdw blurRad="50800" dist="50800" dir="5400000" algn="ctr" rotWithShape="0">
                    <a:schemeClr val="tx1"/>
                  </a:outerShdw>
                </a:effectLst>
                <a:latin typeface="Franklin Gothic Demi" panose="020B0703020102020204" pitchFamily="34" charset="0"/>
              </a:rPr>
              <a:t/>
            </a:r>
            <a:br>
              <a:rPr lang="en-US" sz="2400" dirty="0">
                <a:solidFill>
                  <a:srgbClr val="FFCC99"/>
                </a:solidFill>
                <a:effectLst>
                  <a:outerShdw blurRad="50800" dist="50800" dir="5400000" algn="ctr" rotWithShape="0">
                    <a:schemeClr val="tx1"/>
                  </a:outerShdw>
                </a:effectLst>
                <a:latin typeface="Franklin Gothic Demi" panose="020B0703020102020204" pitchFamily="34" charset="0"/>
              </a:rPr>
            </a:br>
            <a:endParaRPr lang="en-US" sz="2400" dirty="0" smtClean="0">
              <a:solidFill>
                <a:srgbClr val="FFCC99"/>
              </a:solidFill>
              <a:effectLst>
                <a:outerShdw blurRad="50800" dist="50800" dir="5400000" algn="ctr" rotWithShape="0">
                  <a:schemeClr val="tx1"/>
                </a:outerShdw>
              </a:effectLst>
              <a:latin typeface="Franklin Gothic Demi" panose="020B0703020102020204" pitchFamily="34" charset="0"/>
            </a:endParaRPr>
          </a:p>
        </p:txBody>
      </p:sp>
      <p:cxnSp>
        <p:nvCxnSpPr>
          <p:cNvPr id="4" name="Straight Connector 3"/>
          <p:cNvCxnSpPr/>
          <p:nvPr/>
        </p:nvCxnSpPr>
        <p:spPr>
          <a:xfrm>
            <a:off x="1295400" y="1885950"/>
            <a:ext cx="0" cy="1981200"/>
          </a:xfrm>
          <a:prstGeom prst="line">
            <a:avLst/>
          </a:prstGeom>
          <a:ln>
            <a:solidFill>
              <a:srgbClr val="FFCC99"/>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09800" y="3105150"/>
            <a:ext cx="4724400" cy="2031325"/>
          </a:xfrm>
          <a:prstGeom prst="rect">
            <a:avLst/>
          </a:prstGeom>
          <a:noFill/>
        </p:spPr>
        <p:txBody>
          <a:bodyPr wrap="square" rtlCol="0">
            <a:spAutoFit/>
          </a:bodyPr>
          <a:lstStyle/>
          <a:p>
            <a:r>
              <a:rPr lang="en-US" dirty="0" smtClean="0">
                <a:solidFill>
                  <a:schemeClr val="bg1"/>
                </a:solidFill>
                <a:latin typeface="Franklin Gothic Demi" panose="020B0703020102020204" pitchFamily="34" charset="0"/>
              </a:rPr>
              <a:t>Corinth – 1 and 2 Corinthians</a:t>
            </a:r>
            <a:br>
              <a:rPr lang="en-US" dirty="0" smtClean="0">
                <a:solidFill>
                  <a:schemeClr val="bg1"/>
                </a:solidFill>
                <a:latin typeface="Franklin Gothic Demi" panose="020B0703020102020204" pitchFamily="34" charset="0"/>
              </a:rPr>
            </a:br>
            <a:r>
              <a:rPr lang="en-US" dirty="0" err="1" smtClean="0">
                <a:solidFill>
                  <a:schemeClr val="bg1"/>
                </a:solidFill>
                <a:latin typeface="Franklin Gothic Demi" panose="020B0703020102020204" pitchFamily="34" charset="0"/>
              </a:rPr>
              <a:t>Colossa</a:t>
            </a:r>
            <a:r>
              <a:rPr lang="en-US" dirty="0" smtClean="0">
                <a:solidFill>
                  <a:schemeClr val="bg1"/>
                </a:solidFill>
                <a:latin typeface="Franklin Gothic Demi" panose="020B0703020102020204" pitchFamily="34" charset="0"/>
              </a:rPr>
              <a:t> – Colossians</a:t>
            </a:r>
            <a:br>
              <a:rPr lang="en-US" dirty="0" smtClean="0">
                <a:solidFill>
                  <a:schemeClr val="bg1"/>
                </a:solidFill>
                <a:latin typeface="Franklin Gothic Demi" panose="020B0703020102020204" pitchFamily="34" charset="0"/>
              </a:rPr>
            </a:br>
            <a:r>
              <a:rPr lang="en-US" dirty="0" smtClean="0">
                <a:solidFill>
                  <a:schemeClr val="bg1"/>
                </a:solidFill>
                <a:latin typeface="Franklin Gothic Demi" panose="020B0703020102020204" pitchFamily="34" charset="0"/>
              </a:rPr>
              <a:t>Ephesus – Ephesians</a:t>
            </a:r>
            <a:br>
              <a:rPr lang="en-US" dirty="0" smtClean="0">
                <a:solidFill>
                  <a:schemeClr val="bg1"/>
                </a:solidFill>
                <a:latin typeface="Franklin Gothic Demi" panose="020B0703020102020204" pitchFamily="34" charset="0"/>
              </a:rPr>
            </a:br>
            <a:r>
              <a:rPr lang="en-US" dirty="0" err="1" smtClean="0">
                <a:solidFill>
                  <a:schemeClr val="bg1"/>
                </a:solidFill>
                <a:latin typeface="Franklin Gothic Demi" panose="020B0703020102020204" pitchFamily="34" charset="0"/>
              </a:rPr>
              <a:t>Lystra</a:t>
            </a:r>
            <a:r>
              <a:rPr lang="en-US" dirty="0" smtClean="0">
                <a:solidFill>
                  <a:schemeClr val="bg1"/>
                </a:solidFill>
                <a:latin typeface="Franklin Gothic Demi" panose="020B0703020102020204" pitchFamily="34" charset="0"/>
              </a:rPr>
              <a:t>, </a:t>
            </a:r>
            <a:r>
              <a:rPr lang="en-US" dirty="0" err="1" smtClean="0">
                <a:solidFill>
                  <a:schemeClr val="bg1"/>
                </a:solidFill>
                <a:latin typeface="Franklin Gothic Demi" panose="020B0703020102020204" pitchFamily="34" charset="0"/>
              </a:rPr>
              <a:t>Derbe</a:t>
            </a:r>
            <a:r>
              <a:rPr lang="en-US" dirty="0" smtClean="0">
                <a:solidFill>
                  <a:schemeClr val="bg1"/>
                </a:solidFill>
                <a:latin typeface="Franklin Gothic Demi" panose="020B0703020102020204" pitchFamily="34" charset="0"/>
              </a:rPr>
              <a:t>, </a:t>
            </a:r>
            <a:r>
              <a:rPr lang="en-US" dirty="0" err="1" smtClean="0">
                <a:solidFill>
                  <a:schemeClr val="bg1"/>
                </a:solidFill>
                <a:latin typeface="Franklin Gothic Demi" panose="020B0703020102020204" pitchFamily="34" charset="0"/>
              </a:rPr>
              <a:t>Iconium</a:t>
            </a:r>
            <a:r>
              <a:rPr lang="en-US" dirty="0" smtClean="0">
                <a:solidFill>
                  <a:schemeClr val="bg1"/>
                </a:solidFill>
                <a:latin typeface="Franklin Gothic Demi" panose="020B0703020102020204" pitchFamily="34" charset="0"/>
              </a:rPr>
              <a:t> – Galatians</a:t>
            </a:r>
            <a:br>
              <a:rPr lang="en-US" dirty="0" smtClean="0">
                <a:solidFill>
                  <a:schemeClr val="bg1"/>
                </a:solidFill>
                <a:latin typeface="Franklin Gothic Demi" panose="020B0703020102020204" pitchFamily="34" charset="0"/>
              </a:rPr>
            </a:br>
            <a:r>
              <a:rPr lang="en-US" dirty="0" smtClean="0">
                <a:solidFill>
                  <a:schemeClr val="bg1"/>
                </a:solidFill>
                <a:latin typeface="Franklin Gothic Demi" panose="020B0703020102020204" pitchFamily="34" charset="0"/>
              </a:rPr>
              <a:t>Thessalonica – 1 and 2  Thessalonians</a:t>
            </a:r>
            <a:br>
              <a:rPr lang="en-US" dirty="0" smtClean="0">
                <a:solidFill>
                  <a:schemeClr val="bg1"/>
                </a:solidFill>
                <a:latin typeface="Franklin Gothic Demi" panose="020B0703020102020204" pitchFamily="34" charset="0"/>
              </a:rPr>
            </a:br>
            <a:r>
              <a:rPr lang="en-US" dirty="0" smtClean="0">
                <a:solidFill>
                  <a:schemeClr val="bg1"/>
                </a:solidFill>
                <a:latin typeface="Franklin Gothic Demi" panose="020B0703020102020204" pitchFamily="34" charset="0"/>
              </a:rPr>
              <a:t>Philippi - Philippians</a:t>
            </a:r>
          </a:p>
          <a:p>
            <a:endParaRPr lang="en-US" dirty="0">
              <a:solidFill>
                <a:schemeClr val="bg1"/>
              </a:solidFill>
              <a:latin typeface="Franklin Gothic Demi" panose="020B0703020102020204" pitchFamily="34" charset="0"/>
            </a:endParaRPr>
          </a:p>
        </p:txBody>
      </p:sp>
    </p:spTree>
    <p:extLst>
      <p:ext uri="{BB962C8B-B14F-4D97-AF65-F5344CB8AC3E}">
        <p14:creationId xmlns:p14="http://schemas.microsoft.com/office/powerpoint/2010/main" val="15854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514350"/>
            <a:ext cx="7703780" cy="1200329"/>
          </a:xfrm>
          <a:prstGeom prst="rect">
            <a:avLst/>
          </a:prstGeom>
          <a:noFill/>
          <a:ln>
            <a:noFill/>
          </a:ln>
        </p:spPr>
        <p:txBody>
          <a:bodyPr wrap="square" lIns="91440" tIns="45720" rIns="91440" bIns="45720">
            <a:spAutoFit/>
          </a:bodyPr>
          <a:lstStyle/>
          <a:p>
            <a:pPr algn="ctr"/>
            <a:r>
              <a:rPr lang="en-US" sz="28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WHAT EVERY BELIEVER SHOULD KNOW ABOUT </a:t>
            </a:r>
            <a:r>
              <a:rPr lang="en-US" sz="44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THE BOOK OF ACTS</a:t>
            </a:r>
            <a:endParaRPr lang="en-US" sz="4400" b="1" dirty="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endParaRPr>
          </a:p>
        </p:txBody>
      </p:sp>
      <p:sp>
        <p:nvSpPr>
          <p:cNvPr id="2" name="TextBox 1"/>
          <p:cNvSpPr txBox="1"/>
          <p:nvPr/>
        </p:nvSpPr>
        <p:spPr>
          <a:xfrm>
            <a:off x="1524000" y="1877786"/>
            <a:ext cx="7239000" cy="2677656"/>
          </a:xfrm>
          <a:prstGeom prst="rect">
            <a:avLst/>
          </a:prstGeom>
          <a:noFill/>
        </p:spPr>
        <p:txBody>
          <a:bodyPr wrap="square" rtlCol="0">
            <a:spAutoFit/>
          </a:bodyPr>
          <a:lstStyle/>
          <a:p>
            <a:r>
              <a:rPr lang="en-US" sz="2400" dirty="0" smtClean="0">
                <a:solidFill>
                  <a:srgbClr val="FFCC99"/>
                </a:solidFill>
                <a:effectLst>
                  <a:outerShdw blurRad="50800" dist="50800" dir="5400000" algn="ctr" rotWithShape="0">
                    <a:schemeClr val="tx1"/>
                  </a:outerShdw>
                </a:effectLst>
                <a:latin typeface="Franklin Gothic Demi" panose="020B0703020102020204" pitchFamily="34" charset="0"/>
              </a:rPr>
              <a:t> • </a:t>
            </a:r>
            <a:r>
              <a:rPr lang="en-US" sz="2400" dirty="0">
                <a:solidFill>
                  <a:srgbClr val="FFCC99"/>
                </a:solidFill>
                <a:effectLst>
                  <a:outerShdw blurRad="50800" dist="50800" dir="5400000" algn="ctr" rotWithShape="0">
                    <a:schemeClr val="tx1"/>
                  </a:outerShdw>
                </a:effectLst>
                <a:latin typeface="Franklin Gothic Demi" panose="020B0703020102020204" pitchFamily="34" charset="0"/>
              </a:rPr>
              <a:t>Acts reveals the roots of our faith</a:t>
            </a:r>
            <a:br>
              <a:rPr lang="en-US" sz="2400" dirty="0">
                <a:solidFill>
                  <a:srgbClr val="FFCC99"/>
                </a:solidFill>
                <a:effectLst>
                  <a:outerShdw blurRad="50800" dist="50800" dir="5400000" algn="ctr" rotWithShape="0">
                    <a:schemeClr val="tx1"/>
                  </a:outerShdw>
                </a:effectLst>
                <a:latin typeface="Franklin Gothic Demi" panose="020B0703020102020204" pitchFamily="34" charset="0"/>
              </a:rPr>
            </a:br>
            <a:r>
              <a:rPr lang="en-US" sz="2400" dirty="0">
                <a:solidFill>
                  <a:srgbClr val="FFCC99"/>
                </a:solidFill>
                <a:effectLst>
                  <a:outerShdw blurRad="50800" dist="50800" dir="5400000" algn="ctr" rotWithShape="0">
                    <a:schemeClr val="tx1"/>
                  </a:outerShdw>
                </a:effectLst>
                <a:latin typeface="Franklin Gothic Demi" panose="020B0703020102020204" pitchFamily="34" charset="0"/>
              </a:rPr>
              <a:t/>
            </a:r>
            <a:br>
              <a:rPr lang="en-US" sz="2400" dirty="0">
                <a:solidFill>
                  <a:srgbClr val="FFCC99"/>
                </a:solidFill>
                <a:effectLst>
                  <a:outerShdw blurRad="50800" dist="50800" dir="5400000" algn="ctr" rotWithShape="0">
                    <a:schemeClr val="tx1"/>
                  </a:outerShdw>
                </a:effectLst>
                <a:latin typeface="Franklin Gothic Demi" panose="020B0703020102020204" pitchFamily="34" charset="0"/>
              </a:rPr>
            </a:br>
            <a:r>
              <a:rPr lang="en-US" sz="2400" b="1" dirty="0" smtClean="0">
                <a:solidFill>
                  <a:srgbClr val="FFCC99"/>
                </a:solidFill>
                <a:effectLst>
                  <a:outerShdw blurRad="50800" dist="50800" dir="5400000" algn="ctr" rotWithShape="0">
                    <a:schemeClr val="tx1"/>
                  </a:outerShdw>
                </a:effectLst>
                <a:latin typeface="Franklin Gothic Demi" panose="020B0703020102020204" pitchFamily="34" charset="0"/>
              </a:rPr>
              <a:t> • Acts helps </a:t>
            </a:r>
            <a:r>
              <a:rPr lang="en-US" sz="2400" b="1" dirty="0">
                <a:solidFill>
                  <a:srgbClr val="FFCC99"/>
                </a:solidFill>
                <a:effectLst>
                  <a:outerShdw blurRad="50800" dist="50800" dir="5400000" algn="ctr" rotWithShape="0">
                    <a:schemeClr val="tx1"/>
                  </a:outerShdw>
                </a:effectLst>
                <a:latin typeface="Franklin Gothic Demi" panose="020B0703020102020204" pitchFamily="34" charset="0"/>
              </a:rPr>
              <a:t>us understand the New Testament</a:t>
            </a:r>
            <a:r>
              <a:rPr lang="en-US" sz="2400" dirty="0">
                <a:solidFill>
                  <a:srgbClr val="FFCC99"/>
                </a:solidFill>
                <a:effectLst>
                  <a:outerShdw blurRad="50800" dist="50800" dir="5400000" algn="ctr" rotWithShape="0">
                    <a:schemeClr val="tx1"/>
                  </a:outerShdw>
                </a:effectLst>
                <a:latin typeface="Franklin Gothic Demi" panose="020B0703020102020204" pitchFamily="34" charset="0"/>
              </a:rPr>
              <a:t/>
            </a:r>
            <a:br>
              <a:rPr lang="en-US" sz="2400" dirty="0">
                <a:solidFill>
                  <a:srgbClr val="FFCC99"/>
                </a:solidFill>
                <a:effectLst>
                  <a:outerShdw blurRad="50800" dist="50800" dir="5400000" algn="ctr" rotWithShape="0">
                    <a:schemeClr val="tx1"/>
                  </a:outerShdw>
                </a:effectLst>
                <a:latin typeface="Franklin Gothic Demi" panose="020B0703020102020204" pitchFamily="34" charset="0"/>
              </a:rPr>
            </a:br>
            <a:endParaRPr lang="en-US" sz="2400" dirty="0" smtClean="0">
              <a:solidFill>
                <a:srgbClr val="FFCC99"/>
              </a:solidFill>
              <a:effectLst>
                <a:outerShdw blurRad="50800" dist="50800" dir="5400000" algn="ctr" rotWithShape="0">
                  <a:schemeClr val="tx1"/>
                </a:outerShdw>
              </a:effectLst>
              <a:latin typeface="Franklin Gothic Demi" panose="020B0703020102020204" pitchFamily="34" charset="0"/>
            </a:endParaRPr>
          </a:p>
          <a:p>
            <a:r>
              <a:rPr lang="en-US" sz="2400" dirty="0" smtClean="0">
                <a:solidFill>
                  <a:srgbClr val="FFCC99"/>
                </a:solidFill>
                <a:effectLst>
                  <a:outerShdw blurRad="50800" dist="50800" dir="5400000" algn="ctr" rotWithShape="0">
                    <a:schemeClr val="tx1"/>
                  </a:outerShdw>
                </a:effectLst>
                <a:latin typeface="Franklin Gothic Demi" panose="020B0703020102020204" pitchFamily="34" charset="0"/>
              </a:rPr>
              <a:t>• Acts ignites </a:t>
            </a:r>
            <a:r>
              <a:rPr lang="en-US" sz="2400" dirty="0">
                <a:solidFill>
                  <a:srgbClr val="FFCC99"/>
                </a:solidFill>
                <a:effectLst>
                  <a:outerShdw blurRad="50800" dist="50800" dir="5400000" algn="ctr" rotWithShape="0">
                    <a:schemeClr val="tx1"/>
                  </a:outerShdw>
                </a:effectLst>
                <a:latin typeface="Franklin Gothic Demi" panose="020B0703020102020204" pitchFamily="34" charset="0"/>
              </a:rPr>
              <a:t>courage, faith and vision</a:t>
            </a:r>
            <a:br>
              <a:rPr lang="en-US" sz="2400" dirty="0">
                <a:solidFill>
                  <a:srgbClr val="FFCC99"/>
                </a:solidFill>
                <a:effectLst>
                  <a:outerShdw blurRad="50800" dist="50800" dir="5400000" algn="ctr" rotWithShape="0">
                    <a:schemeClr val="tx1"/>
                  </a:outerShdw>
                </a:effectLst>
                <a:latin typeface="Franklin Gothic Demi" panose="020B0703020102020204" pitchFamily="34" charset="0"/>
              </a:rPr>
            </a:br>
            <a:r>
              <a:rPr lang="en-US" sz="2400" dirty="0">
                <a:solidFill>
                  <a:schemeClr val="bg1"/>
                </a:solidFill>
                <a:effectLst>
                  <a:outerShdw blurRad="50800" dist="50800" dir="5400000" algn="ctr" rotWithShape="0">
                    <a:schemeClr val="tx1"/>
                  </a:outerShdw>
                </a:effectLst>
                <a:latin typeface="Franklin Gothic Demi" panose="020B0703020102020204" pitchFamily="34" charset="0"/>
              </a:rPr>
              <a:t>The members of the council were amazed when they saw the boldness of Peter and </a:t>
            </a:r>
            <a:r>
              <a:rPr lang="en-US" sz="2400" dirty="0" smtClean="0">
                <a:solidFill>
                  <a:schemeClr val="bg1"/>
                </a:solidFill>
                <a:effectLst>
                  <a:outerShdw blurRad="50800" dist="50800" dir="5400000" algn="ctr" rotWithShape="0">
                    <a:schemeClr val="tx1"/>
                  </a:outerShdw>
                </a:effectLst>
                <a:latin typeface="Franklin Gothic Demi" panose="020B0703020102020204" pitchFamily="34" charset="0"/>
              </a:rPr>
              <a:t>John…  </a:t>
            </a:r>
            <a:r>
              <a:rPr lang="en-US" sz="2400" dirty="0" smtClean="0">
                <a:solidFill>
                  <a:schemeClr val="bg1"/>
                </a:solidFill>
                <a:effectLst>
                  <a:outerShdw blurRad="50800" dist="50800" dir="5400000" algn="ctr" rotWithShape="0">
                    <a:schemeClr val="tx1"/>
                  </a:outerShdw>
                </a:effectLst>
                <a:latin typeface="Papyrus" panose="03070502060502030205" pitchFamily="66" charset="0"/>
              </a:rPr>
              <a:t>Acts 4:13</a:t>
            </a:r>
            <a:endParaRPr lang="en-US" sz="2400" dirty="0">
              <a:solidFill>
                <a:schemeClr val="bg1"/>
              </a:solidFill>
              <a:effectLst>
                <a:outerShdw blurRad="50800" dist="50800" dir="5400000" algn="ctr" rotWithShape="0">
                  <a:schemeClr val="tx1"/>
                </a:outerShdw>
              </a:effectLst>
              <a:latin typeface="Papyrus" panose="03070502060502030205" pitchFamily="66" charset="0"/>
            </a:endParaRPr>
          </a:p>
        </p:txBody>
      </p:sp>
      <p:cxnSp>
        <p:nvCxnSpPr>
          <p:cNvPr id="4" name="Straight Connector 3"/>
          <p:cNvCxnSpPr/>
          <p:nvPr/>
        </p:nvCxnSpPr>
        <p:spPr>
          <a:xfrm>
            <a:off x="1295400" y="1885950"/>
            <a:ext cx="0" cy="1981200"/>
          </a:xfrm>
          <a:prstGeom prst="line">
            <a:avLst/>
          </a:prstGeom>
          <a:ln>
            <a:solidFill>
              <a:srgbClr val="FFC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4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3532</TotalTime>
  <Words>323</Words>
  <Application>Microsoft Office PowerPoint</Application>
  <PresentationFormat>On-screen Show (16:9)</PresentationFormat>
  <Paragraphs>53</Paragraphs>
  <Slides>25</Slides>
  <Notes>1</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jim.smith</dc:creator>
  <cp:lastModifiedBy>jim.smith</cp:lastModifiedBy>
  <cp:revision>52</cp:revision>
  <dcterms:created xsi:type="dcterms:W3CDTF">2017-03-21T02:22:27Z</dcterms:created>
  <dcterms:modified xsi:type="dcterms:W3CDTF">2017-04-27T17:07:26Z</dcterms:modified>
</cp:coreProperties>
</file>