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2"/>
  </p:notesMasterIdLst>
  <p:sldIdLst>
    <p:sldId id="269" r:id="rId4"/>
    <p:sldId id="414" r:id="rId5"/>
    <p:sldId id="432" r:id="rId6"/>
    <p:sldId id="415" r:id="rId7"/>
    <p:sldId id="431" r:id="rId8"/>
    <p:sldId id="428" r:id="rId9"/>
    <p:sldId id="429" r:id="rId10"/>
    <p:sldId id="430" r:id="rId11"/>
    <p:sldId id="433" r:id="rId12"/>
    <p:sldId id="437" r:id="rId13"/>
    <p:sldId id="438" r:id="rId14"/>
    <p:sldId id="440" r:id="rId15"/>
    <p:sldId id="442" r:id="rId16"/>
    <p:sldId id="443" r:id="rId17"/>
    <p:sldId id="436" r:id="rId18"/>
    <p:sldId id="434" r:id="rId19"/>
    <p:sldId id="435" r:id="rId20"/>
    <p:sldId id="418" r:id="rId21"/>
    <p:sldId id="330" r:id="rId22"/>
    <p:sldId id="368" r:id="rId23"/>
    <p:sldId id="385" r:id="rId24"/>
    <p:sldId id="398" r:id="rId25"/>
    <p:sldId id="399" r:id="rId26"/>
    <p:sldId id="391" r:id="rId27"/>
    <p:sldId id="400" r:id="rId28"/>
    <p:sldId id="349" r:id="rId29"/>
    <p:sldId id="421" r:id="rId30"/>
    <p:sldId id="402" r:id="rId31"/>
    <p:sldId id="403" r:id="rId32"/>
    <p:sldId id="378" r:id="rId33"/>
    <p:sldId id="411" r:id="rId34"/>
    <p:sldId id="425" r:id="rId35"/>
    <p:sldId id="424" r:id="rId36"/>
    <p:sldId id="445" r:id="rId37"/>
    <p:sldId id="446" r:id="rId38"/>
    <p:sldId id="426" r:id="rId39"/>
    <p:sldId id="408" r:id="rId40"/>
    <p:sldId id="427" r:id="rId4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CC66"/>
    <a:srgbClr val="D9A40D"/>
    <a:srgbClr val="FFFFCC"/>
    <a:srgbClr val="FFCC99"/>
    <a:srgbClr val="996633"/>
    <a:srgbClr val="CC99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42" d="100"/>
          <a:sy n="142" d="100"/>
        </p:scale>
        <p:origin x="-576" y="-1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79D0D-D26C-4596-92C7-5FEF4580BD6C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10E04-9020-4D96-B703-2D053106E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388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10E04-9020-4D96-B703-2D053106E7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12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10E04-9020-4D96-B703-2D053106E7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12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10E04-9020-4D96-B703-2D053106E7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12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10E04-9020-4D96-B703-2D053106E7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12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10E04-9020-4D96-B703-2D053106E7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12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68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22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94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6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441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763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810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494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496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455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992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56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508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980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687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129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334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49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5625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911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040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734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979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038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955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774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42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9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64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71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7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75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54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0CF9C-E8AF-45BD-9BCA-F62AEAF176C0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5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33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251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536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1 3"/>
          <p:cNvSpPr/>
          <p:nvPr/>
        </p:nvSpPr>
        <p:spPr>
          <a:xfrm>
            <a:off x="8458200" y="4095750"/>
            <a:ext cx="228600" cy="2286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62800" y="4009995"/>
            <a:ext cx="140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Jerusalem</a:t>
            </a:r>
          </a:p>
        </p:txBody>
      </p:sp>
    </p:spTree>
    <p:extLst>
      <p:ext uri="{BB962C8B-B14F-4D97-AF65-F5344CB8AC3E}">
        <p14:creationId xmlns:p14="http://schemas.microsoft.com/office/powerpoint/2010/main" val="40712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1 3"/>
          <p:cNvSpPr/>
          <p:nvPr/>
        </p:nvSpPr>
        <p:spPr>
          <a:xfrm>
            <a:off x="8458200" y="4095750"/>
            <a:ext cx="228600" cy="2286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62800" y="4009995"/>
            <a:ext cx="140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Jerusalem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29500" y="3486150"/>
            <a:ext cx="140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Samaria</a:t>
            </a:r>
          </a:p>
        </p:txBody>
      </p:sp>
      <p:sp>
        <p:nvSpPr>
          <p:cNvPr id="7" name="Explosion 1 6"/>
          <p:cNvSpPr/>
          <p:nvPr/>
        </p:nvSpPr>
        <p:spPr>
          <a:xfrm>
            <a:off x="8534400" y="3638550"/>
            <a:ext cx="228600" cy="2286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05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/>
          <p:nvPr/>
        </p:nvSpPr>
        <p:spPr>
          <a:xfrm>
            <a:off x="8839200" y="2914650"/>
            <a:ext cx="228600" cy="2286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532594" y="2771625"/>
            <a:ext cx="140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Damascus</a:t>
            </a:r>
          </a:p>
        </p:txBody>
      </p:sp>
      <p:sp>
        <p:nvSpPr>
          <p:cNvPr id="4" name="Explosion 1 3"/>
          <p:cNvSpPr/>
          <p:nvPr/>
        </p:nvSpPr>
        <p:spPr>
          <a:xfrm>
            <a:off x="8458200" y="4095750"/>
            <a:ext cx="228600" cy="2286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62800" y="4009995"/>
            <a:ext cx="140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Jerusalem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29500" y="3486150"/>
            <a:ext cx="140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Samaria</a:t>
            </a:r>
          </a:p>
        </p:txBody>
      </p:sp>
      <p:sp>
        <p:nvSpPr>
          <p:cNvPr id="7" name="Explosion 1 6"/>
          <p:cNvSpPr/>
          <p:nvPr/>
        </p:nvSpPr>
        <p:spPr>
          <a:xfrm>
            <a:off x="8534400" y="3638550"/>
            <a:ext cx="228600" cy="2286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0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/>
          <p:nvPr/>
        </p:nvSpPr>
        <p:spPr>
          <a:xfrm>
            <a:off x="8839200" y="2914650"/>
            <a:ext cx="228600" cy="2286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532594" y="2771625"/>
            <a:ext cx="140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Damascus</a:t>
            </a:r>
          </a:p>
        </p:txBody>
      </p:sp>
      <p:sp>
        <p:nvSpPr>
          <p:cNvPr id="4" name="Explosion 1 3"/>
          <p:cNvSpPr/>
          <p:nvPr/>
        </p:nvSpPr>
        <p:spPr>
          <a:xfrm>
            <a:off x="8458200" y="4095750"/>
            <a:ext cx="228600" cy="2286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62800" y="4009995"/>
            <a:ext cx="140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Jerusalem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29500" y="3486150"/>
            <a:ext cx="140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Samaria</a:t>
            </a:r>
          </a:p>
        </p:txBody>
      </p:sp>
      <p:sp>
        <p:nvSpPr>
          <p:cNvPr id="7" name="Explosion 1 6"/>
          <p:cNvSpPr/>
          <p:nvPr/>
        </p:nvSpPr>
        <p:spPr>
          <a:xfrm>
            <a:off x="8534400" y="3638550"/>
            <a:ext cx="228600" cy="2286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239000" y="3739343"/>
            <a:ext cx="140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Joppa</a:t>
            </a:r>
          </a:p>
        </p:txBody>
      </p:sp>
      <p:sp>
        <p:nvSpPr>
          <p:cNvPr id="9" name="Explosion 1 8"/>
          <p:cNvSpPr/>
          <p:nvPr/>
        </p:nvSpPr>
        <p:spPr>
          <a:xfrm>
            <a:off x="8152279" y="3771840"/>
            <a:ext cx="382121" cy="318307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51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/>
          <p:nvPr/>
        </p:nvSpPr>
        <p:spPr>
          <a:xfrm>
            <a:off x="8839200" y="2914650"/>
            <a:ext cx="228600" cy="2286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532594" y="2771625"/>
            <a:ext cx="140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Damascus</a:t>
            </a:r>
          </a:p>
        </p:txBody>
      </p:sp>
      <p:sp>
        <p:nvSpPr>
          <p:cNvPr id="4" name="Explosion 1 3"/>
          <p:cNvSpPr/>
          <p:nvPr/>
        </p:nvSpPr>
        <p:spPr>
          <a:xfrm>
            <a:off x="8458200" y="4095750"/>
            <a:ext cx="228600" cy="2286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62800" y="4009995"/>
            <a:ext cx="140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Jerusalem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29500" y="3486150"/>
            <a:ext cx="140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Samaria</a:t>
            </a:r>
          </a:p>
        </p:txBody>
      </p:sp>
      <p:sp>
        <p:nvSpPr>
          <p:cNvPr id="7" name="Explosion 1 6"/>
          <p:cNvSpPr/>
          <p:nvPr/>
        </p:nvSpPr>
        <p:spPr>
          <a:xfrm>
            <a:off x="8534400" y="3638550"/>
            <a:ext cx="228600" cy="2286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239000" y="3739343"/>
            <a:ext cx="140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Joppa</a:t>
            </a:r>
          </a:p>
        </p:txBody>
      </p:sp>
      <p:sp>
        <p:nvSpPr>
          <p:cNvPr id="9" name="Explosion 1 8"/>
          <p:cNvSpPr/>
          <p:nvPr/>
        </p:nvSpPr>
        <p:spPr>
          <a:xfrm>
            <a:off x="8152279" y="3771840"/>
            <a:ext cx="382121" cy="318307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xplosion 1 9"/>
          <p:cNvSpPr/>
          <p:nvPr/>
        </p:nvSpPr>
        <p:spPr>
          <a:xfrm>
            <a:off x="8382000" y="3257550"/>
            <a:ext cx="342900" cy="3048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162800" y="3185712"/>
            <a:ext cx="140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Caesarea</a:t>
            </a:r>
          </a:p>
        </p:txBody>
      </p:sp>
    </p:spTree>
    <p:extLst>
      <p:ext uri="{BB962C8B-B14F-4D97-AF65-F5344CB8AC3E}">
        <p14:creationId xmlns:p14="http://schemas.microsoft.com/office/powerpoint/2010/main" val="282950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1" t="14009" r="49402"/>
          <a:stretch/>
        </p:blipFill>
        <p:spPr bwMode="auto">
          <a:xfrm>
            <a:off x="5715000" y="336176"/>
            <a:ext cx="2389094" cy="41148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15000" y="3333750"/>
            <a:ext cx="4572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19801" y="2647950"/>
            <a:ext cx="889746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30254" y="3202641"/>
            <a:ext cx="889746" cy="435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49763" y="2617694"/>
            <a:ext cx="444873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" y="305633"/>
            <a:ext cx="5410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In </a:t>
            </a:r>
            <a:r>
              <a:rPr lang="en-US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Caesarea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there lived a Roman army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officer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named Cornelius, who was a captain of the Italian Regiment.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He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was a devout, God-fearing man, as was everyone in his household. He gave generously to the poor and prayed regularly to God.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One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afternoon about three o’clock, he had a vision in which he saw an angel of God coming toward him. “Cornelius!” the angel said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Cornelius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stared at him in terror. “What is it, sir?” he asked the angel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. 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And the angel replied, “Your prayers and gifts to the poor have been received by God as an offering!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Now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send some men to </a:t>
            </a:r>
            <a:r>
              <a:rPr lang="en-US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Joppa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, and summon a man named Simon Peter.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He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is staying with Simon, a tanner who lives near the seashore.”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057400" y="666750"/>
            <a:ext cx="4114800" cy="381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429000" y="2647950"/>
            <a:ext cx="2590801" cy="1066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297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90550"/>
            <a:ext cx="7162800" cy="340829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526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482" y="285750"/>
            <a:ext cx="5867400" cy="44005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340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200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67710" y="1428750"/>
            <a:ext cx="3466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>
                  <a:solidFill>
                    <a:srgbClr val="996633"/>
                  </a:solidFill>
                </a:ln>
                <a:effectLst>
                  <a:glow rad="584200">
                    <a:schemeClr val="bg2">
                      <a:lumMod val="50000"/>
                      <a:alpha val="8000"/>
                    </a:schemeClr>
                  </a:glow>
                  <a:outerShdw blurRad="2667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Franklin Gothic Demi" panose="020B0703020102020204" pitchFamily="34" charset="0"/>
              </a:rPr>
              <a:t>1</a:t>
            </a:r>
            <a:endParaRPr lang="en-US" sz="11500" dirty="0">
              <a:ln>
                <a:solidFill>
                  <a:srgbClr val="996633"/>
                </a:solidFill>
              </a:ln>
              <a:effectLst>
                <a:glow rad="584200">
                  <a:schemeClr val="bg2">
                    <a:lumMod val="50000"/>
                    <a:alpha val="8000"/>
                  </a:schemeClr>
                </a:glow>
                <a:outerShdw blurRad="266700" dist="50800" dir="5400000" algn="ctr" rotWithShape="0">
                  <a:schemeClr val="bg2">
                    <a:lumMod val="5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0900" y="1421309"/>
            <a:ext cx="7703780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UNPACK SOME OF YOUR</a:t>
            </a:r>
            <a:endParaRPr lang="en-US" sz="4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7400" y="310515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00200" y="1962150"/>
            <a:ext cx="6248400" cy="151233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43000" y="1809750"/>
            <a:ext cx="7086600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15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BAGGAGE</a:t>
            </a:r>
            <a:endParaRPr lang="en-US" sz="8000" b="1" dirty="0">
              <a:ln w="12700">
                <a:solidFill>
                  <a:prstClr val="black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16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1571625"/>
            <a:ext cx="3352800" cy="108585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28800" y="2190750"/>
            <a:ext cx="5600700" cy="13716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1000" y="1581150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1740000" sx="101000" sy="101000" algn="tl" rotWithShape="0">
                    <a:prstClr val="black"/>
                  </a:outerShdw>
                </a:effectLst>
                <a:latin typeface="Franklin Gothic Demi" panose="020B0703020102020204" pitchFamily="34" charset="0"/>
              </a:rPr>
              <a:t>BREAKING DOWN THE</a:t>
            </a:r>
            <a:endParaRPr lang="en-US" sz="4000" b="1" i="1" dirty="0">
              <a:ln w="12700">
                <a:solidFill>
                  <a:prstClr val="black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1740000" sx="101000" sy="101000" algn="tl" rotWithShape="0">
                  <a:prstClr val="black"/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1962150"/>
            <a:ext cx="8763000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1740000" sx="101000" sy="101000" algn="tl" rotWithShape="0">
                    <a:prstClr val="black"/>
                  </a:outerShdw>
                </a:effectLst>
                <a:latin typeface="Franklin Gothic Demi" panose="020B0703020102020204" pitchFamily="34" charset="0"/>
              </a:rPr>
              <a:t>BARRIERS</a:t>
            </a:r>
            <a:endParaRPr lang="en-US" sz="8800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1740000" sx="101000" sy="101000" algn="tl" rotWithShape="0">
                  <a:prstClr val="black"/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305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6750" y="196215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 “No, Lord,”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Peter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declared. </a:t>
            </a:r>
            <a:endParaRPr lang="en-US" sz="2400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“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I have never eaten anything that our Jewish laws have declared impure and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unclean.”</a:t>
            </a:r>
            <a:endParaRPr lang="en-US" sz="24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1150" y="4224834"/>
            <a:ext cx="281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Acts 10:14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Papyrus" panose="03070502060502030205" pitchFamily="66" charset="0"/>
              </a:rPr>
              <a:t>new living translation</a:t>
            </a:r>
            <a:endParaRPr lang="en-US" sz="14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86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043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57400" y="2724150"/>
            <a:ext cx="5562600" cy="135993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57400" y="1243102"/>
            <a:ext cx="3466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>
                  <a:solidFill>
                    <a:srgbClr val="996633"/>
                  </a:solidFill>
                </a:ln>
                <a:effectLst>
                  <a:glow rad="584200">
                    <a:schemeClr val="bg2">
                      <a:lumMod val="50000"/>
                      <a:alpha val="8000"/>
                    </a:schemeClr>
                  </a:glow>
                  <a:outerShdw blurRad="2667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Franklin Gothic Demi" panose="020B0703020102020204" pitchFamily="34" charset="0"/>
              </a:rPr>
              <a:t>2</a:t>
            </a:r>
            <a:endParaRPr lang="en-US" sz="11500" dirty="0">
              <a:ln>
                <a:solidFill>
                  <a:srgbClr val="996633"/>
                </a:solidFill>
              </a:ln>
              <a:effectLst>
                <a:glow rad="584200">
                  <a:schemeClr val="bg2">
                    <a:lumMod val="50000"/>
                    <a:alpha val="8000"/>
                  </a:schemeClr>
                </a:glow>
                <a:outerShdw blurRad="266700" dist="50800" dir="5400000" algn="ctr" rotWithShape="0">
                  <a:schemeClr val="bg2">
                    <a:lumMod val="5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6300" y="1809750"/>
            <a:ext cx="7703780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VALUE</a:t>
            </a:r>
            <a:endParaRPr lang="en-US" sz="8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7400" y="310515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95400" y="2571750"/>
            <a:ext cx="708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96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ALL LIVES</a:t>
            </a:r>
            <a:endParaRPr lang="en-US" sz="7200" b="1" dirty="0">
              <a:ln w="12700">
                <a:solidFill>
                  <a:prstClr val="black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4320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0659" y="295275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 “Do not call something unclean if God has made it clean.”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3050" y="4019550"/>
            <a:ext cx="3130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Acts 10:15</a:t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Papyrus" panose="03070502060502030205" pitchFamily="66" charset="0"/>
              </a:rPr>
              <a:t>new living translation</a:t>
            </a:r>
            <a:endParaRPr lang="en-US" sz="14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49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63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05000" y="2343150"/>
            <a:ext cx="5867400" cy="151233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66800" y="1898756"/>
            <a:ext cx="3466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>
                  <a:solidFill>
                    <a:srgbClr val="996633"/>
                  </a:solidFill>
                </a:ln>
                <a:effectLst>
                  <a:glow rad="584200">
                    <a:schemeClr val="bg2">
                      <a:lumMod val="50000"/>
                      <a:alpha val="8000"/>
                    </a:schemeClr>
                  </a:glow>
                  <a:outerShdw blurRad="2667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Franklin Gothic Demi" panose="020B0703020102020204" pitchFamily="34" charset="0"/>
              </a:rPr>
              <a:t>3</a:t>
            </a:r>
            <a:endParaRPr lang="en-US" sz="11500" dirty="0">
              <a:ln>
                <a:solidFill>
                  <a:srgbClr val="996633"/>
                </a:solidFill>
              </a:ln>
              <a:effectLst>
                <a:glow rad="584200">
                  <a:schemeClr val="bg2">
                    <a:lumMod val="50000"/>
                    <a:alpha val="8000"/>
                  </a:schemeClr>
                </a:glow>
                <a:outerShdw blurRad="266700" dist="50800" dir="5400000" algn="ctr" rotWithShape="0">
                  <a:schemeClr val="bg2">
                    <a:lumMod val="5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1893153"/>
            <a:ext cx="7703780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TAKE THE GOSPEL TO</a:t>
            </a:r>
            <a:endParaRPr lang="en-US" sz="9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7400" y="310515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2304931"/>
            <a:ext cx="80772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8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EVERYONE</a:t>
            </a:r>
            <a:endParaRPr lang="en-US" sz="6600" b="1" dirty="0">
              <a:ln w="12700">
                <a:solidFill>
                  <a:prstClr val="black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05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0294" y="226695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Then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Peter replied, “I see very clearly that God shows no favoritism.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In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every nation he accepts those who fear him and do what is right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.”</a:t>
            </a:r>
            <a:endParaRPr lang="en-US" sz="24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3050" y="4019550"/>
            <a:ext cx="281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Acts 10:34-35</a:t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Papyrus" panose="03070502060502030205" pitchFamily="66" charset="0"/>
              </a:rPr>
              <a:t>new living translation</a:t>
            </a:r>
            <a:endParaRPr lang="en-US" sz="14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23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428750"/>
            <a:ext cx="7848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HEAR THE GOSPEL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BELIEVE IN JESUS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REPENT AND BE BAPTIZED</a:t>
            </a:r>
            <a:endParaRPr lang="en-US" sz="44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14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9353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71600" y="2114550"/>
            <a:ext cx="6934200" cy="128373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53731" y="895350"/>
            <a:ext cx="3466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>
                  <a:solidFill>
                    <a:srgbClr val="996633"/>
                  </a:solidFill>
                </a:ln>
                <a:effectLst>
                  <a:glow rad="584200">
                    <a:schemeClr val="bg2">
                      <a:lumMod val="50000"/>
                      <a:alpha val="8000"/>
                    </a:schemeClr>
                  </a:glow>
                  <a:outerShdw blurRad="2667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Franklin Gothic Demi" panose="020B0703020102020204" pitchFamily="34" charset="0"/>
              </a:rPr>
              <a:t>4</a:t>
            </a:r>
            <a:endParaRPr lang="en-US" sz="11500" dirty="0">
              <a:ln>
                <a:solidFill>
                  <a:srgbClr val="996633"/>
                </a:solidFill>
              </a:ln>
              <a:effectLst>
                <a:glow rad="584200">
                  <a:schemeClr val="bg2">
                    <a:lumMod val="50000"/>
                    <a:alpha val="8000"/>
                  </a:schemeClr>
                </a:glow>
                <a:outerShdw blurRad="266700" dist="50800" dir="5400000" algn="ctr" rotWithShape="0">
                  <a:schemeClr val="bg2">
                    <a:lumMod val="5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9220" y="1733550"/>
            <a:ext cx="7703780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REMEMBER THAT GOD IS</a:t>
            </a:r>
            <a:endParaRPr lang="en-US" sz="44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7400" y="310515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72510" y="2133421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ALWAYS WORKING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1445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931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352550"/>
            <a:ext cx="861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Even as Peter was saying these things, the Holy Spirit fell upon all who were listening to the message.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The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Jewish believers[e] who came with Peter were amazed that the gift of the Holy Spirit had been poured out on the Gentiles, too.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For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they heard them speaking in other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tongues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and praising God.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800" y="4000500"/>
            <a:ext cx="32067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Acts 10:44-46</a:t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Papyrus" panose="03070502060502030205" pitchFamily="66" charset="0"/>
              </a:rPr>
              <a:t>new living translation</a:t>
            </a:r>
            <a:endParaRPr lang="en-US" sz="14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15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737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87180" y="2419350"/>
            <a:ext cx="5410200" cy="157289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3400" y="2038350"/>
            <a:ext cx="3466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>
                  <a:solidFill>
                    <a:srgbClr val="996633"/>
                  </a:solidFill>
                </a:ln>
                <a:effectLst>
                  <a:glow rad="584200">
                    <a:schemeClr val="bg2">
                      <a:lumMod val="50000"/>
                      <a:alpha val="8000"/>
                    </a:schemeClr>
                  </a:glow>
                  <a:outerShdw blurRad="2667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Franklin Gothic Demi" panose="020B0703020102020204" pitchFamily="34" charset="0"/>
              </a:rPr>
              <a:t>5</a:t>
            </a:r>
            <a:endParaRPr lang="en-US" sz="11500" dirty="0">
              <a:ln>
                <a:solidFill>
                  <a:srgbClr val="996633"/>
                </a:solidFill>
              </a:ln>
              <a:effectLst>
                <a:glow rad="584200">
                  <a:schemeClr val="bg2">
                    <a:lumMod val="50000"/>
                    <a:alpha val="8000"/>
                  </a:schemeClr>
                </a:glow>
                <a:outerShdw blurRad="266700" dist="50800" dir="5400000" algn="ctr" rotWithShape="0">
                  <a:schemeClr val="bg2">
                    <a:lumMod val="5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6471" y="1962150"/>
            <a:ext cx="770378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MAKE EVERY EFFORT TO BE</a:t>
            </a:r>
            <a:endParaRPr lang="en-US" sz="3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7400" y="310515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3680" y="2190750"/>
            <a:ext cx="8077200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15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UNITED</a:t>
            </a:r>
            <a:endParaRPr lang="en-US" sz="8000" b="1" dirty="0">
              <a:ln w="12700">
                <a:solidFill>
                  <a:prstClr val="black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9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393" y="325755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“a large number of these Gentiles believed…”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33700" y="4095750"/>
            <a:ext cx="32067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Acts 11:21</a:t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Papyrus" panose="03070502060502030205" pitchFamily="66" charset="0"/>
              </a:rPr>
              <a:t>new living translation</a:t>
            </a:r>
            <a:endParaRPr lang="en-US" sz="14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87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209550"/>
            <a:ext cx="8610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“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Always be humble and gentle. Be patient with each other, making allowance for each other’s faults because of your love.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Make every effort to keep yourselves united in the Spirit, binding yourselves together with peace.”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Papyrus" panose="03070502060502030205" pitchFamily="66" charset="0"/>
              </a:rPr>
              <a:t>Ephesians 4:2-3</a:t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Papyrus" panose="03070502060502030205" pitchFamily="66" charset="0"/>
              </a:rPr>
            </a:br>
            <a:endParaRPr lang="en-US" sz="24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Papyrus" panose="03070502060502030205" pitchFamily="66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Live in harmony with each other. Don’t be too proud to enjoy the company of ordinary people. And don’t think you know it all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! 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Do all that you can to live in peace with everyone. </a:t>
            </a:r>
            <a:endParaRPr lang="en-US" sz="2400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Papyrus" panose="03070502060502030205" pitchFamily="66" charset="0"/>
              </a:rPr>
              <a:t>Romans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Papyrus" panose="03070502060502030205" pitchFamily="66" charset="0"/>
              </a:rPr>
              <a:t>12:16, 18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95600" y="3787973"/>
            <a:ext cx="3206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Papyrus" panose="03070502060502030205" pitchFamily="66" charset="0"/>
              </a:rPr>
              <a:t>new living translation</a:t>
            </a:r>
            <a:endParaRPr lang="en-US" sz="14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5600" y="1959173"/>
            <a:ext cx="3206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Papyrus" panose="03070502060502030205" pitchFamily="66" charset="0"/>
              </a:rPr>
              <a:t>new living translation</a:t>
            </a:r>
            <a:endParaRPr lang="en-US" sz="14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95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123950"/>
            <a:ext cx="861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Among the prophets and teachers of the church </a:t>
            </a:r>
            <a:endParaRPr lang="en-US" sz="2400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at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Antioch of Syria were Barnabas, </a:t>
            </a:r>
            <a:endParaRPr lang="en-US" sz="2400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Simeon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(called “the black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man”),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Lucius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(from Cyrene), </a:t>
            </a:r>
            <a:endParaRPr lang="en-US" sz="2400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Manaen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(the childhood companion of King Herod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Antipas,)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and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Saul.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95600" y="3787973"/>
            <a:ext cx="32067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</a:rPr>
              <a:t>Acts 13:1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</a:rPr>
              <a:t/>
            </a:r>
            <a:b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Papyrus" panose="03070502060502030205" pitchFamily="66" charset="0"/>
              </a:rPr>
              <a:t>new living translation</a:t>
            </a:r>
            <a:endParaRPr lang="en-US" sz="14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59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6602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2876550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However, multiculturalism is NOT our primary goal.</a:t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Our primary goal is the proclamation of the GOSPEL everywhere. </a:t>
            </a:r>
            <a:endParaRPr lang="en-US" sz="24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67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068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7830"/>
            <a:ext cx="5867400" cy="396049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0200" y="302895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Rwandan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genocide</a:t>
            </a:r>
            <a:endParaRPr lang="en-US" sz="2400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500,000 – 1,000,000 killed in 100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Hutu tribes kill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Tusti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 tribes members</a:t>
            </a:r>
            <a:endParaRPr lang="en-US" sz="2000" i="1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514350"/>
            <a:ext cx="28194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Heavy" panose="020B0903020102020204" pitchFamily="34" charset="0"/>
              </a:rPr>
              <a:t>Rwanda</a:t>
            </a:r>
            <a:br>
              <a:rPr lang="en-US" sz="5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Heavy" panose="020B0903020102020204" pitchFamily="34" charset="0"/>
              </a:rPr>
            </a:br>
            <a:r>
              <a:rPr lang="en-US" sz="32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Heavy" panose="020B0903020102020204" pitchFamily="34" charset="0"/>
              </a:rPr>
              <a:t>1994</a:t>
            </a:r>
          </a:p>
        </p:txBody>
      </p:sp>
    </p:spTree>
    <p:extLst>
      <p:ext uri="{BB962C8B-B14F-4D97-AF65-F5344CB8AC3E}">
        <p14:creationId xmlns:p14="http://schemas.microsoft.com/office/powerpoint/2010/main" val="153844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7830"/>
            <a:ext cx="5867400" cy="396049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0200" y="302895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Rwandan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genocide</a:t>
            </a:r>
            <a:endParaRPr lang="en-US" sz="2400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500,000 – 1,000,000 killed in 100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Hutu tribes kill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Tusti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 tribes members</a:t>
            </a:r>
            <a:endParaRPr lang="en-US" sz="2000" i="1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514350"/>
            <a:ext cx="28194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Heavy" panose="020B0903020102020204" pitchFamily="34" charset="0"/>
              </a:rPr>
              <a:t>Rwanda</a:t>
            </a:r>
            <a:br>
              <a:rPr lang="en-US" sz="5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Heavy" panose="020B0903020102020204" pitchFamily="34" charset="0"/>
              </a:rPr>
            </a:br>
            <a:r>
              <a:rPr lang="en-US" sz="32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Heavy" panose="020B0903020102020204" pitchFamily="34" charset="0"/>
              </a:rPr>
              <a:t>1994</a:t>
            </a:r>
          </a:p>
        </p:txBody>
      </p:sp>
    </p:spTree>
    <p:extLst>
      <p:ext uri="{BB962C8B-B14F-4D97-AF65-F5344CB8AC3E}">
        <p14:creationId xmlns:p14="http://schemas.microsoft.com/office/powerpoint/2010/main" val="242949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bosnian genoc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18434"/>
            <a:ext cx="5791200" cy="36720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0200" y="302895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 Bosnian genocide</a:t>
            </a:r>
            <a:endParaRPr lang="en-US" sz="2400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100,000 killed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Serbs kill Bosnian and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Croatian civilians</a:t>
            </a:r>
            <a:endParaRPr lang="en-US" sz="2000" i="1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514350"/>
            <a:ext cx="28194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Heavy" panose="020B0903020102020204" pitchFamily="34" charset="0"/>
              </a:rPr>
              <a:t>Bosnia</a:t>
            </a:r>
            <a:br>
              <a:rPr lang="en-US" sz="5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Heavy" panose="020B0903020102020204" pitchFamily="34" charset="0"/>
              </a:rPr>
            </a:br>
            <a:r>
              <a:rPr lang="en-US" sz="32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Heavy" panose="020B0903020102020204" pitchFamily="34" charset="0"/>
              </a:rPr>
              <a:t>1992-1995</a:t>
            </a:r>
          </a:p>
        </p:txBody>
      </p:sp>
    </p:spTree>
    <p:extLst>
      <p:ext uri="{BB962C8B-B14F-4D97-AF65-F5344CB8AC3E}">
        <p14:creationId xmlns:p14="http://schemas.microsoft.com/office/powerpoint/2010/main" val="349045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holocaust genoc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285750"/>
            <a:ext cx="6019800" cy="423862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0200" y="302895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Jewish Holocaust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6,000,000 Jewish killed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Nazi’s killed Jewish population</a:t>
            </a:r>
            <a:endParaRPr lang="en-US" sz="2000" i="1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742950"/>
            <a:ext cx="36576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Heavy" panose="020B0903020102020204" pitchFamily="34" charset="0"/>
              </a:rPr>
              <a:t>Germany</a:t>
            </a:r>
            <a:br>
              <a:rPr lang="en-US" sz="5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Heavy" panose="020B0903020102020204" pitchFamily="34" charset="0"/>
              </a:rPr>
            </a:br>
            <a:r>
              <a:rPr lang="en-US" sz="32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Heavy" panose="020B0903020102020204" pitchFamily="34" charset="0"/>
              </a:rPr>
              <a:t>1941 - 1945</a:t>
            </a:r>
          </a:p>
        </p:txBody>
      </p:sp>
    </p:spTree>
    <p:extLst>
      <p:ext uri="{BB962C8B-B14F-4D97-AF65-F5344CB8AC3E}">
        <p14:creationId xmlns:p14="http://schemas.microsoft.com/office/powerpoint/2010/main" val="13989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2" r="9512"/>
          <a:stretch/>
        </p:blipFill>
        <p:spPr bwMode="auto">
          <a:xfrm>
            <a:off x="1371600" y="361950"/>
            <a:ext cx="6232712" cy="434676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0" y="3257550"/>
            <a:ext cx="7848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Armenian Genocide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1,500,000 Armenian Christians killed</a:t>
            </a:r>
          </a:p>
          <a:p>
            <a:endParaRPr lang="en-US" sz="2000" i="1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1428750"/>
            <a:ext cx="36576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68000"/>
                    </a:schemeClr>
                  </a:outerShdw>
                </a:effectLst>
                <a:latin typeface="Franklin Gothic Heavy" panose="020B0903020102020204" pitchFamily="34" charset="0"/>
              </a:rPr>
              <a:t>Armenia</a:t>
            </a:r>
            <a:b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68000"/>
                    </a:schemeClr>
                  </a:outerShdw>
                </a:effectLst>
                <a:latin typeface="Franklin Gothic Heavy" panose="020B0903020102020204" pitchFamily="34" charset="0"/>
              </a:rPr>
            </a:b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68000"/>
                    </a:schemeClr>
                  </a:outerShdw>
                </a:effectLst>
                <a:latin typeface="Franklin Gothic Heavy" panose="020B0903020102020204" pitchFamily="34" charset="0"/>
              </a:rPr>
              <a:t>1915 - 1917</a:t>
            </a:r>
          </a:p>
        </p:txBody>
      </p:sp>
    </p:spTree>
    <p:extLst>
      <p:ext uri="{BB962C8B-B14F-4D97-AF65-F5344CB8AC3E}">
        <p14:creationId xmlns:p14="http://schemas.microsoft.com/office/powerpoint/2010/main" val="296018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141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5856</TotalTime>
  <Words>525</Words>
  <Application>Microsoft Office PowerPoint</Application>
  <PresentationFormat>On-screen Show (16:9)</PresentationFormat>
  <Paragraphs>88</Paragraphs>
  <Slides>38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jim.smith</dc:creator>
  <cp:lastModifiedBy>jim.smith</cp:lastModifiedBy>
  <cp:revision>124</cp:revision>
  <dcterms:created xsi:type="dcterms:W3CDTF">2017-03-21T02:22:27Z</dcterms:created>
  <dcterms:modified xsi:type="dcterms:W3CDTF">2017-06-28T19:01:01Z</dcterms:modified>
</cp:coreProperties>
</file>