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322" r:id="rId5"/>
    <p:sldId id="256" r:id="rId6"/>
    <p:sldId id="259" r:id="rId7"/>
    <p:sldId id="284" r:id="rId8"/>
    <p:sldId id="299" r:id="rId9"/>
    <p:sldId id="316" r:id="rId10"/>
    <p:sldId id="300" r:id="rId11"/>
    <p:sldId id="315" r:id="rId12"/>
    <p:sldId id="318" r:id="rId13"/>
    <p:sldId id="317" r:id="rId14"/>
    <p:sldId id="301" r:id="rId15"/>
    <p:sldId id="289" r:id="rId16"/>
    <p:sldId id="302" r:id="rId17"/>
    <p:sldId id="303" r:id="rId18"/>
    <p:sldId id="292" r:id="rId19"/>
    <p:sldId id="306" r:id="rId20"/>
    <p:sldId id="307" r:id="rId21"/>
    <p:sldId id="305" r:id="rId22"/>
    <p:sldId id="323" r:id="rId23"/>
    <p:sldId id="324" r:id="rId24"/>
    <p:sldId id="311" r:id="rId25"/>
    <p:sldId id="325" r:id="rId26"/>
    <p:sldId id="326" r:id="rId27"/>
    <p:sldId id="328" r:id="rId28"/>
    <p:sldId id="327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762BA-374E-A34D-8302-67E2825D5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BB30740-8D27-EB42-AD83-C8549BDB8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413F59-4293-464E-8C10-19406A12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AAA5DC-929D-364E-A427-176EA980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4443FF-967E-E34A-A1CF-4F1477F2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2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3023B1-B692-4542-B88F-E4E10F2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800B77-2EAC-4748-8714-92A4B3F3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CA27B1-897A-A34C-9DE8-30599ECF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EA5F72-112A-D043-B9F7-C0F284A8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6E202-762C-9548-B8FE-DBC8E1CD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5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3DADA-B6C1-C04C-AAE2-9E2A872E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18B77D-FA6C-2943-9A85-7D77BE152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5303C8-8D0E-474D-8108-427FCBA8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726BF4-5EC3-2748-BB0C-18322EE9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D61268-7258-7144-8907-721FABBC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8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6C870A-D540-B945-939B-9DF791C2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F5A3B5-CDBE-9F40-941F-3673C8BA0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1514F2-20CD-6545-9BD6-5200A9A4F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AD3059-A423-434E-AE06-7092BDA1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6372AD-00E8-DB4C-B3E0-FE51D333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529B11-8C32-0846-A09B-594E37A7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17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6FE3CE-5470-5D4A-ADF4-9B25621F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74953B-F945-204A-84F0-8228177C6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C5222B-09F9-9C40-A940-98F052FCB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DC04F13-0260-1B48-8941-9FDC1944E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66E8054-4E97-D249-A738-06C40D504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530E5F9-F874-1A4C-8A6D-79E5BD23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38F15F-66F3-BF4E-AB51-B4D7F377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B5B9A96-EFCF-474F-B853-DCB9B306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84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93EF0-7A85-F449-A445-DACFFB43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8EC29F-32B3-BD47-BE27-FCB495C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77E350-B1D0-0248-9DDC-281AD75D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FE7355C-02C1-9C45-B35C-3B947F8B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60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42A9C6F-844A-6243-85F4-EBAB6BCE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F330151-4A51-054C-B3CB-FB2440EE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EEC2B23-C898-6045-B6DF-A743FF4E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35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2D61E3-DFD5-0D42-AADA-AB5FFD58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C3B4B0-DCDB-FF41-97DF-628B3621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ABB730E-B1C5-E64F-BD1B-8913C6FCA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34B326-C579-7C48-9A51-B3EAF436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CD9FBC-FC9D-0547-BBCF-D5528B84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1F8D9A-AEF3-F244-AE63-48562907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161171-B95A-984B-8A27-322AA4A7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7DA817F-2B34-E442-AC9D-0EB58466C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B45FA2-945A-5D47-A996-173009EC1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75EE34-478D-DA49-B138-3AE8B0F5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AAA969-3F76-FF47-BADF-D53786A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F5A433-8D21-0E45-AA81-678AA5BA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60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A327AA-18C6-5943-B5F7-7B2EE2D4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A227E6-8F53-8744-97F5-3BE77954F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E74CAB-E32C-F047-B2C1-4C3FF495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D8C61A-D535-A84A-9B1E-6C90EA28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E69F4E-1C9D-2C4B-B38B-D800871F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76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A8B11A4-B7D4-ED46-8232-4B400B456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577BDD-6CD1-F741-B47C-64CBFCA42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E74014-37CD-F544-939E-2F6E2256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907F13-CC84-9347-8F1B-62AF11E4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2D59DC-1B1A-2240-8648-884C04EA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48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7/5/2018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04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7/5/2018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90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7/5/2018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46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7/5/2018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45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7/5/2018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88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7/5/2018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EB70A-B379-4C00-A51D-23559370D22B}" type="slidenum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09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7/5/2018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5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7/5/2018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B30EB70A-B379-4C00-A51D-23559370D22B}" type="slidenum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8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1BD9D28F-BBA2-45FA-9A0A-AB5EE3D7C3E1}" type="datetimeFigureOut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7/5/2018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60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7/5/2018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93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7/5/2018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9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D28F-BBA2-45FA-9A0A-AB5EE3D7C3E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1BD9D28F-BBA2-45FA-9A0A-AB5EE3D7C3E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D9D28F-BBA2-45FA-9A0A-AB5EE3D7C3E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0EB70A-B379-4C00-A51D-23559370D22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7A12912-0574-B741-A873-32DBDEC1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C739D7-A252-2549-8781-6E5B188EA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D7F893-AD19-514A-A0DD-09744A586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286B65A-6A9A-E343-AD85-8CA88A3E1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7/5/2018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B8AA49-8394-DA41-93FB-014B89115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C37FFB-89D6-0E43-8D10-1329CEA39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86ADD46-259C-3241-A919-ABBE9E534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D9D28F-BBA2-45FA-9A0A-AB5EE3D7C3E1}" type="datetimeFigureOut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7/5/2018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0EB70A-B379-4C00-A51D-23559370D22B}" type="slidenum">
              <a:rPr lang="en-US" smtClean="0">
                <a:solidFill>
                  <a:srgbClr val="F8F8F8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8F8F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69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1520153" y="1255402"/>
            <a:ext cx="6424158" cy="22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7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093" y="1276350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Honor </a:t>
            </a:r>
            <a:r>
              <a:rPr lang="en-US" sz="3200" dirty="0" smtClean="0">
                <a:latin typeface="Facile Sans" pitchFamily="2" charset="0"/>
                <a:cs typeface="Estrangelo Edessa" panose="03080600000000000000" pitchFamily="66" charset="0"/>
              </a:rPr>
              <a:t>vs.</a:t>
            </a:r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 hostility</a:t>
            </a:r>
          </a:p>
          <a:p>
            <a:endParaRPr lang="en-US" sz="32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Contempt </a:t>
            </a:r>
            <a:r>
              <a:rPr lang="en-US" sz="3200" dirty="0" smtClean="0">
                <a:latin typeface="Facile Sans" pitchFamily="2" charset="0"/>
                <a:cs typeface="Estrangelo Edessa" panose="03080600000000000000" pitchFamily="66" charset="0"/>
              </a:rPr>
              <a:t>vs.</a:t>
            </a:r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 caring</a:t>
            </a:r>
          </a:p>
          <a:p>
            <a:endParaRPr lang="en-US" sz="32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Roles </a:t>
            </a:r>
            <a:r>
              <a:rPr lang="en-US" sz="3200" dirty="0" smtClean="0">
                <a:latin typeface="Facile Sans" pitchFamily="2" charset="0"/>
                <a:cs typeface="Estrangelo Edessa" panose="03080600000000000000" pitchFamily="66" charset="0"/>
              </a:rPr>
              <a:t>and</a:t>
            </a:r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responsibilites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2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0488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Medium" panose="020B0603020202020204" pitchFamily="34" charset="0"/>
              </a:rPr>
              <a:t> </a:t>
            </a:r>
            <a:r>
              <a:rPr lang="en-US" sz="2400" dirty="0" smtClean="0">
                <a:latin typeface="Avenir Next Medium" panose="020B0603020202020204" pitchFamily="34" charset="0"/>
              </a:rPr>
              <a:t>Likewise</a:t>
            </a:r>
            <a:r>
              <a:rPr lang="en-US" sz="2400" dirty="0">
                <a:latin typeface="Avenir Next Medium" panose="020B0603020202020204" pitchFamily="34" charset="0"/>
              </a:rPr>
              <a:t>, teach the older women to be reverent in the way they live, not to be slanderers or addicted to much wine, but to teach what is good. </a:t>
            </a:r>
            <a:r>
              <a:rPr lang="en-US" sz="2400" dirty="0" smtClean="0">
                <a:latin typeface="Avenir Next Medium" panose="020B0603020202020204" pitchFamily="34" charset="0"/>
              </a:rPr>
              <a:t>Then </a:t>
            </a:r>
            <a:r>
              <a:rPr lang="en-US" sz="2400" dirty="0">
                <a:latin typeface="Avenir Next Medium" panose="020B0603020202020204" pitchFamily="34" charset="0"/>
              </a:rPr>
              <a:t>they can urge the younger women to </a:t>
            </a:r>
            <a:r>
              <a:rPr lang="en-US" sz="2400" u="sng" dirty="0">
                <a:latin typeface="Avenir Next Medium" panose="020B0603020202020204" pitchFamily="34" charset="0"/>
              </a:rPr>
              <a:t>love</a:t>
            </a:r>
            <a:r>
              <a:rPr lang="en-US" sz="2400" dirty="0">
                <a:latin typeface="Avenir Next Medium" panose="020B0603020202020204" pitchFamily="34" charset="0"/>
              </a:rPr>
              <a:t> their husbands and children, </a:t>
            </a:r>
            <a:r>
              <a:rPr lang="en-US" sz="2400" dirty="0" smtClean="0">
                <a:latin typeface="Avenir Next Medium" panose="020B0603020202020204" pitchFamily="34" charset="0"/>
              </a:rPr>
              <a:t>to </a:t>
            </a:r>
            <a:r>
              <a:rPr lang="en-US" sz="2400" dirty="0">
                <a:latin typeface="Avenir Next Medium" panose="020B0603020202020204" pitchFamily="34" charset="0"/>
              </a:rPr>
              <a:t>be self-controlled and pure, to be busy at home, to be kind, and to be subject to their husbands, so that no one will malign the word of God.  </a:t>
            </a:r>
            <a:endParaRPr lang="en-US" sz="2400" dirty="0">
              <a:latin typeface="Avenir Next Medium" panose="020B06030202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366" y="325713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Titus 2:3-5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3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83635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latin typeface="Avenir Next Medium" panose="020B0603020202020204" pitchFamily="34" charset="0"/>
                <a:cs typeface="Arabic Typesetting" panose="03020402040406030203" pitchFamily="66" charset="-78"/>
              </a:rPr>
              <a:t> </a:t>
            </a:r>
            <a:r>
              <a:rPr lang="en-US" sz="2400" dirty="0">
                <a:latin typeface="Avenir Next Medium" panose="020B0603020202020204" pitchFamily="34" charset="0"/>
                <a:cs typeface="Arabic Typesetting" panose="03020402040406030203" pitchFamily="66" charset="-78"/>
              </a:rPr>
              <a:t>For wives, this means </a:t>
            </a:r>
            <a:r>
              <a:rPr lang="en-US" sz="2400" u="sng" dirty="0">
                <a:latin typeface="Avenir Next Medium" panose="020B0603020202020204" pitchFamily="34" charset="0"/>
                <a:cs typeface="Arabic Typesetting" panose="03020402040406030203" pitchFamily="66" charset="-78"/>
              </a:rPr>
              <a:t>submit</a:t>
            </a:r>
            <a:r>
              <a:rPr lang="en-US" sz="2400" dirty="0">
                <a:latin typeface="Avenir Next Medium" panose="020B0603020202020204" pitchFamily="34" charset="0"/>
                <a:cs typeface="Arabic Typesetting" panose="03020402040406030203" pitchFamily="66" charset="-78"/>
              </a:rPr>
              <a:t> to your husbands as to the Lord. </a:t>
            </a:r>
            <a:r>
              <a:rPr lang="en-US" sz="2400" dirty="0" smtClean="0">
                <a:latin typeface="Avenir Next Medium" panose="020B0603020202020204" pitchFamily="34" charset="0"/>
                <a:cs typeface="Arabic Typesetting" panose="03020402040406030203" pitchFamily="66" charset="-78"/>
              </a:rPr>
              <a:t> </a:t>
            </a:r>
            <a:r>
              <a:rPr lang="en-US" sz="2400" dirty="0">
                <a:latin typeface="Avenir Next Medium" panose="020B0603020202020204" pitchFamily="34" charset="0"/>
                <a:cs typeface="Arabic Typesetting" panose="03020402040406030203" pitchFamily="66" charset="-78"/>
              </a:rPr>
              <a:t>For a husband is the </a:t>
            </a:r>
            <a:r>
              <a:rPr lang="en-US" sz="2400" u="sng" dirty="0">
                <a:latin typeface="Avenir Next Medium" panose="020B0603020202020204" pitchFamily="34" charset="0"/>
                <a:cs typeface="Arabic Typesetting" panose="03020402040406030203" pitchFamily="66" charset="-78"/>
              </a:rPr>
              <a:t>head</a:t>
            </a:r>
            <a:r>
              <a:rPr lang="en-US" sz="2400" dirty="0">
                <a:latin typeface="Avenir Next Medium" panose="020B0603020202020204" pitchFamily="34" charset="0"/>
                <a:cs typeface="Arabic Typesetting" panose="03020402040406030203" pitchFamily="66" charset="-78"/>
              </a:rPr>
              <a:t> of his wife as Christ is the head of the church. He is the Savior of his body, the church. </a:t>
            </a:r>
            <a:r>
              <a:rPr lang="en-US" sz="2400" dirty="0" smtClean="0">
                <a:latin typeface="Avenir Next Medium" panose="020B0603020202020204" pitchFamily="34" charset="0"/>
                <a:cs typeface="Arabic Typesetting" panose="03020402040406030203" pitchFamily="66" charset="-78"/>
              </a:rPr>
              <a:t>As </a:t>
            </a:r>
            <a:r>
              <a:rPr lang="en-US" sz="2400" dirty="0">
                <a:latin typeface="Avenir Next Medium" panose="020B0603020202020204" pitchFamily="34" charset="0"/>
                <a:cs typeface="Arabic Typesetting" panose="03020402040406030203" pitchFamily="66" charset="-78"/>
              </a:rPr>
              <a:t>the church submits to Christ, so you wives should submit to your husbands in everything</a:t>
            </a:r>
            <a:r>
              <a:rPr lang="en-US" sz="2400" dirty="0" smtClean="0">
                <a:latin typeface="Avenir Next Medium" panose="020B0603020202020204" pitchFamily="34" charset="0"/>
                <a:cs typeface="Arabic Typesetting" panose="03020402040406030203" pitchFamily="66" charset="-78"/>
              </a:rPr>
              <a:t>. </a:t>
            </a:r>
            <a:endParaRPr lang="en-US" sz="2400" dirty="0">
              <a:latin typeface="Avenir Next Medium" panose="020B0603020202020204" pitchFamily="34" charset="0"/>
              <a:cs typeface="Arabic Typesetting" panose="03020402040406030203" pitchFamily="66" charset="-78"/>
            </a:endParaRPr>
          </a:p>
          <a:p>
            <a:r>
              <a:rPr lang="en-US" sz="2400" dirty="0" smtClean="0">
                <a:latin typeface="Avenir Next Medium" panose="020B0603020202020204" pitchFamily="34" charset="0"/>
                <a:cs typeface="Arabic Typesetting" panose="03020402040406030203" pitchFamily="66" charset="-78"/>
              </a:rPr>
              <a:t>For </a:t>
            </a:r>
            <a:r>
              <a:rPr lang="en-US" sz="2400" dirty="0">
                <a:latin typeface="Avenir Next Medium" panose="020B0603020202020204" pitchFamily="34" charset="0"/>
                <a:cs typeface="Arabic Typesetting" panose="03020402040406030203" pitchFamily="66" charset="-78"/>
              </a:rPr>
              <a:t>husbands, this means love your wives, just as Christ loved the church.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4349" y="5143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Ephesians 5:22-25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2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2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581150"/>
            <a:ext cx="7627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ACCEPT SOME TROUBLE</a:t>
            </a:r>
            <a:endParaRPr lang="en-US" sz="44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6901" y="234315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Facile Sans" pitchFamily="2" charset="0"/>
              </a:rPr>
              <a:t>as god’s design</a:t>
            </a:r>
            <a:endParaRPr lang="en-US" sz="4800" dirty="0">
              <a:latin typeface="Facile Sans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2343150"/>
            <a:ext cx="7810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28575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venir Next Medium" panose="020B0603020202020204" pitchFamily="34" charset="0"/>
              </a:rPr>
              <a:t>3</a:t>
            </a:r>
            <a:endParaRPr lang="en-US" sz="8000" dirty="0">
              <a:solidFill>
                <a:schemeClr val="bg2">
                  <a:lumMod val="50000"/>
                  <a:lumOff val="50000"/>
                </a:schemeClr>
              </a:solidFill>
              <a:latin typeface="Avenir Next Medium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4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408" y="952436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Medium" panose="020B0603020202020204" pitchFamily="34" charset="0"/>
              </a:rPr>
              <a:t>Here on earth you will have many trials and sorrows. But take heart, because I have overcome the </a:t>
            </a:r>
            <a:r>
              <a:rPr lang="en-US" sz="2400" dirty="0" smtClean="0">
                <a:latin typeface="Avenir Next Medium" panose="020B0603020202020204" pitchFamily="34" charset="0"/>
              </a:rPr>
              <a:t>world.” </a:t>
            </a:r>
          </a:p>
          <a:p>
            <a:endParaRPr lang="en-US" sz="2400" dirty="0" smtClean="0">
              <a:latin typeface="Avenir Next Medium" panose="020B0603020202020204" pitchFamily="34" charset="0"/>
            </a:endParaRPr>
          </a:p>
          <a:p>
            <a:endParaRPr lang="en-US" sz="2400" dirty="0">
              <a:latin typeface="Avenir Next Medium" panose="020B0603020202020204" pitchFamily="34" charset="0"/>
            </a:endParaRPr>
          </a:p>
          <a:p>
            <a:r>
              <a:rPr lang="en-US" sz="2400" dirty="0" smtClean="0">
                <a:latin typeface="Avenir Next Medium" panose="020B0603020202020204" pitchFamily="34" charset="0"/>
              </a:rPr>
              <a:t>And “don’t sin by letting anger control you.” Don’t let the sun go down while you are still angry,  for anger gives a foothold to the devil.  </a:t>
            </a:r>
            <a:endParaRPr lang="en-US" sz="2400" dirty="0">
              <a:latin typeface="Avenir Next Medium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454" y="3619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John 16:33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1557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Ephesians 4:26-27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30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83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0651" y="1514568"/>
            <a:ext cx="644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Trust in another’s</a:t>
            </a:r>
            <a:endParaRPr lang="en-US" sz="48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2352539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Facile Sans" pitchFamily="2" charset="0"/>
              </a:rPr>
              <a:t>goodwill</a:t>
            </a:r>
            <a:endParaRPr lang="en-US" sz="6600" dirty="0">
              <a:latin typeface="Facile Sans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2343150"/>
            <a:ext cx="7810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28575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venir Next Medium" panose="020B0603020202020204" pitchFamily="34" charset="0"/>
              </a:rPr>
              <a:t>4</a:t>
            </a:r>
            <a:endParaRPr lang="en-US" sz="8000" dirty="0">
              <a:solidFill>
                <a:schemeClr val="bg2">
                  <a:lumMod val="50000"/>
                  <a:lumOff val="50000"/>
                </a:schemeClr>
              </a:solidFill>
              <a:latin typeface="Avenir Next Medium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51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554" y="1121813"/>
            <a:ext cx="75840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Next Medium" panose="020B0603020202020204" pitchFamily="34" charset="0"/>
              </a:rPr>
              <a:t>A </a:t>
            </a:r>
            <a:r>
              <a:rPr lang="en-US" sz="2400" dirty="0">
                <a:latin typeface="Avenir Next Medium" panose="020B0603020202020204" pitchFamily="34" charset="0"/>
              </a:rPr>
              <a:t>married man has to think about his earthly responsibilities and how to please his wife. </a:t>
            </a:r>
            <a:r>
              <a:rPr lang="en-US" sz="2400" dirty="0" smtClean="0">
                <a:latin typeface="Avenir Next Medium" panose="020B0603020202020204" pitchFamily="34" charset="0"/>
              </a:rPr>
              <a:t>His </a:t>
            </a:r>
            <a:r>
              <a:rPr lang="en-US" sz="2400" dirty="0">
                <a:latin typeface="Avenir Next Medium" panose="020B0603020202020204" pitchFamily="34" charset="0"/>
              </a:rPr>
              <a:t>interests are divided. In the same way, a woman who is no longer married or has never been married can be devoted to the Lord and holy in body and in spirit. But a married woman has to think about her earthly responsibilities and how to please her husband.  </a:t>
            </a:r>
            <a:endParaRPr lang="en-US" sz="2400" dirty="0">
              <a:latin typeface="Avenir Next Medium" panose="020B06030202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554" y="5143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I Corinthians 7:33-34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59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148756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Avenir Next Medium" panose="020B0603020202020204" pitchFamily="34" charset="0"/>
              </a:rPr>
              <a:t>Jesus replied, “‘You must love the Lord your God with all your heart, all your soul, and all your mind</a:t>
            </a:r>
            <a:r>
              <a:rPr lang="en-US" sz="2400" dirty="0" smtClean="0">
                <a:solidFill>
                  <a:prstClr val="white"/>
                </a:solidFill>
                <a:latin typeface="Avenir Next Medium" panose="020B0603020202020204" pitchFamily="34" charset="0"/>
              </a:rPr>
              <a:t>.’ </a:t>
            </a:r>
            <a:r>
              <a:rPr lang="en-US" sz="2400" dirty="0">
                <a:solidFill>
                  <a:prstClr val="white"/>
                </a:solidFill>
                <a:latin typeface="Avenir Next Medium" panose="020B0603020202020204" pitchFamily="34" charset="0"/>
              </a:rPr>
              <a:t>This is the first and greatest commandment. </a:t>
            </a:r>
            <a:r>
              <a:rPr lang="en-US" sz="2400" dirty="0" smtClean="0">
                <a:solidFill>
                  <a:prstClr val="white"/>
                </a:solidFill>
                <a:latin typeface="Avenir Next Medium" panose="020B0603020202020204" pitchFamily="34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venir Next Medium" panose="020B0603020202020204" pitchFamily="34" charset="0"/>
              </a:rPr>
              <a:t>A second is equally important: ‘Love your neighbor as yourself</a:t>
            </a:r>
            <a:r>
              <a:rPr lang="en-US" sz="2400" dirty="0" smtClean="0">
                <a:solidFill>
                  <a:prstClr val="white"/>
                </a:solidFill>
                <a:latin typeface="Avenir Next Medium" panose="020B0603020202020204" pitchFamily="34" charset="0"/>
              </a:rPr>
              <a:t>.’ </a:t>
            </a:r>
            <a:r>
              <a:rPr lang="en-US" sz="2400" dirty="0">
                <a:solidFill>
                  <a:prstClr val="white"/>
                </a:solidFill>
                <a:latin typeface="Avenir Next Medium" panose="020B0603020202020204" pitchFamily="34" charset="0"/>
              </a:rPr>
              <a:t>The entire law and all the demands of the prophets are based on these two commandments.”</a:t>
            </a:r>
            <a:endParaRPr lang="en-US" sz="2400" u="sng" dirty="0">
              <a:solidFill>
                <a:prstClr val="white"/>
              </a:solidFill>
              <a:latin typeface="Avenir Next Medium" panose="020B06030202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8191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Matthew 22:37-40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74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0651" y="1514568"/>
            <a:ext cx="644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Be obedient</a:t>
            </a:r>
            <a:endParaRPr lang="en-US" sz="48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2352539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Facile Sans" pitchFamily="2" charset="0"/>
              </a:rPr>
              <a:t>To God</a:t>
            </a:r>
            <a:endParaRPr lang="en-US" sz="6600" dirty="0">
              <a:latin typeface="Facile Sans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2343150"/>
            <a:ext cx="7810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28575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venir Next Medium" panose="020B0603020202020204" pitchFamily="34" charset="0"/>
              </a:rPr>
              <a:t>5</a:t>
            </a:r>
            <a:endParaRPr lang="en-US" sz="8000" dirty="0">
              <a:solidFill>
                <a:schemeClr val="bg2">
                  <a:lumMod val="50000"/>
                  <a:lumOff val="50000"/>
                </a:schemeClr>
              </a:solidFill>
              <a:latin typeface="Avenir Next Medium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5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219075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Next Medium" panose="020B0603020202020204" pitchFamily="34" charset="0"/>
              </a:rPr>
              <a:t>So </a:t>
            </a:r>
            <a:r>
              <a:rPr lang="en-US" sz="2400" dirty="0">
                <a:latin typeface="Avenir Next Medium" panose="020B0603020202020204" pitchFamily="34" charset="0"/>
              </a:rPr>
              <a:t>again I say, each man must </a:t>
            </a:r>
            <a:r>
              <a:rPr lang="en-US" sz="2400" dirty="0" smtClean="0">
                <a:latin typeface="Avenir Next Medium" panose="020B0603020202020204" pitchFamily="34" charset="0"/>
              </a:rPr>
              <a:t/>
            </a:r>
            <a:br>
              <a:rPr lang="en-US" sz="2400" dirty="0" smtClean="0">
                <a:latin typeface="Avenir Next Medium" panose="020B0603020202020204" pitchFamily="34" charset="0"/>
              </a:rPr>
            </a:br>
            <a:r>
              <a:rPr lang="en-US" sz="2400" u="sng" dirty="0" smtClean="0">
                <a:latin typeface="Avenir Next Medium" panose="020B0603020202020204" pitchFamily="34" charset="0"/>
              </a:rPr>
              <a:t>love </a:t>
            </a:r>
            <a:r>
              <a:rPr lang="en-US" sz="2400" u="sng" dirty="0">
                <a:latin typeface="Avenir Next Medium" panose="020B0603020202020204" pitchFamily="34" charset="0"/>
              </a:rPr>
              <a:t>his wife </a:t>
            </a:r>
            <a:r>
              <a:rPr lang="en-US" sz="2400" dirty="0">
                <a:latin typeface="Avenir Next Medium" panose="020B0603020202020204" pitchFamily="34" charset="0"/>
              </a:rPr>
              <a:t>as he loves himself, </a:t>
            </a:r>
            <a:r>
              <a:rPr lang="en-US" sz="2400" dirty="0" smtClean="0">
                <a:latin typeface="Avenir Next Medium" panose="020B0603020202020204" pitchFamily="34" charset="0"/>
              </a:rPr>
              <a:t/>
            </a:r>
            <a:br>
              <a:rPr lang="en-US" sz="2400" dirty="0" smtClean="0">
                <a:latin typeface="Avenir Next Medium" panose="020B0603020202020204" pitchFamily="34" charset="0"/>
              </a:rPr>
            </a:br>
            <a:r>
              <a:rPr lang="en-US" sz="2400" dirty="0" smtClean="0">
                <a:latin typeface="Avenir Next Medium" panose="020B0603020202020204" pitchFamily="34" charset="0"/>
              </a:rPr>
              <a:t>and </a:t>
            </a:r>
            <a:r>
              <a:rPr lang="en-US" sz="2400" dirty="0">
                <a:latin typeface="Avenir Next Medium" panose="020B0603020202020204" pitchFamily="34" charset="0"/>
              </a:rPr>
              <a:t>the wife must </a:t>
            </a:r>
            <a:r>
              <a:rPr lang="en-US" sz="2400" u="sng" dirty="0" smtClean="0">
                <a:latin typeface="Avenir Next Medium" panose="020B0603020202020204" pitchFamily="34" charset="0"/>
              </a:rPr>
              <a:t>respect </a:t>
            </a:r>
            <a:r>
              <a:rPr lang="en-US" sz="2400" u="sng" dirty="0">
                <a:latin typeface="Avenir Next Medium" panose="020B0603020202020204" pitchFamily="34" charset="0"/>
              </a:rPr>
              <a:t>her husband.</a:t>
            </a:r>
            <a:endParaRPr lang="en-US" sz="2400" u="sng" dirty="0">
              <a:latin typeface="Avenir Next Medium" panose="020B06030202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608" y="12763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Ephesians 5:33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73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102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514568"/>
            <a:ext cx="803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Remember your efforts</a:t>
            </a:r>
            <a:endParaRPr lang="en-US" sz="48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352539"/>
            <a:ext cx="788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Facile Sans" pitchFamily="2" charset="0"/>
              </a:rPr>
              <a:t>Will be rewarded</a:t>
            </a:r>
            <a:endParaRPr lang="en-US" sz="6600" dirty="0">
              <a:latin typeface="Facile Sans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2343150"/>
            <a:ext cx="7810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28575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venir Next Medium" panose="020B0603020202020204" pitchFamily="34" charset="0"/>
              </a:rPr>
              <a:t>5</a:t>
            </a:r>
            <a:endParaRPr lang="en-US" sz="8000" dirty="0">
              <a:solidFill>
                <a:schemeClr val="bg2">
                  <a:lumMod val="50000"/>
                  <a:lumOff val="50000"/>
                </a:schemeClr>
              </a:solidFill>
              <a:latin typeface="Avenir Next Medium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28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219075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Medium" panose="020B0603020202020204" pitchFamily="34" charset="0"/>
              </a:rPr>
              <a:t>Remember that the Lord will reward each one of us for the good we do, whether we are slaves or free</a:t>
            </a:r>
            <a:r>
              <a:rPr lang="en-US" sz="2400" dirty="0" smtClean="0">
                <a:latin typeface="Avenir Next Medium" panose="020B0603020202020204" pitchFamily="34" charset="0"/>
              </a:rPr>
              <a:t>. </a:t>
            </a:r>
            <a:endParaRPr lang="en-US" sz="2400" u="sng" dirty="0">
              <a:latin typeface="Avenir Next Medium" panose="020B06030202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608" y="12763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Ephesians 6:8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56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975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1520153" y="1255402"/>
            <a:ext cx="6424158" cy="22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2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20015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Two </a:t>
            </a:r>
            <a:r>
              <a:rPr lang="en-US" sz="48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KEY ingredients</a:t>
            </a:r>
            <a:r>
              <a:rPr lang="en-US" sz="4800" dirty="0" smtClean="0">
                <a:latin typeface="Facile Sans" pitchFamily="2" charset="0"/>
                <a:cs typeface="Estrangelo Edessa" panose="03080600000000000000" pitchFamily="66" charset="0"/>
              </a:rPr>
              <a:t> </a:t>
            </a:r>
            <a:endParaRPr lang="en-US" sz="4800" dirty="0">
              <a:latin typeface="Facile Sans" pitchFamily="2" charset="0"/>
              <a:cs typeface="Estrangelo Edessa" panose="0308060000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512" y="2190750"/>
            <a:ext cx="767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acile Sans" pitchFamily="2" charset="0"/>
              </a:rPr>
              <a:t>For successful relationships</a:t>
            </a:r>
            <a:endParaRPr lang="en-US" sz="3600" dirty="0">
              <a:latin typeface="Facile Sans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2134515"/>
            <a:ext cx="720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1" t="76067" r="23279" b="11208"/>
          <a:stretch/>
        </p:blipFill>
        <p:spPr>
          <a:xfrm>
            <a:off x="1676400" y="3638550"/>
            <a:ext cx="4800600" cy="2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5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664553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The key ingredients are</a:t>
            </a:r>
            <a:endParaRPr lang="en-US" sz="4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267216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latin typeface="Facile Sans" pitchFamily="2" charset="0"/>
              </a:rPr>
              <a:t>Love and respect</a:t>
            </a:r>
            <a:endParaRPr lang="en-US" sz="6000" dirty="0">
              <a:latin typeface="Facile Sans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2343150"/>
            <a:ext cx="7810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28575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venir Next Medium" panose="020B0603020202020204" pitchFamily="34" charset="0"/>
              </a:rPr>
              <a:t>1</a:t>
            </a:r>
            <a:endParaRPr lang="en-US" sz="8000" dirty="0">
              <a:solidFill>
                <a:schemeClr val="bg2">
                  <a:lumMod val="50000"/>
                  <a:lumOff val="50000"/>
                </a:schemeClr>
              </a:solidFill>
              <a:latin typeface="Avenir Next Medium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4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148756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Medium" panose="020B0603020202020204" pitchFamily="34" charset="0"/>
              </a:rPr>
              <a:t>As the Scriptures say, “A man leaves his father and mother and is joined to his wife, and the two are united into one</a:t>
            </a:r>
            <a:r>
              <a:rPr lang="en-US" sz="2400" dirty="0" smtClean="0">
                <a:latin typeface="Avenir Next Medium" panose="020B0603020202020204" pitchFamily="34" charset="0"/>
              </a:rPr>
              <a:t>.” </a:t>
            </a:r>
            <a:r>
              <a:rPr lang="en-US" sz="2400" dirty="0">
                <a:latin typeface="Avenir Next Medium" panose="020B0603020202020204" pitchFamily="34" charset="0"/>
              </a:rPr>
              <a:t>This is a great mystery, but it is an illustration of the way Christ and the church are one. </a:t>
            </a:r>
            <a:r>
              <a:rPr lang="en-US" sz="2400" dirty="0" smtClean="0">
                <a:latin typeface="Avenir Next Medium" panose="020B0603020202020204" pitchFamily="34" charset="0"/>
              </a:rPr>
              <a:t>So </a:t>
            </a:r>
            <a:r>
              <a:rPr lang="en-US" sz="2400" dirty="0">
                <a:latin typeface="Avenir Next Medium" panose="020B0603020202020204" pitchFamily="34" charset="0"/>
              </a:rPr>
              <a:t>again I say, each man must </a:t>
            </a:r>
            <a:r>
              <a:rPr lang="en-US" sz="2400" u="sng" dirty="0">
                <a:latin typeface="Avenir Next Medium" panose="020B0603020202020204" pitchFamily="34" charset="0"/>
              </a:rPr>
              <a:t>love his wife </a:t>
            </a:r>
            <a:r>
              <a:rPr lang="en-US" sz="2400" dirty="0">
                <a:latin typeface="Avenir Next Medium" panose="020B0603020202020204" pitchFamily="34" charset="0"/>
              </a:rPr>
              <a:t>as he loves himself, and the wife must </a:t>
            </a:r>
            <a:r>
              <a:rPr lang="en-US" sz="2400" u="sng" dirty="0">
                <a:latin typeface="Avenir Next Medium" panose="020B0603020202020204" pitchFamily="34" charset="0"/>
              </a:rPr>
              <a:t>respect her husband.</a:t>
            </a:r>
            <a:endParaRPr lang="en-US" sz="2400" u="sng" dirty="0">
              <a:latin typeface="Avenir Next Medium" panose="020B06030202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81915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Ephesians 5:31-33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5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13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35255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Value </a:t>
            </a:r>
            <a:endParaRPr lang="en-US" sz="6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2266949"/>
            <a:ext cx="595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Facile Sans" pitchFamily="2" charset="0"/>
              </a:rPr>
              <a:t>God’s design</a:t>
            </a:r>
            <a:endParaRPr lang="en-US" sz="5400" dirty="0">
              <a:latin typeface="Facile Sans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2343150"/>
            <a:ext cx="487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28575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venir Next Medium" panose="020B0603020202020204" pitchFamily="34" charset="0"/>
              </a:rPr>
              <a:t>2</a:t>
            </a:r>
            <a:endParaRPr lang="en-US" sz="8000" dirty="0">
              <a:solidFill>
                <a:schemeClr val="bg2">
                  <a:lumMod val="50000"/>
                  <a:lumOff val="50000"/>
                </a:schemeClr>
              </a:solidFill>
              <a:latin typeface="Avenir Next Medium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5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6215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Medium" panose="020B0603020202020204" pitchFamily="34" charset="0"/>
              </a:rPr>
              <a:t>“Haven’t you read the Scriptures?” Jesus replied. “They record that from the beginning ‘God made them male and female.</a:t>
            </a:r>
            <a:endParaRPr lang="en-US" sz="2400" dirty="0">
              <a:latin typeface="Avenir Next Medium" panose="020B06030202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0278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Facile Sans" pitchFamily="2" charset="0"/>
                <a:cs typeface="Estrangelo Edessa" panose="03080600000000000000" pitchFamily="66" charset="0"/>
              </a:rPr>
              <a:t>Matthew 19:4</a:t>
            </a:r>
            <a:endParaRPr lang="en-US" sz="2000" dirty="0">
              <a:solidFill>
                <a:srgbClr val="FF0000"/>
              </a:solidFill>
              <a:latin typeface="Facile Sans" pitchFamily="2" charset="0"/>
              <a:cs typeface="Estrangelo Edessa" panose="030806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628204-467B-F34D-94CE-D1A30877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0" t="11389" r="23610" b="12500"/>
          <a:stretch/>
        </p:blipFill>
        <p:spPr>
          <a:xfrm>
            <a:off x="7239000" y="4248150"/>
            <a:ext cx="1676400" cy="5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1977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484</TotalTime>
  <Words>472</Words>
  <Application>Microsoft Office PowerPoint</Application>
  <PresentationFormat>On-screen Show (16:9)</PresentationFormat>
  <Paragraphs>48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Technic</vt:lpstr>
      <vt:lpstr>Office Theme</vt:lpstr>
      <vt:lpstr>1_Technic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31</cp:revision>
  <dcterms:created xsi:type="dcterms:W3CDTF">2018-05-30T01:34:42Z</dcterms:created>
  <dcterms:modified xsi:type="dcterms:W3CDTF">2018-07-05T21:09:21Z</dcterms:modified>
</cp:coreProperties>
</file>