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9" r:id="rId2"/>
    <p:sldId id="256" r:id="rId3"/>
    <p:sldId id="259" r:id="rId4"/>
    <p:sldId id="260" r:id="rId5"/>
    <p:sldId id="261"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300" r:id="rId25"/>
    <p:sldId id="283" r:id="rId26"/>
    <p:sldId id="284" r:id="rId27"/>
    <p:sldId id="285" r:id="rId28"/>
    <p:sldId id="286" r:id="rId29"/>
    <p:sldId id="287" r:id="rId30"/>
    <p:sldId id="288" r:id="rId31"/>
    <p:sldId id="290" r:id="rId32"/>
    <p:sldId id="292" r:id="rId33"/>
    <p:sldId id="293" r:id="rId34"/>
    <p:sldId id="262" r:id="rId35"/>
    <p:sldId id="295" r:id="rId36"/>
    <p:sldId id="296" r:id="rId37"/>
    <p:sldId id="297" r:id="rId38"/>
    <p:sldId id="29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1"/>
    <p:restoredTop sz="94631"/>
  </p:normalViewPr>
  <p:slideViewPr>
    <p:cSldViewPr snapToGrid="0" snapToObjects="1">
      <p:cViewPr varScale="1">
        <p:scale>
          <a:sx n="101" d="100"/>
          <a:sy n="101" d="100"/>
        </p:scale>
        <p:origin x="21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F1B9-350B-8145-83C1-03ECE0A81680}"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F1998-8B4E-5246-B9AD-4105499D505F}" type="slidenum">
              <a:rPr lang="en-US" smtClean="0"/>
              <a:t>‹#›</a:t>
            </a:fld>
            <a:endParaRPr lang="en-US"/>
          </a:p>
        </p:txBody>
      </p:sp>
    </p:spTree>
    <p:extLst>
      <p:ext uri="{BB962C8B-B14F-4D97-AF65-F5344CB8AC3E}">
        <p14:creationId xmlns:p14="http://schemas.microsoft.com/office/powerpoint/2010/main" val="10783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FF1B9-350B-8145-83C1-03ECE0A81680}"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F1998-8B4E-5246-B9AD-4105499D505F}" type="slidenum">
              <a:rPr lang="en-US" smtClean="0"/>
              <a:t>‹#›</a:t>
            </a:fld>
            <a:endParaRPr lang="en-US"/>
          </a:p>
        </p:txBody>
      </p:sp>
    </p:spTree>
    <p:extLst>
      <p:ext uri="{BB962C8B-B14F-4D97-AF65-F5344CB8AC3E}">
        <p14:creationId xmlns:p14="http://schemas.microsoft.com/office/powerpoint/2010/main" val="182563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FF1B9-350B-8145-83C1-03ECE0A81680}"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F1998-8B4E-5246-B9AD-4105499D505F}" type="slidenum">
              <a:rPr lang="en-US" smtClean="0"/>
              <a:t>‹#›</a:t>
            </a:fld>
            <a:endParaRPr lang="en-US"/>
          </a:p>
        </p:txBody>
      </p:sp>
    </p:spTree>
    <p:extLst>
      <p:ext uri="{BB962C8B-B14F-4D97-AF65-F5344CB8AC3E}">
        <p14:creationId xmlns:p14="http://schemas.microsoft.com/office/powerpoint/2010/main" val="14538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FF1B9-350B-8145-83C1-03ECE0A81680}"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F1998-8B4E-5246-B9AD-4105499D505F}" type="slidenum">
              <a:rPr lang="en-US" smtClean="0"/>
              <a:t>‹#›</a:t>
            </a:fld>
            <a:endParaRPr lang="en-US"/>
          </a:p>
        </p:txBody>
      </p:sp>
    </p:spTree>
    <p:extLst>
      <p:ext uri="{BB962C8B-B14F-4D97-AF65-F5344CB8AC3E}">
        <p14:creationId xmlns:p14="http://schemas.microsoft.com/office/powerpoint/2010/main" val="40680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8FF1B9-350B-8145-83C1-03ECE0A81680}"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F1998-8B4E-5246-B9AD-4105499D505F}" type="slidenum">
              <a:rPr lang="en-US" smtClean="0"/>
              <a:t>‹#›</a:t>
            </a:fld>
            <a:endParaRPr lang="en-US"/>
          </a:p>
        </p:txBody>
      </p:sp>
    </p:spTree>
    <p:extLst>
      <p:ext uri="{BB962C8B-B14F-4D97-AF65-F5344CB8AC3E}">
        <p14:creationId xmlns:p14="http://schemas.microsoft.com/office/powerpoint/2010/main" val="169174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8FF1B9-350B-8145-83C1-03ECE0A81680}" type="datetimeFigureOut">
              <a:rPr lang="en-US" smtClean="0"/>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F1998-8B4E-5246-B9AD-4105499D505F}" type="slidenum">
              <a:rPr lang="en-US" smtClean="0"/>
              <a:t>‹#›</a:t>
            </a:fld>
            <a:endParaRPr lang="en-US"/>
          </a:p>
        </p:txBody>
      </p:sp>
    </p:spTree>
    <p:extLst>
      <p:ext uri="{BB962C8B-B14F-4D97-AF65-F5344CB8AC3E}">
        <p14:creationId xmlns:p14="http://schemas.microsoft.com/office/powerpoint/2010/main" val="40027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8FF1B9-350B-8145-83C1-03ECE0A81680}" type="datetimeFigureOut">
              <a:rPr lang="en-US" smtClean="0"/>
              <a:t>10/5/16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F1998-8B4E-5246-B9AD-4105499D505F}" type="slidenum">
              <a:rPr lang="en-US" smtClean="0"/>
              <a:t>‹#›</a:t>
            </a:fld>
            <a:endParaRPr lang="en-US"/>
          </a:p>
        </p:txBody>
      </p:sp>
    </p:spTree>
    <p:extLst>
      <p:ext uri="{BB962C8B-B14F-4D97-AF65-F5344CB8AC3E}">
        <p14:creationId xmlns:p14="http://schemas.microsoft.com/office/powerpoint/2010/main" val="148146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8FF1B9-350B-8145-83C1-03ECE0A81680}" type="datetimeFigureOut">
              <a:rPr lang="en-US" smtClean="0"/>
              <a:t>10/5/16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F1998-8B4E-5246-B9AD-4105499D505F}" type="slidenum">
              <a:rPr lang="en-US" smtClean="0"/>
              <a:t>‹#›</a:t>
            </a:fld>
            <a:endParaRPr lang="en-US"/>
          </a:p>
        </p:txBody>
      </p:sp>
    </p:spTree>
    <p:extLst>
      <p:ext uri="{BB962C8B-B14F-4D97-AF65-F5344CB8AC3E}">
        <p14:creationId xmlns:p14="http://schemas.microsoft.com/office/powerpoint/2010/main" val="99913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FF1B9-350B-8145-83C1-03ECE0A81680}" type="datetimeFigureOut">
              <a:rPr lang="en-US" smtClean="0"/>
              <a:t>10/5/16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F1998-8B4E-5246-B9AD-4105499D505F}" type="slidenum">
              <a:rPr lang="en-US" smtClean="0"/>
              <a:t>‹#›</a:t>
            </a:fld>
            <a:endParaRPr lang="en-US"/>
          </a:p>
        </p:txBody>
      </p:sp>
    </p:spTree>
    <p:extLst>
      <p:ext uri="{BB962C8B-B14F-4D97-AF65-F5344CB8AC3E}">
        <p14:creationId xmlns:p14="http://schemas.microsoft.com/office/powerpoint/2010/main" val="131157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FF1B9-350B-8145-83C1-03ECE0A81680}" type="datetimeFigureOut">
              <a:rPr lang="en-US" smtClean="0"/>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F1998-8B4E-5246-B9AD-4105499D505F}" type="slidenum">
              <a:rPr lang="en-US" smtClean="0"/>
              <a:t>‹#›</a:t>
            </a:fld>
            <a:endParaRPr lang="en-US"/>
          </a:p>
        </p:txBody>
      </p:sp>
    </p:spTree>
    <p:extLst>
      <p:ext uri="{BB962C8B-B14F-4D97-AF65-F5344CB8AC3E}">
        <p14:creationId xmlns:p14="http://schemas.microsoft.com/office/powerpoint/2010/main" val="192626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FF1B9-350B-8145-83C1-03ECE0A81680}" type="datetimeFigureOut">
              <a:rPr lang="en-US" smtClean="0"/>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F1998-8B4E-5246-B9AD-4105499D505F}" type="slidenum">
              <a:rPr lang="en-US" smtClean="0"/>
              <a:t>‹#›</a:t>
            </a:fld>
            <a:endParaRPr lang="en-US"/>
          </a:p>
        </p:txBody>
      </p:sp>
    </p:spTree>
    <p:extLst>
      <p:ext uri="{BB962C8B-B14F-4D97-AF65-F5344CB8AC3E}">
        <p14:creationId xmlns:p14="http://schemas.microsoft.com/office/powerpoint/2010/main" val="14719277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FF1B9-350B-8145-83C1-03ECE0A81680}" type="datetimeFigureOut">
              <a:rPr lang="en-US" smtClean="0"/>
              <a:t>10/5/16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F1998-8B4E-5246-B9AD-4105499D505F}" type="slidenum">
              <a:rPr lang="en-US" smtClean="0"/>
              <a:t>‹#›</a:t>
            </a:fld>
            <a:endParaRPr lang="en-US"/>
          </a:p>
        </p:txBody>
      </p:sp>
    </p:spTree>
    <p:extLst>
      <p:ext uri="{BB962C8B-B14F-4D97-AF65-F5344CB8AC3E}">
        <p14:creationId xmlns:p14="http://schemas.microsoft.com/office/powerpoint/2010/main" val="46855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3074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097866" y="1624854"/>
            <a:ext cx="6578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buNone/>
            </a:pPr>
            <a:r>
              <a:rPr lang="en-US" altLang="en-US" sz="2800" dirty="0" smtClean="0">
                <a:solidFill>
                  <a:schemeClr val="bg1"/>
                </a:solidFill>
                <a:latin typeface="Century Gothic" charset="0"/>
                <a:ea typeface="Century Gothic" charset="0"/>
                <a:cs typeface="Century Gothic" charset="0"/>
              </a:rPr>
              <a:t>And free will is what has made evil possible. Why, then, did God give them free will? Because free will, though it makes evil possible, is also the only thing that makes possible any love or goodness or joy worth having.”</a:t>
            </a:r>
            <a:endParaRPr lang="en-US" altLang="en-US" sz="2800" dirty="0">
              <a:solidFill>
                <a:schemeClr val="bg1"/>
              </a:solidFill>
              <a:latin typeface="Century Gothic" charset="0"/>
              <a:ea typeface="Century Gothic" charset="0"/>
              <a:cs typeface="Century Gothic" charset="0"/>
            </a:endParaRPr>
          </a:p>
        </p:txBody>
      </p:sp>
      <p:pic>
        <p:nvPicPr>
          <p:cNvPr id="6" name="Picture 2" descr="https://upload.wikimedia.org/wikipedia/en/archive/1/1e/20151006213654!C.s.lewi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34" y="1589582"/>
            <a:ext cx="24955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637125" y="4733397"/>
            <a:ext cx="2039341" cy="553998"/>
          </a:xfrm>
          <a:prstGeom prst="rect">
            <a:avLst/>
          </a:prstGeom>
        </p:spPr>
        <p:txBody>
          <a:bodyPr wrap="none">
            <a:spAutoFit/>
          </a:bodyPr>
          <a:lstStyle/>
          <a:p>
            <a:pPr algn="r">
              <a:spcBef>
                <a:spcPct val="0"/>
              </a:spcBef>
            </a:pPr>
            <a:r>
              <a:rPr lang="en-US" altLang="en-US" sz="3000" dirty="0" smtClean="0">
                <a:solidFill>
                  <a:srgbClr val="FF0000"/>
                </a:solidFill>
                <a:latin typeface="Century Gothic" charset="0"/>
                <a:ea typeface="Century Gothic" charset="0"/>
                <a:cs typeface="Century Gothic" charset="0"/>
              </a:rPr>
              <a:t>C.S. LEWIS</a:t>
            </a:r>
          </a:p>
        </p:txBody>
      </p:sp>
    </p:spTree>
    <p:extLst>
      <p:ext uri="{BB962C8B-B14F-4D97-AF65-F5344CB8AC3E}">
        <p14:creationId xmlns:p14="http://schemas.microsoft.com/office/powerpoint/2010/main" val="207793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897466" y="2322017"/>
            <a:ext cx="1041400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None/>
            </a:pPr>
            <a:r>
              <a:rPr lang="en-US" altLang="en-US" sz="4400" dirty="0" smtClean="0">
                <a:solidFill>
                  <a:schemeClr val="bg1"/>
                </a:solidFill>
                <a:latin typeface="Century Gothic" charset="0"/>
              </a:rPr>
              <a:t>In a world where God grants people</a:t>
            </a:r>
          </a:p>
          <a:p>
            <a:pPr algn="ctr">
              <a:spcBef>
                <a:spcPct val="0"/>
              </a:spcBef>
              <a:buNone/>
            </a:pPr>
            <a:r>
              <a:rPr lang="en-US" altLang="en-US" sz="4400" dirty="0" smtClean="0">
                <a:solidFill>
                  <a:schemeClr val="bg1"/>
                </a:solidFill>
                <a:latin typeface="Century Gothic" charset="0"/>
              </a:rPr>
              <a:t>the dignity of free will--some people </a:t>
            </a:r>
          </a:p>
          <a:p>
            <a:pPr algn="ctr">
              <a:spcBef>
                <a:spcPct val="0"/>
              </a:spcBef>
              <a:buNone/>
            </a:pPr>
            <a:r>
              <a:rPr lang="en-US" altLang="en-US" sz="4400" dirty="0" smtClean="0">
                <a:solidFill>
                  <a:schemeClr val="bg1"/>
                </a:solidFill>
                <a:latin typeface="Century Gothic" charset="0"/>
              </a:rPr>
              <a:t>will choose to do evil.</a:t>
            </a:r>
            <a:endParaRPr lang="en-US" altLang="en-US" sz="4400" dirty="0">
              <a:solidFill>
                <a:schemeClr val="bg1"/>
              </a:solidFill>
              <a:latin typeface="Century Gothic" charset="0"/>
            </a:endParaRPr>
          </a:p>
        </p:txBody>
      </p:sp>
    </p:spTree>
    <p:extLst>
      <p:ext uri="{BB962C8B-B14F-4D97-AF65-F5344CB8AC3E}">
        <p14:creationId xmlns:p14="http://schemas.microsoft.com/office/powerpoint/2010/main" val="1259718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680" y="156329"/>
            <a:ext cx="5649303" cy="1938992"/>
          </a:xfrm>
          <a:prstGeom prst="rect">
            <a:avLst/>
          </a:prstGeom>
        </p:spPr>
        <p:txBody>
          <a:bodyPr wrap="none">
            <a:spAutoFit/>
          </a:bodyPr>
          <a:lstStyle/>
          <a:p>
            <a:r>
              <a:rPr lang="en-US" sz="12000" dirty="0" smtClean="0">
                <a:solidFill>
                  <a:srgbClr val="C00000"/>
                </a:solidFill>
                <a:latin typeface="BIRTH OF A HERO" charset="0"/>
                <a:ea typeface="BIRTH OF A HERO" charset="0"/>
                <a:cs typeface="BIRTH OF A HERO" charset="0"/>
              </a:rPr>
              <a:t>QUESTION 1</a:t>
            </a:r>
            <a:endParaRPr lang="en-US" sz="12000" dirty="0"/>
          </a:p>
        </p:txBody>
      </p:sp>
    </p:spTree>
    <p:extLst>
      <p:ext uri="{BB962C8B-B14F-4D97-AF65-F5344CB8AC3E}">
        <p14:creationId xmlns:p14="http://schemas.microsoft.com/office/powerpoint/2010/main" val="1234906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680" y="156329"/>
            <a:ext cx="5649303" cy="1938992"/>
          </a:xfrm>
          <a:prstGeom prst="rect">
            <a:avLst/>
          </a:prstGeom>
        </p:spPr>
        <p:txBody>
          <a:bodyPr wrap="none">
            <a:spAutoFit/>
          </a:bodyPr>
          <a:lstStyle/>
          <a:p>
            <a:r>
              <a:rPr lang="en-US" sz="12000" dirty="0" smtClean="0">
                <a:solidFill>
                  <a:srgbClr val="C00000"/>
                </a:solidFill>
                <a:latin typeface="BIRTH OF A HERO" charset="0"/>
                <a:ea typeface="BIRTH OF A HERO" charset="0"/>
                <a:cs typeface="BIRTH OF A HERO" charset="0"/>
              </a:rPr>
              <a:t>QUESTION 1</a:t>
            </a:r>
            <a:endParaRPr lang="en-US" sz="12000" dirty="0"/>
          </a:p>
        </p:txBody>
      </p:sp>
      <p:sp>
        <p:nvSpPr>
          <p:cNvPr id="2" name="Rectangle 1"/>
          <p:cNvSpPr/>
          <p:nvPr/>
        </p:nvSpPr>
        <p:spPr>
          <a:xfrm>
            <a:off x="0" y="2397668"/>
            <a:ext cx="12192000" cy="2123658"/>
          </a:xfrm>
          <a:prstGeom prst="rect">
            <a:avLst/>
          </a:prstGeom>
        </p:spPr>
        <p:txBody>
          <a:bodyPr wrap="square">
            <a:spAutoFit/>
          </a:bodyPr>
          <a:lstStyle/>
          <a:p>
            <a:pPr algn="ctr">
              <a:defRPr/>
            </a:pPr>
            <a:r>
              <a:rPr lang="en-US" sz="6600" cap="small">
                <a:solidFill>
                  <a:schemeClr val="bg1"/>
                </a:solidFill>
                <a:latin typeface="Century Gothic" panose="020B0502020202020204" pitchFamily="34" charset="0"/>
              </a:rPr>
              <a:t>What About God’s Sovereignty?</a:t>
            </a:r>
            <a:endParaRPr lang="en-US" sz="6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95717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795866" y="1627750"/>
            <a:ext cx="104140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buNone/>
            </a:pPr>
            <a:r>
              <a:rPr lang="en-US" altLang="en-US" sz="3600" b="1" baseline="30000" dirty="0" smtClean="0">
                <a:solidFill>
                  <a:schemeClr val="bg1"/>
                </a:solidFill>
                <a:latin typeface="Century Gothic" charset="0"/>
                <a:ea typeface="Century Gothic" charset="0"/>
                <a:cs typeface="Century Gothic" charset="0"/>
              </a:rPr>
              <a:t>21 </a:t>
            </a:r>
            <a:r>
              <a:rPr lang="en-US" altLang="en-US" sz="3600" dirty="0" smtClean="0">
                <a:solidFill>
                  <a:schemeClr val="bg1"/>
                </a:solidFill>
                <a:latin typeface="Century Gothic" charset="0"/>
                <a:ea typeface="Century Gothic" charset="0"/>
                <a:cs typeface="Century Gothic" charset="0"/>
              </a:rPr>
              <a:t>But the hand of him who is going to betray me is with mine on the table. </a:t>
            </a:r>
            <a:r>
              <a:rPr lang="en-US" altLang="en-US" sz="3600" b="1" baseline="30000" dirty="0" smtClean="0">
                <a:solidFill>
                  <a:schemeClr val="bg1"/>
                </a:solidFill>
                <a:latin typeface="Century Gothic" charset="0"/>
                <a:ea typeface="Century Gothic" charset="0"/>
                <a:cs typeface="Century Gothic" charset="0"/>
              </a:rPr>
              <a:t>22 </a:t>
            </a:r>
            <a:r>
              <a:rPr lang="en-US" altLang="en-US" sz="3600" dirty="0" smtClean="0">
                <a:solidFill>
                  <a:schemeClr val="bg1"/>
                </a:solidFill>
                <a:latin typeface="Century Gothic" charset="0"/>
                <a:ea typeface="Century Gothic" charset="0"/>
                <a:cs typeface="Century Gothic" charset="0"/>
              </a:rPr>
              <a:t>The Son of Man will go as it has been decreed. But woe to that man who betrays him!”</a:t>
            </a:r>
            <a:endParaRPr lang="en-US" altLang="en-US" sz="3600" dirty="0">
              <a:solidFill>
                <a:schemeClr val="bg1"/>
              </a:solidFill>
              <a:latin typeface="Century Gothic" charset="0"/>
              <a:ea typeface="Century Gothic" charset="0"/>
              <a:cs typeface="Century Gothic" charset="0"/>
            </a:endParaRPr>
          </a:p>
        </p:txBody>
      </p:sp>
      <p:sp>
        <p:nvSpPr>
          <p:cNvPr id="2" name="Rectangle 1"/>
          <p:cNvSpPr/>
          <p:nvPr/>
        </p:nvSpPr>
        <p:spPr>
          <a:xfrm>
            <a:off x="7783292" y="4971534"/>
            <a:ext cx="3054041" cy="830997"/>
          </a:xfrm>
          <a:prstGeom prst="rect">
            <a:avLst/>
          </a:prstGeom>
        </p:spPr>
        <p:txBody>
          <a:bodyPr wrap="none">
            <a:spAutoFit/>
          </a:bodyPr>
          <a:lstStyle/>
          <a:p>
            <a:pPr algn="r">
              <a:spcBef>
                <a:spcPct val="0"/>
              </a:spcBef>
            </a:pPr>
            <a:r>
              <a:rPr lang="en-US" altLang="en-US" sz="3000" dirty="0" smtClean="0">
                <a:solidFill>
                  <a:srgbClr val="FF0000"/>
                </a:solidFill>
                <a:latin typeface="Century Gothic" charset="0"/>
                <a:ea typeface="Century Gothic" charset="0"/>
                <a:cs typeface="Century Gothic" charset="0"/>
              </a:rPr>
              <a:t>LUKE 22:21-22</a:t>
            </a:r>
          </a:p>
          <a:p>
            <a:pPr algn="r">
              <a:spcBef>
                <a:spcPct val="0"/>
              </a:spcBef>
            </a:pPr>
            <a:r>
              <a:rPr lang="en-US" altLang="en-US" dirty="0" smtClean="0">
                <a:solidFill>
                  <a:schemeClr val="bg1"/>
                </a:solidFill>
                <a:latin typeface="Century Gothic" charset="0"/>
                <a:ea typeface="Century Gothic" charset="0"/>
                <a:cs typeface="Century Gothic" charset="0"/>
              </a:rPr>
              <a:t>new international version</a:t>
            </a:r>
            <a:endParaRPr lang="en-US" alt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175452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680" y="156329"/>
            <a:ext cx="5987537" cy="1938992"/>
          </a:xfrm>
          <a:prstGeom prst="rect">
            <a:avLst/>
          </a:prstGeom>
        </p:spPr>
        <p:txBody>
          <a:bodyPr wrap="none">
            <a:spAutoFit/>
          </a:bodyPr>
          <a:lstStyle/>
          <a:p>
            <a:r>
              <a:rPr lang="en-US" sz="12000" dirty="0" smtClean="0">
                <a:solidFill>
                  <a:srgbClr val="C00000"/>
                </a:solidFill>
                <a:latin typeface="BIRTH OF A HERO" charset="0"/>
                <a:ea typeface="BIRTH OF A HERO" charset="0"/>
                <a:cs typeface="BIRTH OF A HERO" charset="0"/>
              </a:rPr>
              <a:t>QUESTION 2</a:t>
            </a:r>
            <a:endParaRPr lang="en-US" sz="12000" dirty="0"/>
          </a:p>
        </p:txBody>
      </p:sp>
    </p:spTree>
    <p:extLst>
      <p:ext uri="{BB962C8B-B14F-4D97-AF65-F5344CB8AC3E}">
        <p14:creationId xmlns:p14="http://schemas.microsoft.com/office/powerpoint/2010/main" val="526575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680" y="156329"/>
            <a:ext cx="5987537" cy="1938992"/>
          </a:xfrm>
          <a:prstGeom prst="rect">
            <a:avLst/>
          </a:prstGeom>
        </p:spPr>
        <p:txBody>
          <a:bodyPr wrap="none">
            <a:spAutoFit/>
          </a:bodyPr>
          <a:lstStyle/>
          <a:p>
            <a:r>
              <a:rPr lang="en-US" sz="12000" smtClean="0">
                <a:solidFill>
                  <a:srgbClr val="C00000"/>
                </a:solidFill>
                <a:latin typeface="BIRTH OF A HERO" charset="0"/>
                <a:ea typeface="BIRTH OF A HERO" charset="0"/>
                <a:cs typeface="BIRTH OF A HERO" charset="0"/>
              </a:rPr>
              <a:t>QUESTION 2</a:t>
            </a:r>
            <a:endParaRPr lang="en-US" sz="12000" dirty="0"/>
          </a:p>
        </p:txBody>
      </p:sp>
      <p:sp>
        <p:nvSpPr>
          <p:cNvPr id="2" name="Rectangle 1"/>
          <p:cNvSpPr/>
          <p:nvPr/>
        </p:nvSpPr>
        <p:spPr>
          <a:xfrm>
            <a:off x="1287047" y="2600868"/>
            <a:ext cx="9956573" cy="1107996"/>
          </a:xfrm>
          <a:prstGeom prst="rect">
            <a:avLst/>
          </a:prstGeom>
        </p:spPr>
        <p:txBody>
          <a:bodyPr wrap="none">
            <a:spAutoFit/>
          </a:bodyPr>
          <a:lstStyle/>
          <a:p>
            <a:pPr algn="ctr">
              <a:defRPr/>
            </a:pPr>
            <a:r>
              <a:rPr lang="en-US" sz="6600" cap="small" dirty="0">
                <a:solidFill>
                  <a:schemeClr val="bg1"/>
                </a:solidFill>
                <a:latin typeface="Century Gothic" panose="020B0502020202020204" pitchFamily="34" charset="0"/>
              </a:rPr>
              <a:t>Isn’t God All-Powerful? </a:t>
            </a:r>
            <a:endParaRPr lang="en-US" sz="6600" u="sng" cap="small" dirty="0">
              <a:solidFill>
                <a:schemeClr val="bg1"/>
              </a:solidFill>
              <a:latin typeface="Advantage" pitchFamily="34" charset="0"/>
            </a:endParaRPr>
          </a:p>
        </p:txBody>
      </p:sp>
    </p:spTree>
    <p:extLst>
      <p:ext uri="{BB962C8B-B14F-4D97-AF65-F5344CB8AC3E}">
        <p14:creationId xmlns:p14="http://schemas.microsoft.com/office/powerpoint/2010/main" val="344563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880533" y="1052017"/>
            <a:ext cx="1041400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None/>
            </a:pPr>
            <a:r>
              <a:rPr lang="en-US" altLang="en-US" sz="4400" dirty="0" smtClean="0">
                <a:solidFill>
                  <a:schemeClr val="bg1"/>
                </a:solidFill>
                <a:latin typeface="Century Gothic" charset="0"/>
                <a:ea typeface="Century Gothic" charset="0"/>
                <a:cs typeface="Century Gothic" charset="0"/>
              </a:rPr>
              <a:t>God’s power is constrained in certain logical ways—there are certain things that He can’t do not because He is somehow overwhelmed by the immensity of the task—it’s simply a logical impossibility!</a:t>
            </a:r>
            <a:endParaRPr lang="en-US" altLang="en-US" sz="44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8640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06400" y="836084"/>
            <a:ext cx="11633199" cy="523220"/>
          </a:xfrm>
          <a:prstGeom prst="rect">
            <a:avLst/>
          </a:prstGeom>
          <a:noFill/>
          <a:ln w="9525">
            <a:noFill/>
            <a:miter lim="800000"/>
            <a:headEnd/>
            <a:tailEnd/>
          </a:ln>
        </p:spPr>
        <p:txBody>
          <a:bodyPr wrap="square">
            <a:spAutoFit/>
          </a:bodyPr>
          <a:lstStyle/>
          <a:p>
            <a:pPr eaLnBrk="1" hangingPunct="1">
              <a:defRPr/>
            </a:pPr>
            <a:r>
              <a:rPr lang="en-US" sz="2800" cap="small" dirty="0">
                <a:solidFill>
                  <a:schemeClr val="bg1"/>
                </a:solidFill>
                <a:latin typeface="Century Gothic" charset="0"/>
                <a:ea typeface="Century Gothic" charset="0"/>
                <a:cs typeface="Century Gothic" charset="0"/>
              </a:rPr>
              <a:t>…He can’t make round </a:t>
            </a:r>
            <a:r>
              <a:rPr lang="en-US" sz="2800" cap="small" dirty="0" smtClean="0">
                <a:solidFill>
                  <a:schemeClr val="bg1"/>
                </a:solidFill>
                <a:latin typeface="Century Gothic" charset="0"/>
                <a:ea typeface="Century Gothic" charset="0"/>
                <a:cs typeface="Century Gothic" charset="0"/>
              </a:rPr>
              <a:t>square</a:t>
            </a:r>
            <a:endParaRPr lang="en-US" sz="2800" cap="small"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87793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06400" y="836084"/>
            <a:ext cx="11633199" cy="954107"/>
          </a:xfrm>
          <a:prstGeom prst="rect">
            <a:avLst/>
          </a:prstGeom>
          <a:noFill/>
          <a:ln w="9525">
            <a:noFill/>
            <a:miter lim="800000"/>
            <a:headEnd/>
            <a:tailEnd/>
          </a:ln>
        </p:spPr>
        <p:txBody>
          <a:bodyPr wrap="square">
            <a:spAutoFit/>
          </a:bodyPr>
          <a:lstStyle/>
          <a:p>
            <a:pPr eaLnBrk="1" hangingPunct="1">
              <a:defRPr/>
            </a:pPr>
            <a:r>
              <a:rPr lang="en-US" sz="2800" cap="small" dirty="0">
                <a:solidFill>
                  <a:schemeClr val="bg1"/>
                </a:solidFill>
                <a:latin typeface="Century Gothic" charset="0"/>
                <a:ea typeface="Century Gothic" charset="0"/>
                <a:cs typeface="Century Gothic" charset="0"/>
              </a:rPr>
              <a:t>…He can’t make round square</a:t>
            </a:r>
          </a:p>
          <a:p>
            <a:pPr eaLnBrk="1" hangingPunct="1">
              <a:defRPr/>
            </a:pPr>
            <a:r>
              <a:rPr lang="en-US" sz="2800" cap="small" dirty="0">
                <a:solidFill>
                  <a:schemeClr val="bg1"/>
                </a:solidFill>
                <a:latin typeface="Century Gothic" charset="0"/>
                <a:ea typeface="Century Gothic" charset="0"/>
                <a:cs typeface="Century Gothic" charset="0"/>
              </a:rPr>
              <a:t>…He can’t make a rock so big that he can’t move </a:t>
            </a:r>
            <a:r>
              <a:rPr lang="en-US" sz="2800" cap="small" dirty="0" smtClean="0">
                <a:solidFill>
                  <a:schemeClr val="bg1"/>
                </a:solidFill>
                <a:latin typeface="Century Gothic" charset="0"/>
                <a:ea typeface="Century Gothic" charset="0"/>
                <a:cs typeface="Century Gothic" charset="0"/>
              </a:rPr>
              <a:t>it</a:t>
            </a:r>
            <a:endParaRPr lang="en-US" sz="2800" cap="small"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512253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1875" y="1629487"/>
            <a:ext cx="3657600" cy="2500454"/>
          </a:xfrm>
        </p:spPr>
        <p:txBody>
          <a:bodyPr>
            <a:noAutofit/>
          </a:bodyPr>
          <a:lstStyle/>
          <a:p>
            <a:r>
              <a:rPr lang="en-US" sz="18000" dirty="0" smtClean="0">
                <a:solidFill>
                  <a:srgbClr val="C00000"/>
                </a:solidFill>
                <a:latin typeface="BIRTH OF A HERO" charset="0"/>
                <a:ea typeface="BIRTH OF A HERO" charset="0"/>
                <a:cs typeface="BIRTH OF A HERO" charset="0"/>
              </a:rPr>
              <a:t>Evil</a:t>
            </a:r>
            <a:endParaRPr lang="en-US" sz="18000" dirty="0">
              <a:solidFill>
                <a:srgbClr val="C00000"/>
              </a:solidFill>
              <a:latin typeface="BIRTH OF A HERO" charset="0"/>
              <a:ea typeface="BIRTH OF A HERO" charset="0"/>
              <a:cs typeface="BIRTH OF A HERO" charset="0"/>
            </a:endParaRPr>
          </a:p>
        </p:txBody>
      </p:sp>
      <p:sp>
        <p:nvSpPr>
          <p:cNvPr id="3" name="Subtitle 2"/>
          <p:cNvSpPr>
            <a:spLocks noGrp="1"/>
          </p:cNvSpPr>
          <p:nvPr>
            <p:ph type="subTitle" idx="1"/>
          </p:nvPr>
        </p:nvSpPr>
        <p:spPr>
          <a:xfrm>
            <a:off x="0" y="5828002"/>
            <a:ext cx="12192000" cy="567267"/>
          </a:xfrm>
        </p:spPr>
        <p:txBody>
          <a:bodyPr/>
          <a:lstStyle/>
          <a:p>
            <a:r>
              <a:rPr lang="en-US" dirty="0" smtClean="0">
                <a:solidFill>
                  <a:schemeClr val="bg1"/>
                </a:solidFill>
                <a:latin typeface="Century Gothic" charset="0"/>
                <a:ea typeface="Century Gothic" charset="0"/>
                <a:cs typeface="Century Gothic" charset="0"/>
              </a:rPr>
              <a:t>Presented by Dr. Brent </a:t>
            </a:r>
            <a:r>
              <a:rPr lang="en-US" dirty="0" err="1" smtClean="0">
                <a:solidFill>
                  <a:schemeClr val="bg1"/>
                </a:solidFill>
                <a:latin typeface="Century Gothic" charset="0"/>
                <a:ea typeface="Century Gothic" charset="0"/>
                <a:cs typeface="Century Gothic" charset="0"/>
              </a:rPr>
              <a:t>Strawsburg</a:t>
            </a:r>
            <a:endParaRPr lang="en-US" dirty="0">
              <a:solidFill>
                <a:schemeClr val="bg1"/>
              </a:solidFill>
              <a:latin typeface="Century Gothic" charset="0"/>
              <a:ea typeface="Century Gothic" charset="0"/>
              <a:cs typeface="Century Gothic" charset="0"/>
            </a:endParaRPr>
          </a:p>
        </p:txBody>
      </p:sp>
      <p:sp>
        <p:nvSpPr>
          <p:cNvPr id="4" name="Rectangle 3"/>
          <p:cNvSpPr/>
          <p:nvPr/>
        </p:nvSpPr>
        <p:spPr>
          <a:xfrm>
            <a:off x="1204842" y="614400"/>
            <a:ext cx="942695" cy="523220"/>
          </a:xfrm>
          <a:prstGeom prst="rect">
            <a:avLst/>
          </a:prstGeom>
        </p:spPr>
        <p:txBody>
          <a:bodyPr wrap="square">
            <a:spAutoFit/>
          </a:bodyPr>
          <a:lstStyle/>
          <a:p>
            <a:r>
              <a:rPr lang="en-US" sz="2800" dirty="0" smtClean="0">
                <a:solidFill>
                  <a:schemeClr val="bg1"/>
                </a:solidFill>
                <a:latin typeface="Century Gothic" charset="0"/>
                <a:ea typeface="Century Gothic" charset="0"/>
                <a:cs typeface="Century Gothic" charset="0"/>
              </a:rPr>
              <a:t>THE</a:t>
            </a:r>
            <a:endParaRPr lang="en-US" sz="2800" dirty="0"/>
          </a:p>
        </p:txBody>
      </p:sp>
      <p:sp>
        <p:nvSpPr>
          <p:cNvPr id="5" name="Rectangle 4"/>
          <p:cNvSpPr/>
          <p:nvPr/>
        </p:nvSpPr>
        <p:spPr>
          <a:xfrm>
            <a:off x="1204842" y="900169"/>
            <a:ext cx="5421677" cy="1107996"/>
          </a:xfrm>
          <a:prstGeom prst="rect">
            <a:avLst/>
          </a:prstGeom>
        </p:spPr>
        <p:txBody>
          <a:bodyPr wrap="none">
            <a:spAutoFit/>
          </a:bodyPr>
          <a:lstStyle/>
          <a:p>
            <a:r>
              <a:rPr lang="en-US" sz="6600" dirty="0" smtClean="0">
                <a:solidFill>
                  <a:schemeClr val="bg1"/>
                </a:solidFill>
                <a:latin typeface="Century Gothic" charset="0"/>
                <a:ea typeface="Century Gothic" charset="0"/>
                <a:cs typeface="Century Gothic" charset="0"/>
              </a:rPr>
              <a:t>PROBLEM OF</a:t>
            </a:r>
            <a:endParaRPr lang="en-US" sz="6600" dirty="0"/>
          </a:p>
        </p:txBody>
      </p:sp>
      <p:sp>
        <p:nvSpPr>
          <p:cNvPr id="6" name="Rectangle 5"/>
          <p:cNvSpPr/>
          <p:nvPr/>
        </p:nvSpPr>
        <p:spPr>
          <a:xfrm>
            <a:off x="3915680" y="2493130"/>
            <a:ext cx="7582525" cy="2862322"/>
          </a:xfrm>
          <a:prstGeom prst="rect">
            <a:avLst/>
          </a:prstGeom>
        </p:spPr>
        <p:txBody>
          <a:bodyPr wrap="none">
            <a:spAutoFit/>
          </a:bodyPr>
          <a:lstStyle/>
          <a:p>
            <a:r>
              <a:rPr lang="en-US" sz="18000" dirty="0" smtClean="0">
                <a:solidFill>
                  <a:srgbClr val="C00000"/>
                </a:solidFill>
                <a:latin typeface="BIRTH OF A HERO" charset="0"/>
                <a:ea typeface="BIRTH OF A HERO" charset="0"/>
                <a:cs typeface="BIRTH OF A HERO" charset="0"/>
              </a:rPr>
              <a:t>Suffering </a:t>
            </a:r>
            <a:endParaRPr lang="en-US" sz="18000" dirty="0"/>
          </a:p>
        </p:txBody>
      </p:sp>
      <p:sp>
        <p:nvSpPr>
          <p:cNvPr id="7" name="Rectangle 6"/>
          <p:cNvSpPr/>
          <p:nvPr/>
        </p:nvSpPr>
        <p:spPr>
          <a:xfrm>
            <a:off x="3915680" y="2275818"/>
            <a:ext cx="1725152" cy="923330"/>
          </a:xfrm>
          <a:prstGeom prst="rect">
            <a:avLst/>
          </a:prstGeom>
        </p:spPr>
        <p:txBody>
          <a:bodyPr wrap="none">
            <a:spAutoFit/>
          </a:bodyPr>
          <a:lstStyle/>
          <a:p>
            <a:r>
              <a:rPr lang="en-US" sz="5400" dirty="0" smtClean="0">
                <a:solidFill>
                  <a:schemeClr val="bg1"/>
                </a:solidFill>
                <a:latin typeface="Century Gothic" charset="0"/>
                <a:ea typeface="Century Gothic" charset="0"/>
                <a:cs typeface="Century Gothic" charset="0"/>
              </a:rPr>
              <a:t>AND</a:t>
            </a:r>
            <a:endParaRPr lang="en-US" sz="54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098383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06400" y="836084"/>
            <a:ext cx="11633199" cy="1384995"/>
          </a:xfrm>
          <a:prstGeom prst="rect">
            <a:avLst/>
          </a:prstGeom>
          <a:noFill/>
          <a:ln w="9525">
            <a:noFill/>
            <a:miter lim="800000"/>
            <a:headEnd/>
            <a:tailEnd/>
          </a:ln>
        </p:spPr>
        <p:txBody>
          <a:bodyPr wrap="square">
            <a:spAutoFit/>
          </a:bodyPr>
          <a:lstStyle/>
          <a:p>
            <a:pPr eaLnBrk="1" hangingPunct="1">
              <a:defRPr/>
            </a:pPr>
            <a:r>
              <a:rPr lang="en-US" sz="2800" cap="small" dirty="0">
                <a:solidFill>
                  <a:schemeClr val="bg1"/>
                </a:solidFill>
                <a:latin typeface="Century Gothic" charset="0"/>
                <a:ea typeface="Century Gothic" charset="0"/>
                <a:cs typeface="Century Gothic" charset="0"/>
              </a:rPr>
              <a:t>…He can’t make round square</a:t>
            </a:r>
          </a:p>
          <a:p>
            <a:pPr eaLnBrk="1" hangingPunct="1">
              <a:defRPr/>
            </a:pPr>
            <a:r>
              <a:rPr lang="en-US" sz="2800" cap="small" dirty="0">
                <a:solidFill>
                  <a:schemeClr val="bg1"/>
                </a:solidFill>
                <a:latin typeface="Century Gothic" charset="0"/>
                <a:ea typeface="Century Gothic" charset="0"/>
                <a:cs typeface="Century Gothic" charset="0"/>
              </a:rPr>
              <a:t>…He can’t make a rock so big that he can’t move it</a:t>
            </a:r>
          </a:p>
          <a:p>
            <a:pPr eaLnBrk="1" hangingPunct="1">
              <a:defRPr/>
            </a:pPr>
            <a:r>
              <a:rPr lang="en-US" sz="2800" cap="small" dirty="0">
                <a:solidFill>
                  <a:schemeClr val="bg1"/>
                </a:solidFill>
                <a:latin typeface="Century Gothic" charset="0"/>
                <a:ea typeface="Century Gothic" charset="0"/>
                <a:cs typeface="Century Gothic" charset="0"/>
              </a:rPr>
              <a:t>…He can’t make two plus two equal </a:t>
            </a:r>
            <a:r>
              <a:rPr lang="en-US" sz="2800" cap="small" dirty="0" smtClean="0">
                <a:solidFill>
                  <a:schemeClr val="bg1"/>
                </a:solidFill>
                <a:latin typeface="Century Gothic" charset="0"/>
                <a:ea typeface="Century Gothic" charset="0"/>
                <a:cs typeface="Century Gothic" charset="0"/>
              </a:rPr>
              <a:t>five</a:t>
            </a:r>
            <a:endParaRPr lang="en-US" sz="2800" cap="small"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12970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06400" y="836084"/>
            <a:ext cx="11633199" cy="1815882"/>
          </a:xfrm>
          <a:prstGeom prst="rect">
            <a:avLst/>
          </a:prstGeom>
          <a:noFill/>
          <a:ln w="9525">
            <a:noFill/>
            <a:miter lim="800000"/>
            <a:headEnd/>
            <a:tailEnd/>
          </a:ln>
        </p:spPr>
        <p:txBody>
          <a:bodyPr wrap="square">
            <a:spAutoFit/>
          </a:bodyPr>
          <a:lstStyle/>
          <a:p>
            <a:pPr eaLnBrk="1" hangingPunct="1">
              <a:defRPr/>
            </a:pPr>
            <a:r>
              <a:rPr lang="en-US" sz="2800" cap="small" dirty="0">
                <a:solidFill>
                  <a:schemeClr val="bg1"/>
                </a:solidFill>
                <a:latin typeface="Century Gothic" charset="0"/>
                <a:ea typeface="Century Gothic" charset="0"/>
                <a:cs typeface="Century Gothic" charset="0"/>
              </a:rPr>
              <a:t>…He can’t make round square</a:t>
            </a:r>
          </a:p>
          <a:p>
            <a:pPr eaLnBrk="1" hangingPunct="1">
              <a:defRPr/>
            </a:pPr>
            <a:r>
              <a:rPr lang="en-US" sz="2800" cap="small" dirty="0">
                <a:solidFill>
                  <a:schemeClr val="bg1"/>
                </a:solidFill>
                <a:latin typeface="Century Gothic" charset="0"/>
                <a:ea typeface="Century Gothic" charset="0"/>
                <a:cs typeface="Century Gothic" charset="0"/>
              </a:rPr>
              <a:t>…He can’t make a rock so big that he can’t move it</a:t>
            </a:r>
          </a:p>
          <a:p>
            <a:pPr eaLnBrk="1" hangingPunct="1">
              <a:defRPr/>
            </a:pPr>
            <a:r>
              <a:rPr lang="en-US" sz="2800" cap="small" dirty="0">
                <a:solidFill>
                  <a:schemeClr val="bg1"/>
                </a:solidFill>
                <a:latin typeface="Century Gothic" charset="0"/>
                <a:ea typeface="Century Gothic" charset="0"/>
                <a:cs typeface="Century Gothic" charset="0"/>
              </a:rPr>
              <a:t>…He can’t make two plus two equal five</a:t>
            </a:r>
          </a:p>
          <a:p>
            <a:pPr eaLnBrk="1" hangingPunct="1">
              <a:defRPr/>
            </a:pPr>
            <a:r>
              <a:rPr lang="en-US" sz="2800" cap="small" dirty="0">
                <a:solidFill>
                  <a:schemeClr val="bg1"/>
                </a:solidFill>
                <a:latin typeface="Century Gothic" charset="0"/>
                <a:ea typeface="Century Gothic" charset="0"/>
                <a:cs typeface="Century Gothic" charset="0"/>
              </a:rPr>
              <a:t>…He can’t become inconsistent with other qualities that make Him </a:t>
            </a:r>
            <a:r>
              <a:rPr lang="en-US" sz="2800" cap="small" dirty="0" smtClean="0">
                <a:solidFill>
                  <a:schemeClr val="bg1"/>
                </a:solidFill>
                <a:latin typeface="Century Gothic" charset="0"/>
                <a:ea typeface="Century Gothic" charset="0"/>
                <a:cs typeface="Century Gothic" charset="0"/>
              </a:rPr>
              <a:t>God</a:t>
            </a:r>
            <a:endParaRPr lang="en-US" sz="2800" cap="small"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71122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06400" y="836084"/>
            <a:ext cx="11633199" cy="2246769"/>
          </a:xfrm>
          <a:prstGeom prst="rect">
            <a:avLst/>
          </a:prstGeom>
          <a:noFill/>
          <a:ln w="9525">
            <a:noFill/>
            <a:miter lim="800000"/>
            <a:headEnd/>
            <a:tailEnd/>
          </a:ln>
        </p:spPr>
        <p:txBody>
          <a:bodyPr wrap="square">
            <a:spAutoFit/>
          </a:bodyPr>
          <a:lstStyle/>
          <a:p>
            <a:pPr eaLnBrk="1" hangingPunct="1">
              <a:defRPr/>
            </a:pPr>
            <a:r>
              <a:rPr lang="en-US" sz="2800" cap="small" dirty="0">
                <a:solidFill>
                  <a:schemeClr val="bg1"/>
                </a:solidFill>
                <a:latin typeface="Century Gothic" charset="0"/>
                <a:ea typeface="Century Gothic" charset="0"/>
                <a:cs typeface="Century Gothic" charset="0"/>
              </a:rPr>
              <a:t>…He can’t make round square</a:t>
            </a:r>
          </a:p>
          <a:p>
            <a:pPr eaLnBrk="1" hangingPunct="1">
              <a:defRPr/>
            </a:pPr>
            <a:r>
              <a:rPr lang="en-US" sz="2800" cap="small" dirty="0">
                <a:solidFill>
                  <a:schemeClr val="bg1"/>
                </a:solidFill>
                <a:latin typeface="Century Gothic" charset="0"/>
                <a:ea typeface="Century Gothic" charset="0"/>
                <a:cs typeface="Century Gothic" charset="0"/>
              </a:rPr>
              <a:t>…He can’t make a rock so big that he can’t move it</a:t>
            </a:r>
          </a:p>
          <a:p>
            <a:pPr eaLnBrk="1" hangingPunct="1">
              <a:defRPr/>
            </a:pPr>
            <a:r>
              <a:rPr lang="en-US" sz="2800" cap="small" dirty="0">
                <a:solidFill>
                  <a:schemeClr val="bg1"/>
                </a:solidFill>
                <a:latin typeface="Century Gothic" charset="0"/>
                <a:ea typeface="Century Gothic" charset="0"/>
                <a:cs typeface="Century Gothic" charset="0"/>
              </a:rPr>
              <a:t>…He can’t make two plus two equal five</a:t>
            </a:r>
          </a:p>
          <a:p>
            <a:pPr eaLnBrk="1" hangingPunct="1">
              <a:defRPr/>
            </a:pPr>
            <a:r>
              <a:rPr lang="en-US" sz="2800" cap="small" dirty="0">
                <a:solidFill>
                  <a:schemeClr val="bg1"/>
                </a:solidFill>
                <a:latin typeface="Century Gothic" charset="0"/>
                <a:ea typeface="Century Gothic" charset="0"/>
                <a:cs typeface="Century Gothic" charset="0"/>
              </a:rPr>
              <a:t>…He can’t become inconsistent with other qualities that make Him God</a:t>
            </a:r>
          </a:p>
          <a:p>
            <a:pPr eaLnBrk="1" hangingPunct="1">
              <a:defRPr/>
            </a:pPr>
            <a:r>
              <a:rPr lang="en-US" sz="2800" cap="small" dirty="0">
                <a:solidFill>
                  <a:schemeClr val="bg1"/>
                </a:solidFill>
                <a:latin typeface="Century Gothic" charset="0"/>
                <a:ea typeface="Century Gothic" charset="0"/>
                <a:cs typeface="Century Gothic" charset="0"/>
              </a:rPr>
              <a:t>…He can’t prevent people with free will from doing evil! </a:t>
            </a:r>
          </a:p>
        </p:txBody>
      </p:sp>
    </p:spTree>
    <p:extLst>
      <p:ext uri="{BB962C8B-B14F-4D97-AF65-F5344CB8AC3E}">
        <p14:creationId xmlns:p14="http://schemas.microsoft.com/office/powerpoint/2010/main" val="475432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06400" y="836084"/>
            <a:ext cx="11633199" cy="2246769"/>
          </a:xfrm>
          <a:prstGeom prst="rect">
            <a:avLst/>
          </a:prstGeom>
          <a:noFill/>
          <a:ln w="9525">
            <a:noFill/>
            <a:miter lim="800000"/>
            <a:headEnd/>
            <a:tailEnd/>
          </a:ln>
        </p:spPr>
        <p:txBody>
          <a:bodyPr wrap="square">
            <a:spAutoFit/>
          </a:bodyPr>
          <a:lstStyle/>
          <a:p>
            <a:pPr eaLnBrk="1" hangingPunct="1">
              <a:defRPr/>
            </a:pPr>
            <a:r>
              <a:rPr lang="en-US" sz="2800" cap="small" dirty="0">
                <a:solidFill>
                  <a:schemeClr val="bg1"/>
                </a:solidFill>
                <a:latin typeface="Century Gothic" charset="0"/>
                <a:ea typeface="Century Gothic" charset="0"/>
                <a:cs typeface="Century Gothic" charset="0"/>
              </a:rPr>
              <a:t>…He can’t make round square</a:t>
            </a:r>
          </a:p>
          <a:p>
            <a:pPr eaLnBrk="1" hangingPunct="1">
              <a:defRPr/>
            </a:pPr>
            <a:r>
              <a:rPr lang="en-US" sz="2800" cap="small" dirty="0">
                <a:solidFill>
                  <a:schemeClr val="bg1"/>
                </a:solidFill>
                <a:latin typeface="Century Gothic" charset="0"/>
                <a:ea typeface="Century Gothic" charset="0"/>
                <a:cs typeface="Century Gothic" charset="0"/>
              </a:rPr>
              <a:t>…He can’t make a rock so big that he can’t move it</a:t>
            </a:r>
          </a:p>
          <a:p>
            <a:pPr eaLnBrk="1" hangingPunct="1">
              <a:defRPr/>
            </a:pPr>
            <a:r>
              <a:rPr lang="en-US" sz="2800" cap="small" dirty="0">
                <a:solidFill>
                  <a:schemeClr val="bg1"/>
                </a:solidFill>
                <a:latin typeface="Century Gothic" charset="0"/>
                <a:ea typeface="Century Gothic" charset="0"/>
                <a:cs typeface="Century Gothic" charset="0"/>
              </a:rPr>
              <a:t>…He can’t make two plus two equal five</a:t>
            </a:r>
          </a:p>
          <a:p>
            <a:pPr eaLnBrk="1" hangingPunct="1">
              <a:defRPr/>
            </a:pPr>
            <a:r>
              <a:rPr lang="en-US" sz="2800" cap="small" dirty="0">
                <a:solidFill>
                  <a:schemeClr val="bg1"/>
                </a:solidFill>
                <a:latin typeface="Century Gothic" charset="0"/>
                <a:ea typeface="Century Gothic" charset="0"/>
                <a:cs typeface="Century Gothic" charset="0"/>
              </a:rPr>
              <a:t>…He can’t become inconsistent with other qualities that make Him God</a:t>
            </a:r>
          </a:p>
          <a:p>
            <a:pPr eaLnBrk="1" hangingPunct="1">
              <a:defRPr/>
            </a:pPr>
            <a:r>
              <a:rPr lang="en-US" sz="2800" cap="small" dirty="0">
                <a:solidFill>
                  <a:schemeClr val="bg1"/>
                </a:solidFill>
                <a:latin typeface="Century Gothic" charset="0"/>
                <a:ea typeface="Century Gothic" charset="0"/>
                <a:cs typeface="Century Gothic" charset="0"/>
              </a:rPr>
              <a:t>…He can’t prevent people with free will from doing evil! </a:t>
            </a:r>
          </a:p>
        </p:txBody>
      </p:sp>
      <p:sp>
        <p:nvSpPr>
          <p:cNvPr id="6" name="Rectangle 5"/>
          <p:cNvSpPr/>
          <p:nvPr/>
        </p:nvSpPr>
        <p:spPr>
          <a:xfrm>
            <a:off x="0" y="4343930"/>
            <a:ext cx="12192000" cy="1754326"/>
          </a:xfrm>
          <a:prstGeom prst="rect">
            <a:avLst/>
          </a:prstGeom>
        </p:spPr>
        <p:txBody>
          <a:bodyPr wrap="square">
            <a:spAutoFit/>
          </a:bodyPr>
          <a:lstStyle/>
          <a:p>
            <a:pPr algn="ctr">
              <a:defRPr/>
            </a:pPr>
            <a:r>
              <a:rPr lang="en-US" sz="5400" b="1" cap="small" dirty="0">
                <a:solidFill>
                  <a:srgbClr val="C00000"/>
                </a:solidFill>
                <a:latin typeface="Century Gothic" charset="0"/>
                <a:ea typeface="Century Gothic" charset="0"/>
                <a:cs typeface="Century Gothic" charset="0"/>
              </a:rPr>
              <a:t>God’s power is constrained </a:t>
            </a:r>
          </a:p>
          <a:p>
            <a:pPr algn="ctr">
              <a:defRPr/>
            </a:pPr>
            <a:r>
              <a:rPr lang="en-US" sz="5400" b="1" cap="small" dirty="0">
                <a:solidFill>
                  <a:srgbClr val="C00000"/>
                </a:solidFill>
                <a:latin typeface="Century Gothic" charset="0"/>
                <a:ea typeface="Century Gothic" charset="0"/>
                <a:cs typeface="Century Gothic" charset="0"/>
              </a:rPr>
              <a:t>by Who He Is</a:t>
            </a:r>
          </a:p>
        </p:txBody>
      </p:sp>
    </p:spTree>
    <p:extLst>
      <p:ext uri="{BB962C8B-B14F-4D97-AF65-F5344CB8AC3E}">
        <p14:creationId xmlns:p14="http://schemas.microsoft.com/office/powerpoint/2010/main" val="1569182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880533" y="1052017"/>
            <a:ext cx="1041400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None/>
            </a:pPr>
            <a:r>
              <a:rPr lang="en-US" altLang="en-US" sz="4400" dirty="0">
                <a:solidFill>
                  <a:schemeClr val="bg1"/>
                </a:solidFill>
                <a:latin typeface="Century Gothic" charset="0"/>
                <a:ea typeface="Century Gothic" charset="0"/>
                <a:cs typeface="Century Gothic" charset="0"/>
              </a:rPr>
              <a:t>God is all powerful but if He stopped evil every single time that people wanted Him to intervene—life would be chaotic and unpredictable. Human responsibility would disappear. </a:t>
            </a:r>
            <a:endParaRPr lang="en-US" altLang="en-US" sz="44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16683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680" y="156329"/>
            <a:ext cx="5471370" cy="1938992"/>
          </a:xfrm>
          <a:prstGeom prst="rect">
            <a:avLst/>
          </a:prstGeom>
        </p:spPr>
        <p:txBody>
          <a:bodyPr wrap="none">
            <a:spAutoFit/>
          </a:bodyPr>
          <a:lstStyle/>
          <a:p>
            <a:r>
              <a:rPr lang="en-US" sz="12000" dirty="0" smtClean="0">
                <a:solidFill>
                  <a:srgbClr val="C00000"/>
                </a:solidFill>
                <a:latin typeface="BIRTH OF A HERO" charset="0"/>
                <a:ea typeface="BIRTH OF A HERO" charset="0"/>
                <a:cs typeface="BIRTH OF A HERO" charset="0"/>
              </a:rPr>
              <a:t>DEFENSE 2</a:t>
            </a:r>
            <a:endParaRPr lang="en-US" sz="12000" dirty="0"/>
          </a:p>
        </p:txBody>
      </p:sp>
    </p:spTree>
    <p:extLst>
      <p:ext uri="{BB962C8B-B14F-4D97-AF65-F5344CB8AC3E}">
        <p14:creationId xmlns:p14="http://schemas.microsoft.com/office/powerpoint/2010/main" val="246307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680" y="156329"/>
            <a:ext cx="5471370" cy="1938992"/>
          </a:xfrm>
          <a:prstGeom prst="rect">
            <a:avLst/>
          </a:prstGeom>
        </p:spPr>
        <p:txBody>
          <a:bodyPr wrap="none">
            <a:spAutoFit/>
          </a:bodyPr>
          <a:lstStyle/>
          <a:p>
            <a:r>
              <a:rPr lang="en-US" sz="12000" smtClean="0">
                <a:solidFill>
                  <a:srgbClr val="C00000"/>
                </a:solidFill>
                <a:latin typeface="BIRTH OF A HERO" charset="0"/>
                <a:ea typeface="BIRTH OF A HERO" charset="0"/>
                <a:cs typeface="BIRTH OF A HERO" charset="0"/>
              </a:rPr>
              <a:t>DEFENSE 2</a:t>
            </a:r>
            <a:endParaRPr lang="en-US" sz="12000" dirty="0"/>
          </a:p>
        </p:txBody>
      </p:sp>
      <p:sp>
        <p:nvSpPr>
          <p:cNvPr id="2" name="Rectangle 1"/>
          <p:cNvSpPr/>
          <p:nvPr/>
        </p:nvSpPr>
        <p:spPr>
          <a:xfrm>
            <a:off x="1817695" y="2516201"/>
            <a:ext cx="8534709" cy="1107996"/>
          </a:xfrm>
          <a:prstGeom prst="rect">
            <a:avLst/>
          </a:prstGeom>
        </p:spPr>
        <p:txBody>
          <a:bodyPr wrap="none">
            <a:spAutoFit/>
          </a:bodyPr>
          <a:lstStyle/>
          <a:p>
            <a:pPr algn="ctr">
              <a:defRPr/>
            </a:pPr>
            <a:r>
              <a:rPr lang="en-US" sz="6600" u="sng" cap="small" dirty="0">
                <a:solidFill>
                  <a:schemeClr val="bg1"/>
                </a:solidFill>
                <a:latin typeface="Century Gothic" panose="020B0502020202020204" pitchFamily="34" charset="0"/>
              </a:rPr>
              <a:t>Greatest </a:t>
            </a:r>
            <a:r>
              <a:rPr lang="en-US" sz="6600" cap="small" dirty="0" smtClean="0">
                <a:solidFill>
                  <a:schemeClr val="bg1"/>
                </a:solidFill>
                <a:latin typeface="Century Gothic" panose="020B0502020202020204" pitchFamily="34" charset="0"/>
              </a:rPr>
              <a:t>Way Defense</a:t>
            </a:r>
            <a:endParaRPr lang="en-US" sz="6600" cap="small"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29600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897466" y="2152684"/>
            <a:ext cx="104140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None/>
            </a:pPr>
            <a:r>
              <a:rPr lang="en-US" altLang="en-US" sz="3600" smtClean="0">
                <a:solidFill>
                  <a:schemeClr val="bg1"/>
                </a:solidFill>
                <a:latin typeface="Century Gothic" charset="0"/>
                <a:ea typeface="Century Gothic" charset="0"/>
                <a:cs typeface="Century Gothic" charset="0"/>
              </a:rPr>
              <a:t>Yet to all who received him, to those who believed in His name, he gave the right to become children of God. </a:t>
            </a:r>
            <a:endParaRPr lang="en-US" altLang="en-US" sz="3600" dirty="0">
              <a:solidFill>
                <a:schemeClr val="bg1"/>
              </a:solidFill>
              <a:latin typeface="Century Gothic" charset="0"/>
              <a:ea typeface="Century Gothic" charset="0"/>
              <a:cs typeface="Century Gothic" charset="0"/>
            </a:endParaRPr>
          </a:p>
        </p:txBody>
      </p:sp>
      <p:sp>
        <p:nvSpPr>
          <p:cNvPr id="2" name="Rectangle 1"/>
          <p:cNvSpPr/>
          <p:nvPr/>
        </p:nvSpPr>
        <p:spPr>
          <a:xfrm>
            <a:off x="7783292" y="4971534"/>
            <a:ext cx="3054041" cy="830997"/>
          </a:xfrm>
          <a:prstGeom prst="rect">
            <a:avLst/>
          </a:prstGeom>
        </p:spPr>
        <p:txBody>
          <a:bodyPr wrap="none">
            <a:spAutoFit/>
          </a:bodyPr>
          <a:lstStyle/>
          <a:p>
            <a:pPr algn="r">
              <a:spcBef>
                <a:spcPct val="0"/>
              </a:spcBef>
            </a:pPr>
            <a:r>
              <a:rPr lang="en-US" altLang="en-US" sz="3000" dirty="0" smtClean="0">
                <a:solidFill>
                  <a:srgbClr val="FF0000"/>
                </a:solidFill>
                <a:latin typeface="Century Gothic" charset="0"/>
                <a:ea typeface="Century Gothic" charset="0"/>
                <a:cs typeface="Century Gothic" charset="0"/>
              </a:rPr>
              <a:t>JOHN 1:12</a:t>
            </a:r>
          </a:p>
          <a:p>
            <a:pPr algn="r">
              <a:spcBef>
                <a:spcPct val="0"/>
              </a:spcBef>
            </a:pPr>
            <a:r>
              <a:rPr lang="en-US" altLang="en-US" dirty="0" smtClean="0">
                <a:solidFill>
                  <a:schemeClr val="bg1"/>
                </a:solidFill>
                <a:latin typeface="Century Gothic" charset="0"/>
                <a:ea typeface="Century Gothic" charset="0"/>
                <a:cs typeface="Century Gothic" charset="0"/>
              </a:rPr>
              <a:t>new international version</a:t>
            </a:r>
            <a:endParaRPr lang="en-US" alt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05169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914399" y="1555214"/>
            <a:ext cx="1041400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None/>
            </a:pPr>
            <a:r>
              <a:rPr lang="en-US" altLang="en-US" sz="3600" baseline="30000" dirty="0" smtClean="0">
                <a:solidFill>
                  <a:schemeClr val="bg1"/>
                </a:solidFill>
                <a:latin typeface="Century Gothic" charset="0"/>
                <a:ea typeface="Century Gothic" charset="0"/>
                <a:cs typeface="Century Gothic" charset="0"/>
              </a:rPr>
              <a:t>28 </a:t>
            </a:r>
            <a:r>
              <a:rPr lang="en-US" altLang="en-US" sz="3600" dirty="0" smtClean="0">
                <a:solidFill>
                  <a:schemeClr val="bg1"/>
                </a:solidFill>
                <a:latin typeface="Century Gothic" charset="0"/>
                <a:ea typeface="Century Gothic" charset="0"/>
                <a:cs typeface="Century Gothic" charset="0"/>
              </a:rPr>
              <a:t>And we know that in all things God works for the good of those who love him, who have been called according to his purpose. </a:t>
            </a:r>
            <a:r>
              <a:rPr lang="en-US" altLang="en-US" sz="3600" baseline="30000" dirty="0" smtClean="0">
                <a:solidFill>
                  <a:schemeClr val="bg1"/>
                </a:solidFill>
                <a:latin typeface="Century Gothic" charset="0"/>
                <a:ea typeface="Century Gothic" charset="0"/>
                <a:cs typeface="Century Gothic" charset="0"/>
              </a:rPr>
              <a:t>29 </a:t>
            </a:r>
            <a:r>
              <a:rPr lang="en-US" altLang="en-US" sz="3600" dirty="0" smtClean="0">
                <a:solidFill>
                  <a:schemeClr val="bg1"/>
                </a:solidFill>
                <a:latin typeface="Century Gothic" charset="0"/>
                <a:ea typeface="Century Gothic" charset="0"/>
                <a:cs typeface="Century Gothic" charset="0"/>
              </a:rPr>
              <a:t>For those God foreknew he also predestined to be conformed to the likeness of his Son.</a:t>
            </a:r>
            <a:endParaRPr lang="en-US" altLang="en-US" sz="3600" dirty="0">
              <a:solidFill>
                <a:schemeClr val="bg1"/>
              </a:solidFill>
              <a:latin typeface="Century Gothic" charset="0"/>
              <a:ea typeface="Century Gothic" charset="0"/>
              <a:cs typeface="Century Gothic" charset="0"/>
            </a:endParaRPr>
          </a:p>
        </p:txBody>
      </p:sp>
      <p:sp>
        <p:nvSpPr>
          <p:cNvPr id="2" name="Rectangle 1"/>
          <p:cNvSpPr/>
          <p:nvPr/>
        </p:nvSpPr>
        <p:spPr>
          <a:xfrm>
            <a:off x="7582916" y="4971534"/>
            <a:ext cx="3254417" cy="830997"/>
          </a:xfrm>
          <a:prstGeom prst="rect">
            <a:avLst/>
          </a:prstGeom>
        </p:spPr>
        <p:txBody>
          <a:bodyPr wrap="none">
            <a:spAutoFit/>
          </a:bodyPr>
          <a:lstStyle/>
          <a:p>
            <a:pPr algn="r">
              <a:spcBef>
                <a:spcPct val="0"/>
              </a:spcBef>
            </a:pPr>
            <a:r>
              <a:rPr lang="en-US" altLang="en-US" sz="3000" dirty="0" smtClean="0">
                <a:solidFill>
                  <a:srgbClr val="FF0000"/>
                </a:solidFill>
                <a:latin typeface="Century Gothic" charset="0"/>
                <a:ea typeface="Century Gothic" charset="0"/>
                <a:cs typeface="Century Gothic" charset="0"/>
              </a:rPr>
              <a:t>ROMANS 8:28,29</a:t>
            </a:r>
          </a:p>
          <a:p>
            <a:pPr algn="r">
              <a:spcBef>
                <a:spcPct val="0"/>
              </a:spcBef>
            </a:pPr>
            <a:r>
              <a:rPr lang="en-US" altLang="en-US" dirty="0" smtClean="0">
                <a:solidFill>
                  <a:schemeClr val="bg1"/>
                </a:solidFill>
                <a:latin typeface="Century Gothic" charset="0"/>
                <a:ea typeface="Century Gothic" charset="0"/>
                <a:cs typeface="Century Gothic" charset="0"/>
              </a:rPr>
              <a:t>new international version</a:t>
            </a:r>
            <a:endParaRPr lang="en-US" alt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87791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79" y="1523775"/>
            <a:ext cx="5973387" cy="3816429"/>
          </a:xfrm>
          <a:prstGeom prst="rect">
            <a:avLst/>
          </a:prstGeom>
        </p:spPr>
        <p:txBody>
          <a:bodyPr wrap="square">
            <a:spAutoFit/>
          </a:bodyPr>
          <a:lstStyle/>
          <a:p>
            <a:r>
              <a:rPr lang="en-US" sz="6600" dirty="0" smtClean="0">
                <a:solidFill>
                  <a:srgbClr val="C00000"/>
                </a:solidFill>
                <a:latin typeface="Century Gothic" charset="0"/>
                <a:ea typeface="Century Gothic" charset="0"/>
                <a:cs typeface="Century Gothic" charset="0"/>
              </a:rPr>
              <a:t>WHAT ABOUT NATURAL DISASTERS &amp;</a:t>
            </a:r>
          </a:p>
          <a:p>
            <a:r>
              <a:rPr lang="en-US" sz="4400" cap="small" dirty="0" smtClean="0">
                <a:solidFill>
                  <a:schemeClr val="bg1"/>
                </a:solidFill>
                <a:latin typeface="Century Gothic" charset="0"/>
                <a:ea typeface="Century Gothic" charset="0"/>
                <a:cs typeface="Century Gothic" charset="0"/>
              </a:rPr>
              <a:t>OTHER TRADGEDIES?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207" r="26563"/>
          <a:stretch/>
        </p:blipFill>
        <p:spPr>
          <a:xfrm>
            <a:off x="5571067" y="526865"/>
            <a:ext cx="6333066" cy="5810250"/>
          </a:xfrm>
          <a:prstGeom prst="rect">
            <a:avLst/>
          </a:prstGeom>
          <a:effectLst>
            <a:softEdge rad="444500"/>
          </a:effectLst>
        </p:spPr>
      </p:pic>
    </p:spTree>
    <p:extLst>
      <p:ext uri="{BB962C8B-B14F-4D97-AF65-F5344CB8AC3E}">
        <p14:creationId xmlns:p14="http://schemas.microsoft.com/office/powerpoint/2010/main" val="132247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846666" y="1809714"/>
            <a:ext cx="1041400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None/>
            </a:pPr>
            <a:r>
              <a:rPr lang="en-US" altLang="en-US" sz="3600" i="1" baseline="30000" dirty="0" smtClean="0">
                <a:solidFill>
                  <a:schemeClr val="bg1"/>
                </a:solidFill>
                <a:latin typeface="Century Gothic" charset="0"/>
                <a:ea typeface="Century Gothic" charset="0"/>
                <a:cs typeface="Century Gothic" charset="0"/>
              </a:rPr>
              <a:t>4 </a:t>
            </a:r>
            <a:r>
              <a:rPr lang="en-US" altLang="en-US" sz="3600" i="1" dirty="0" smtClean="0">
                <a:solidFill>
                  <a:schemeClr val="bg1"/>
                </a:solidFill>
                <a:latin typeface="Century Gothic" charset="0"/>
                <a:ea typeface="Century Gothic" charset="0"/>
                <a:cs typeface="Century Gothic" charset="0"/>
              </a:rPr>
              <a:t>Or those eighteen who died when the tower in Siloam fell on them—do you think they were more guilty than all the others living in Jerusalem? </a:t>
            </a:r>
            <a:r>
              <a:rPr lang="en-US" altLang="en-US" sz="3600" i="1" baseline="30000" dirty="0" smtClean="0">
                <a:solidFill>
                  <a:schemeClr val="bg1"/>
                </a:solidFill>
                <a:latin typeface="Century Gothic" charset="0"/>
                <a:ea typeface="Century Gothic" charset="0"/>
                <a:cs typeface="Century Gothic" charset="0"/>
              </a:rPr>
              <a:t>5 </a:t>
            </a:r>
            <a:r>
              <a:rPr lang="en-US" altLang="en-US" sz="3600" b="1" i="1" dirty="0" smtClean="0">
                <a:solidFill>
                  <a:schemeClr val="bg1"/>
                </a:solidFill>
                <a:latin typeface="Century Gothic" charset="0"/>
                <a:ea typeface="Century Gothic" charset="0"/>
                <a:cs typeface="Century Gothic" charset="0"/>
              </a:rPr>
              <a:t>I tell you, no! </a:t>
            </a:r>
            <a:r>
              <a:rPr lang="en-US" altLang="en-US" sz="3600" i="1" dirty="0" smtClean="0">
                <a:solidFill>
                  <a:schemeClr val="bg1"/>
                </a:solidFill>
                <a:latin typeface="Century Gothic" charset="0"/>
                <a:ea typeface="Century Gothic" charset="0"/>
                <a:cs typeface="Century Gothic" charset="0"/>
              </a:rPr>
              <a:t>But unless you repent, you too will all perish.”</a:t>
            </a:r>
            <a:endParaRPr lang="en-US" altLang="en-US" sz="3600" dirty="0">
              <a:solidFill>
                <a:schemeClr val="bg1"/>
              </a:solidFill>
              <a:latin typeface="Century Gothic" charset="0"/>
              <a:ea typeface="Century Gothic" charset="0"/>
              <a:cs typeface="Century Gothic" charset="0"/>
            </a:endParaRPr>
          </a:p>
        </p:txBody>
      </p:sp>
      <p:sp>
        <p:nvSpPr>
          <p:cNvPr id="2" name="Rectangle 1"/>
          <p:cNvSpPr/>
          <p:nvPr/>
        </p:nvSpPr>
        <p:spPr>
          <a:xfrm>
            <a:off x="7860236" y="4971534"/>
            <a:ext cx="2977097" cy="830997"/>
          </a:xfrm>
          <a:prstGeom prst="rect">
            <a:avLst/>
          </a:prstGeom>
        </p:spPr>
        <p:txBody>
          <a:bodyPr wrap="none">
            <a:spAutoFit/>
          </a:bodyPr>
          <a:lstStyle/>
          <a:p>
            <a:pPr algn="r">
              <a:spcBef>
                <a:spcPct val="0"/>
              </a:spcBef>
            </a:pPr>
            <a:r>
              <a:rPr lang="en-US" altLang="en-US" sz="3000" dirty="0" smtClean="0">
                <a:solidFill>
                  <a:srgbClr val="FF0000"/>
                </a:solidFill>
                <a:latin typeface="Century Gothic" charset="0"/>
                <a:ea typeface="Century Gothic" charset="0"/>
                <a:cs typeface="Century Gothic" charset="0"/>
              </a:rPr>
              <a:t>LUKE 13:4-5 </a:t>
            </a:r>
          </a:p>
          <a:p>
            <a:pPr algn="r">
              <a:spcBef>
                <a:spcPct val="0"/>
              </a:spcBef>
            </a:pPr>
            <a:r>
              <a:rPr lang="en-US" altLang="en-US" dirty="0" smtClean="0">
                <a:solidFill>
                  <a:schemeClr val="bg1"/>
                </a:solidFill>
                <a:latin typeface="Century Gothic" charset="0"/>
                <a:ea typeface="Century Gothic" charset="0"/>
                <a:cs typeface="Century Gothic" charset="0"/>
              </a:rPr>
              <a:t>new international version</a:t>
            </a:r>
            <a:endParaRPr lang="en-US" alt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42780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914400" y="2559083"/>
            <a:ext cx="1041400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None/>
            </a:pPr>
            <a:r>
              <a:rPr lang="en-US" altLang="en-US" sz="4400" dirty="0" smtClean="0">
                <a:solidFill>
                  <a:schemeClr val="bg1"/>
                </a:solidFill>
                <a:latin typeface="Century Gothic" charset="0"/>
                <a:ea typeface="Century Gothic" charset="0"/>
                <a:cs typeface="Century Gothic" charset="0"/>
              </a:rPr>
              <a:t>Certain disasters and tragedies are built into the very </a:t>
            </a:r>
            <a:r>
              <a:rPr lang="en-US" altLang="en-US" sz="4400" b="1" u="sng" dirty="0" smtClean="0">
                <a:solidFill>
                  <a:schemeClr val="bg1"/>
                </a:solidFill>
                <a:latin typeface="Century Gothic" charset="0"/>
                <a:ea typeface="Century Gothic" charset="0"/>
                <a:cs typeface="Century Gothic" charset="0"/>
              </a:rPr>
              <a:t>fabric</a:t>
            </a:r>
            <a:r>
              <a:rPr lang="en-US" altLang="en-US" sz="4400" dirty="0" smtClean="0">
                <a:solidFill>
                  <a:schemeClr val="bg1"/>
                </a:solidFill>
                <a:latin typeface="Century Gothic" charset="0"/>
                <a:ea typeface="Century Gothic" charset="0"/>
                <a:cs typeface="Century Gothic" charset="0"/>
              </a:rPr>
              <a:t> of life</a:t>
            </a:r>
            <a:endParaRPr lang="en-US" altLang="en-US" sz="44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987872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680" y="156329"/>
            <a:ext cx="5376793" cy="1938992"/>
          </a:xfrm>
          <a:prstGeom prst="rect">
            <a:avLst/>
          </a:prstGeom>
        </p:spPr>
        <p:txBody>
          <a:bodyPr wrap="none">
            <a:spAutoFit/>
          </a:bodyPr>
          <a:lstStyle/>
          <a:p>
            <a:r>
              <a:rPr lang="en-US" sz="12000" smtClean="0">
                <a:solidFill>
                  <a:srgbClr val="C00000"/>
                </a:solidFill>
                <a:latin typeface="BIRTH OF A HERO" charset="0"/>
                <a:ea typeface="BIRTH OF A HERO" charset="0"/>
                <a:cs typeface="BIRTH OF A HERO" charset="0"/>
              </a:rPr>
              <a:t>EXAMPLE 1</a:t>
            </a:r>
            <a:endParaRPr lang="en-US" sz="12000" dirty="0"/>
          </a:p>
        </p:txBody>
      </p:sp>
      <p:sp>
        <p:nvSpPr>
          <p:cNvPr id="3" name="Rectangle 2"/>
          <p:cNvSpPr/>
          <p:nvPr/>
        </p:nvSpPr>
        <p:spPr>
          <a:xfrm>
            <a:off x="0" y="2433987"/>
            <a:ext cx="12192000" cy="1754326"/>
          </a:xfrm>
          <a:prstGeom prst="rect">
            <a:avLst/>
          </a:prstGeom>
        </p:spPr>
        <p:txBody>
          <a:bodyPr wrap="square">
            <a:spAutoFit/>
          </a:bodyPr>
          <a:lstStyle/>
          <a:p>
            <a:pPr algn="ctr">
              <a:defRPr/>
            </a:pPr>
            <a:r>
              <a:rPr lang="en-US" sz="5400" cap="small" dirty="0" smtClean="0">
                <a:solidFill>
                  <a:schemeClr val="bg1"/>
                </a:solidFill>
                <a:latin typeface="Century Gothic" panose="020B0502020202020204" pitchFamily="34" charset="0"/>
              </a:rPr>
              <a:t>NATURAL PROCESSES </a:t>
            </a:r>
          </a:p>
          <a:p>
            <a:pPr algn="ctr">
              <a:defRPr/>
            </a:pPr>
            <a:r>
              <a:rPr lang="en-US" sz="5400" cap="small" dirty="0" smtClean="0">
                <a:solidFill>
                  <a:schemeClr val="bg1"/>
                </a:solidFill>
                <a:latin typeface="Century Gothic" panose="020B0502020202020204" pitchFamily="34" charset="0"/>
              </a:rPr>
              <a:t>PRODUCE </a:t>
            </a:r>
            <a:r>
              <a:rPr lang="en-US" sz="5400" u="sng" cap="small" dirty="0" smtClean="0">
                <a:solidFill>
                  <a:schemeClr val="bg1"/>
                </a:solidFill>
                <a:latin typeface="Century Gothic" panose="020B0502020202020204" pitchFamily="34" charset="0"/>
              </a:rPr>
              <a:t>NATURAL</a:t>
            </a:r>
            <a:r>
              <a:rPr lang="en-US" sz="5400" cap="small" dirty="0" smtClean="0">
                <a:solidFill>
                  <a:schemeClr val="bg1"/>
                </a:solidFill>
                <a:latin typeface="Century Gothic" panose="020B0502020202020204" pitchFamily="34" charset="0"/>
              </a:rPr>
              <a:t> EVIL.</a:t>
            </a:r>
            <a:endParaRPr lang="en-US" sz="5400" cap="small"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37985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680" y="156329"/>
            <a:ext cx="5715026" cy="1938992"/>
          </a:xfrm>
          <a:prstGeom prst="rect">
            <a:avLst/>
          </a:prstGeom>
        </p:spPr>
        <p:txBody>
          <a:bodyPr wrap="none">
            <a:spAutoFit/>
          </a:bodyPr>
          <a:lstStyle/>
          <a:p>
            <a:r>
              <a:rPr lang="en-US" sz="12000" smtClean="0">
                <a:solidFill>
                  <a:srgbClr val="C00000"/>
                </a:solidFill>
                <a:latin typeface="BIRTH OF A HERO" charset="0"/>
                <a:ea typeface="BIRTH OF A HERO" charset="0"/>
                <a:cs typeface="BIRTH OF A HERO" charset="0"/>
              </a:rPr>
              <a:t>EXAMPLE 2</a:t>
            </a:r>
            <a:endParaRPr lang="en-US" sz="12000" dirty="0"/>
          </a:p>
        </p:txBody>
      </p:sp>
      <p:sp>
        <p:nvSpPr>
          <p:cNvPr id="3" name="Rectangle 2"/>
          <p:cNvSpPr/>
          <p:nvPr/>
        </p:nvSpPr>
        <p:spPr>
          <a:xfrm>
            <a:off x="0" y="2433987"/>
            <a:ext cx="12192000" cy="1754326"/>
          </a:xfrm>
          <a:prstGeom prst="rect">
            <a:avLst/>
          </a:prstGeom>
        </p:spPr>
        <p:txBody>
          <a:bodyPr wrap="square">
            <a:spAutoFit/>
          </a:bodyPr>
          <a:lstStyle/>
          <a:p>
            <a:pPr algn="ctr">
              <a:defRPr/>
            </a:pPr>
            <a:r>
              <a:rPr lang="en-US" sz="5400" cap="small" dirty="0" smtClean="0">
                <a:solidFill>
                  <a:schemeClr val="bg1"/>
                </a:solidFill>
                <a:latin typeface="Century Gothic" panose="020B0502020202020204" pitchFamily="34" charset="0"/>
              </a:rPr>
              <a:t>NATURAL EVIL IS </a:t>
            </a:r>
            <a:r>
              <a:rPr lang="en-US" sz="5400" u="sng" cap="small" dirty="0" smtClean="0">
                <a:solidFill>
                  <a:schemeClr val="bg1"/>
                </a:solidFill>
                <a:latin typeface="Century Gothic" panose="020B0502020202020204" pitchFamily="34" charset="0"/>
              </a:rPr>
              <a:t>INTERTWINED</a:t>
            </a:r>
            <a:r>
              <a:rPr lang="en-US" sz="5400" cap="small" dirty="0" smtClean="0">
                <a:solidFill>
                  <a:schemeClr val="bg1"/>
                </a:solidFill>
                <a:latin typeface="Century Gothic" panose="020B0502020202020204" pitchFamily="34" charset="0"/>
              </a:rPr>
              <a:t> </a:t>
            </a:r>
          </a:p>
          <a:p>
            <a:pPr algn="ctr">
              <a:defRPr/>
            </a:pPr>
            <a:r>
              <a:rPr lang="en-US" sz="5400" cap="small" dirty="0" smtClean="0">
                <a:solidFill>
                  <a:schemeClr val="bg1"/>
                </a:solidFill>
                <a:latin typeface="Century Gothic" panose="020B0502020202020204" pitchFamily="34" charset="0"/>
              </a:rPr>
              <a:t>WITH MORAL EVIL.</a:t>
            </a:r>
            <a:endParaRPr lang="en-US" sz="5400" cap="small"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03273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680" y="156329"/>
            <a:ext cx="5687776" cy="1938992"/>
          </a:xfrm>
          <a:prstGeom prst="rect">
            <a:avLst/>
          </a:prstGeom>
        </p:spPr>
        <p:txBody>
          <a:bodyPr wrap="none">
            <a:spAutoFit/>
          </a:bodyPr>
          <a:lstStyle/>
          <a:p>
            <a:r>
              <a:rPr lang="en-US" sz="12000" dirty="0" smtClean="0">
                <a:solidFill>
                  <a:srgbClr val="C00000"/>
                </a:solidFill>
                <a:latin typeface="BIRTH OF A HERO" charset="0"/>
                <a:ea typeface="BIRTH OF A HERO" charset="0"/>
                <a:cs typeface="BIRTH OF A HERO" charset="0"/>
              </a:rPr>
              <a:t>EXAMPLE 3</a:t>
            </a:r>
            <a:endParaRPr lang="en-US" sz="12000" dirty="0"/>
          </a:p>
        </p:txBody>
      </p:sp>
      <p:sp>
        <p:nvSpPr>
          <p:cNvPr id="3" name="Rectangle 2"/>
          <p:cNvSpPr/>
          <p:nvPr/>
        </p:nvSpPr>
        <p:spPr>
          <a:xfrm>
            <a:off x="0" y="2433987"/>
            <a:ext cx="12192000" cy="2585323"/>
          </a:xfrm>
          <a:prstGeom prst="rect">
            <a:avLst/>
          </a:prstGeom>
        </p:spPr>
        <p:txBody>
          <a:bodyPr wrap="square">
            <a:spAutoFit/>
          </a:bodyPr>
          <a:lstStyle/>
          <a:p>
            <a:pPr algn="ctr">
              <a:defRPr/>
            </a:pPr>
            <a:r>
              <a:rPr lang="en-US" sz="5400" cap="small" dirty="0" smtClean="0">
                <a:solidFill>
                  <a:schemeClr val="bg1"/>
                </a:solidFill>
                <a:latin typeface="Century Gothic" panose="020B0502020202020204" pitchFamily="34" charset="0"/>
              </a:rPr>
              <a:t>NATURAL EVIL IS GENERATED BY CERTAIN </a:t>
            </a:r>
            <a:r>
              <a:rPr lang="en-US" sz="5400" u="sng" cap="small" dirty="0" smtClean="0">
                <a:solidFill>
                  <a:schemeClr val="bg1"/>
                </a:solidFill>
                <a:latin typeface="Century Gothic" panose="020B0502020202020204" pitchFamily="34" charset="0"/>
              </a:rPr>
              <a:t>BIOLOGICAL</a:t>
            </a:r>
            <a:r>
              <a:rPr lang="en-US" sz="5400" cap="small" dirty="0" smtClean="0">
                <a:solidFill>
                  <a:schemeClr val="bg1"/>
                </a:solidFill>
                <a:latin typeface="Century Gothic" panose="020B0502020202020204" pitchFamily="34" charset="0"/>
              </a:rPr>
              <a:t> AND </a:t>
            </a:r>
            <a:r>
              <a:rPr lang="en-US" sz="5400" u="sng" cap="small" dirty="0" smtClean="0">
                <a:solidFill>
                  <a:schemeClr val="bg1"/>
                </a:solidFill>
                <a:latin typeface="Century Gothic" panose="020B0502020202020204" pitchFamily="34" charset="0"/>
              </a:rPr>
              <a:t>GENETIC</a:t>
            </a:r>
            <a:r>
              <a:rPr lang="en-US" sz="5400" cap="small" dirty="0" smtClean="0">
                <a:solidFill>
                  <a:schemeClr val="bg1"/>
                </a:solidFill>
                <a:latin typeface="Century Gothic" panose="020B0502020202020204" pitchFamily="34" charset="0"/>
              </a:rPr>
              <a:t> REALITIES</a:t>
            </a:r>
            <a:endParaRPr lang="en-US" sz="5400" cap="small"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22983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795866" y="1001216"/>
            <a:ext cx="1041400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3600" i="1" dirty="0" smtClean="0">
                <a:solidFill>
                  <a:schemeClr val="bg1"/>
                </a:solidFill>
                <a:latin typeface="Century Gothic" charset="0"/>
                <a:ea typeface="Century Gothic" charset="0"/>
                <a:cs typeface="Century Gothic" charset="0"/>
              </a:rPr>
              <a:t>When Mary reached the place where Jesus was and saw him, she fell at his feet and said, “Lord, if you had been here, my brother would not have died.” When Jesus saw her weeping, and the Jews who had come along with her also weeping, he was deeply moved in spirit and troubled. </a:t>
            </a:r>
            <a:endParaRPr lang="en-US" altLang="en-US" sz="3600" i="1" dirty="0">
              <a:solidFill>
                <a:schemeClr val="bg1"/>
              </a:solidFill>
              <a:latin typeface="Century Gothic" charset="0"/>
              <a:ea typeface="Century Gothic" charset="0"/>
              <a:cs typeface="Century Gothic" charset="0"/>
            </a:endParaRPr>
          </a:p>
        </p:txBody>
      </p:sp>
      <p:sp>
        <p:nvSpPr>
          <p:cNvPr id="2" name="Rectangle 1"/>
          <p:cNvSpPr/>
          <p:nvPr/>
        </p:nvSpPr>
        <p:spPr>
          <a:xfrm>
            <a:off x="7860236" y="4971534"/>
            <a:ext cx="2977097" cy="830997"/>
          </a:xfrm>
          <a:prstGeom prst="rect">
            <a:avLst/>
          </a:prstGeom>
        </p:spPr>
        <p:txBody>
          <a:bodyPr wrap="none">
            <a:spAutoFit/>
          </a:bodyPr>
          <a:lstStyle/>
          <a:p>
            <a:pPr algn="r">
              <a:spcBef>
                <a:spcPct val="0"/>
              </a:spcBef>
            </a:pPr>
            <a:r>
              <a:rPr lang="en-US" altLang="en-US" sz="3000" dirty="0" smtClean="0">
                <a:solidFill>
                  <a:srgbClr val="FF0000"/>
                </a:solidFill>
                <a:latin typeface="Century Gothic" charset="0"/>
                <a:ea typeface="Century Gothic" charset="0"/>
                <a:cs typeface="Century Gothic" charset="0"/>
              </a:rPr>
              <a:t>JOHN 11:32-33</a:t>
            </a:r>
          </a:p>
          <a:p>
            <a:pPr algn="r">
              <a:spcBef>
                <a:spcPct val="0"/>
              </a:spcBef>
            </a:pPr>
            <a:r>
              <a:rPr lang="en-US" altLang="en-US" dirty="0" smtClean="0">
                <a:solidFill>
                  <a:schemeClr val="bg1"/>
                </a:solidFill>
                <a:latin typeface="Century Gothic" charset="0"/>
                <a:ea typeface="Century Gothic" charset="0"/>
                <a:cs typeface="Century Gothic" charset="0"/>
              </a:rPr>
              <a:t>new international version</a:t>
            </a:r>
            <a:endParaRPr lang="en-US" alt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20723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76120"/>
            <a:ext cx="12192000" cy="1754326"/>
          </a:xfrm>
          <a:prstGeom prst="rect">
            <a:avLst/>
          </a:prstGeom>
        </p:spPr>
        <p:txBody>
          <a:bodyPr wrap="square">
            <a:spAutoFit/>
          </a:bodyPr>
          <a:lstStyle/>
          <a:p>
            <a:pPr algn="ctr">
              <a:defRPr/>
            </a:pPr>
            <a:r>
              <a:rPr lang="en-US" sz="5400" cap="small" dirty="0" smtClean="0">
                <a:solidFill>
                  <a:schemeClr val="bg1"/>
                </a:solidFill>
                <a:latin typeface="Century Gothic" panose="020B0502020202020204" pitchFamily="34" charset="0"/>
              </a:rPr>
              <a:t>WHY DOESN’T </a:t>
            </a:r>
          </a:p>
          <a:p>
            <a:pPr algn="ctr">
              <a:defRPr/>
            </a:pPr>
            <a:r>
              <a:rPr lang="en-US" sz="5400" cap="small" dirty="0" smtClean="0">
                <a:solidFill>
                  <a:schemeClr val="bg1"/>
                </a:solidFill>
                <a:latin typeface="Century Gothic" panose="020B0502020202020204" pitchFamily="34" charset="0"/>
              </a:rPr>
              <a:t>GOD </a:t>
            </a:r>
            <a:r>
              <a:rPr lang="en-US" sz="5400" cap="small" dirty="0" smtClean="0">
                <a:solidFill>
                  <a:srgbClr val="C00000"/>
                </a:solidFill>
                <a:latin typeface="Century Gothic" panose="020B0502020202020204" pitchFamily="34" charset="0"/>
              </a:rPr>
              <a:t>CARE</a:t>
            </a:r>
            <a:r>
              <a:rPr lang="en-US" sz="5400" cap="small" dirty="0" smtClean="0">
                <a:solidFill>
                  <a:schemeClr val="bg1"/>
                </a:solidFill>
                <a:latin typeface="Century Gothic" panose="020B0502020202020204" pitchFamily="34" charset="0"/>
              </a:rPr>
              <a:t>?</a:t>
            </a:r>
            <a:endParaRPr lang="en-US" sz="5400" cap="small" dirty="0">
              <a:solidFill>
                <a:schemeClr val="bg1"/>
              </a:solidFill>
              <a:latin typeface="Century Gothic" panose="020B0502020202020204" pitchFamily="34" charset="0"/>
            </a:endParaRPr>
          </a:p>
        </p:txBody>
      </p:sp>
      <p:pic>
        <p:nvPicPr>
          <p:cNvPr id="6" name="Picture 4" descr="Image result for god seems dist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579" y="2630446"/>
            <a:ext cx="6374842" cy="422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968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114800" y="1409410"/>
            <a:ext cx="6578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buNone/>
            </a:pPr>
            <a:r>
              <a:rPr lang="en-US" altLang="en-US" sz="2800" dirty="0" smtClean="0">
                <a:solidFill>
                  <a:schemeClr val="bg1"/>
                </a:solidFill>
                <a:latin typeface="Century Gothic" charset="0"/>
                <a:ea typeface="Century Gothic" charset="0"/>
                <a:cs typeface="Century Gothic" charset="0"/>
              </a:rPr>
              <a:t>“The image Jesus left with the world, the cross, the most common image in the Christian religion, is proof that God cares about our suffering and pain.  He died of it.  Today the image is coated with gold and worn around the necks of beautiful girls, a symbol of how far we can stray from the reality of history…  </a:t>
            </a:r>
            <a:endParaRPr lang="en-US" altLang="en-US" sz="2800" dirty="0">
              <a:solidFill>
                <a:schemeClr val="bg1"/>
              </a:solidFill>
              <a:latin typeface="Century Gothic" charset="0"/>
              <a:ea typeface="Century Gothic" charset="0"/>
              <a:cs typeface="Century Gothic" charset="0"/>
            </a:endParaRPr>
          </a:p>
        </p:txBody>
      </p:sp>
      <p:pic>
        <p:nvPicPr>
          <p:cNvPr id="4" name="Picture 2" descr="http://www.aslanchristianbooks.co.uk/wp-content/uploads/2013/12/philip-yance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524494"/>
            <a:ext cx="2493963"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1843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114800" y="1409410"/>
            <a:ext cx="6578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buNone/>
            </a:pPr>
            <a:r>
              <a:rPr lang="en-US" altLang="en-US" sz="2800" dirty="0" smtClean="0">
                <a:solidFill>
                  <a:schemeClr val="bg1"/>
                </a:solidFill>
                <a:latin typeface="Century Gothic" charset="0"/>
                <a:ea typeface="Century Gothic" charset="0"/>
                <a:cs typeface="Century Gothic" charset="0"/>
              </a:rPr>
              <a:t>But it stands, unique among all the religions of the world.  Many of them have gods. But only one has a God who cared enough to become a man and to die.”</a:t>
            </a:r>
            <a:endParaRPr lang="en-US" altLang="en-US" sz="2800" dirty="0">
              <a:solidFill>
                <a:schemeClr val="bg1"/>
              </a:solidFill>
              <a:latin typeface="Century Gothic" charset="0"/>
              <a:ea typeface="Century Gothic" charset="0"/>
              <a:cs typeface="Century Gothic" charset="0"/>
            </a:endParaRPr>
          </a:p>
        </p:txBody>
      </p:sp>
      <p:pic>
        <p:nvPicPr>
          <p:cNvPr id="4" name="Picture 2" descr="http://www.aslanchristianbooks.co.uk/wp-content/uploads/2013/12/philip-yance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524494"/>
            <a:ext cx="2493963"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788439" y="3656179"/>
            <a:ext cx="2904961" cy="553998"/>
          </a:xfrm>
          <a:prstGeom prst="rect">
            <a:avLst/>
          </a:prstGeom>
        </p:spPr>
        <p:txBody>
          <a:bodyPr wrap="none">
            <a:spAutoFit/>
          </a:bodyPr>
          <a:lstStyle/>
          <a:p>
            <a:pPr algn="r">
              <a:spcBef>
                <a:spcPct val="0"/>
              </a:spcBef>
            </a:pPr>
            <a:r>
              <a:rPr lang="en-US" altLang="en-US" sz="3000" dirty="0" smtClean="0">
                <a:solidFill>
                  <a:srgbClr val="FF0000"/>
                </a:solidFill>
                <a:latin typeface="Century Gothic" charset="0"/>
                <a:ea typeface="Century Gothic" charset="0"/>
                <a:cs typeface="Century Gothic" charset="0"/>
              </a:rPr>
              <a:t>PHILIP YANCEY</a:t>
            </a:r>
          </a:p>
        </p:txBody>
      </p:sp>
    </p:spTree>
    <p:extLst>
      <p:ext uri="{BB962C8B-B14F-4D97-AF65-F5344CB8AC3E}">
        <p14:creationId xmlns:p14="http://schemas.microsoft.com/office/powerpoint/2010/main" val="915963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1875" y="1629487"/>
            <a:ext cx="3657600" cy="2500454"/>
          </a:xfrm>
        </p:spPr>
        <p:txBody>
          <a:bodyPr>
            <a:noAutofit/>
          </a:bodyPr>
          <a:lstStyle/>
          <a:p>
            <a:r>
              <a:rPr lang="en-US" sz="18000" dirty="0" smtClean="0">
                <a:solidFill>
                  <a:srgbClr val="C00000"/>
                </a:solidFill>
                <a:latin typeface="BIRTH OF A HERO" charset="0"/>
                <a:ea typeface="BIRTH OF A HERO" charset="0"/>
                <a:cs typeface="BIRTH OF A HERO" charset="0"/>
              </a:rPr>
              <a:t>Evil</a:t>
            </a:r>
            <a:endParaRPr lang="en-US" sz="18000" dirty="0">
              <a:solidFill>
                <a:srgbClr val="C00000"/>
              </a:solidFill>
              <a:latin typeface="BIRTH OF A HERO" charset="0"/>
              <a:ea typeface="BIRTH OF A HERO" charset="0"/>
              <a:cs typeface="BIRTH OF A HERO" charset="0"/>
            </a:endParaRPr>
          </a:p>
        </p:txBody>
      </p:sp>
      <p:sp>
        <p:nvSpPr>
          <p:cNvPr id="3" name="Subtitle 2"/>
          <p:cNvSpPr>
            <a:spLocks noGrp="1"/>
          </p:cNvSpPr>
          <p:nvPr>
            <p:ph type="subTitle" idx="1"/>
          </p:nvPr>
        </p:nvSpPr>
        <p:spPr>
          <a:xfrm>
            <a:off x="0" y="5828002"/>
            <a:ext cx="12192000" cy="567267"/>
          </a:xfrm>
        </p:spPr>
        <p:txBody>
          <a:bodyPr/>
          <a:lstStyle/>
          <a:p>
            <a:r>
              <a:rPr lang="en-US" dirty="0" smtClean="0">
                <a:solidFill>
                  <a:schemeClr val="bg1"/>
                </a:solidFill>
                <a:latin typeface="Century Gothic" charset="0"/>
                <a:ea typeface="Century Gothic" charset="0"/>
                <a:cs typeface="Century Gothic" charset="0"/>
              </a:rPr>
              <a:t>Presented by Dr. Brent </a:t>
            </a:r>
            <a:r>
              <a:rPr lang="en-US" dirty="0" err="1" smtClean="0">
                <a:solidFill>
                  <a:schemeClr val="bg1"/>
                </a:solidFill>
                <a:latin typeface="Century Gothic" charset="0"/>
                <a:ea typeface="Century Gothic" charset="0"/>
                <a:cs typeface="Century Gothic" charset="0"/>
              </a:rPr>
              <a:t>Strawsburg</a:t>
            </a:r>
            <a:endParaRPr lang="en-US" dirty="0">
              <a:solidFill>
                <a:schemeClr val="bg1"/>
              </a:solidFill>
              <a:latin typeface="Century Gothic" charset="0"/>
              <a:ea typeface="Century Gothic" charset="0"/>
              <a:cs typeface="Century Gothic" charset="0"/>
            </a:endParaRPr>
          </a:p>
        </p:txBody>
      </p:sp>
      <p:sp>
        <p:nvSpPr>
          <p:cNvPr id="4" name="Rectangle 3"/>
          <p:cNvSpPr/>
          <p:nvPr/>
        </p:nvSpPr>
        <p:spPr>
          <a:xfrm>
            <a:off x="1204842" y="614400"/>
            <a:ext cx="942695" cy="523220"/>
          </a:xfrm>
          <a:prstGeom prst="rect">
            <a:avLst/>
          </a:prstGeom>
        </p:spPr>
        <p:txBody>
          <a:bodyPr wrap="square">
            <a:spAutoFit/>
          </a:bodyPr>
          <a:lstStyle/>
          <a:p>
            <a:r>
              <a:rPr lang="en-US" sz="2800" dirty="0" smtClean="0">
                <a:solidFill>
                  <a:schemeClr val="bg1"/>
                </a:solidFill>
                <a:latin typeface="Century Gothic" charset="0"/>
                <a:ea typeface="Century Gothic" charset="0"/>
                <a:cs typeface="Century Gothic" charset="0"/>
              </a:rPr>
              <a:t>THE</a:t>
            </a:r>
            <a:endParaRPr lang="en-US" sz="2800" dirty="0"/>
          </a:p>
        </p:txBody>
      </p:sp>
      <p:sp>
        <p:nvSpPr>
          <p:cNvPr id="5" name="Rectangle 4"/>
          <p:cNvSpPr/>
          <p:nvPr/>
        </p:nvSpPr>
        <p:spPr>
          <a:xfrm>
            <a:off x="1204842" y="900169"/>
            <a:ext cx="5421677" cy="1107996"/>
          </a:xfrm>
          <a:prstGeom prst="rect">
            <a:avLst/>
          </a:prstGeom>
        </p:spPr>
        <p:txBody>
          <a:bodyPr wrap="none">
            <a:spAutoFit/>
          </a:bodyPr>
          <a:lstStyle/>
          <a:p>
            <a:r>
              <a:rPr lang="en-US" sz="6600" dirty="0" smtClean="0">
                <a:solidFill>
                  <a:schemeClr val="bg1"/>
                </a:solidFill>
                <a:latin typeface="Century Gothic" charset="0"/>
                <a:ea typeface="Century Gothic" charset="0"/>
                <a:cs typeface="Century Gothic" charset="0"/>
              </a:rPr>
              <a:t>PROBLEM OF</a:t>
            </a:r>
            <a:endParaRPr lang="en-US" sz="6600" dirty="0"/>
          </a:p>
        </p:txBody>
      </p:sp>
      <p:sp>
        <p:nvSpPr>
          <p:cNvPr id="6" name="Rectangle 5"/>
          <p:cNvSpPr/>
          <p:nvPr/>
        </p:nvSpPr>
        <p:spPr>
          <a:xfrm>
            <a:off x="3915680" y="2493130"/>
            <a:ext cx="7582525" cy="2862322"/>
          </a:xfrm>
          <a:prstGeom prst="rect">
            <a:avLst/>
          </a:prstGeom>
        </p:spPr>
        <p:txBody>
          <a:bodyPr wrap="none">
            <a:spAutoFit/>
          </a:bodyPr>
          <a:lstStyle/>
          <a:p>
            <a:r>
              <a:rPr lang="en-US" sz="18000" dirty="0" smtClean="0">
                <a:solidFill>
                  <a:srgbClr val="C00000"/>
                </a:solidFill>
                <a:latin typeface="BIRTH OF A HERO" charset="0"/>
                <a:ea typeface="BIRTH OF A HERO" charset="0"/>
                <a:cs typeface="BIRTH OF A HERO" charset="0"/>
              </a:rPr>
              <a:t>Suffering </a:t>
            </a:r>
            <a:endParaRPr lang="en-US" sz="18000" dirty="0"/>
          </a:p>
        </p:txBody>
      </p:sp>
      <p:sp>
        <p:nvSpPr>
          <p:cNvPr id="7" name="Rectangle 6"/>
          <p:cNvSpPr/>
          <p:nvPr/>
        </p:nvSpPr>
        <p:spPr>
          <a:xfrm>
            <a:off x="3915680" y="2275818"/>
            <a:ext cx="1725152" cy="923330"/>
          </a:xfrm>
          <a:prstGeom prst="rect">
            <a:avLst/>
          </a:prstGeom>
        </p:spPr>
        <p:txBody>
          <a:bodyPr wrap="none">
            <a:spAutoFit/>
          </a:bodyPr>
          <a:lstStyle/>
          <a:p>
            <a:r>
              <a:rPr lang="en-US" sz="5400" dirty="0" smtClean="0">
                <a:solidFill>
                  <a:schemeClr val="bg1"/>
                </a:solidFill>
                <a:latin typeface="Century Gothic" charset="0"/>
                <a:ea typeface="Century Gothic" charset="0"/>
                <a:cs typeface="Century Gothic" charset="0"/>
              </a:rPr>
              <a:t>AND</a:t>
            </a:r>
            <a:endParaRPr lang="en-US" sz="54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55072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680" y="156329"/>
            <a:ext cx="4559261" cy="1938992"/>
          </a:xfrm>
          <a:prstGeom prst="rect">
            <a:avLst/>
          </a:prstGeom>
        </p:spPr>
        <p:txBody>
          <a:bodyPr wrap="none">
            <a:spAutoFit/>
          </a:bodyPr>
          <a:lstStyle/>
          <a:p>
            <a:r>
              <a:rPr lang="en-US" sz="12000" dirty="0" smtClean="0">
                <a:solidFill>
                  <a:srgbClr val="C00000"/>
                </a:solidFill>
                <a:latin typeface="BIRTH OF A HERO" charset="0"/>
                <a:ea typeface="BIRTH OF A HERO" charset="0"/>
                <a:cs typeface="BIRTH OF A HERO" charset="0"/>
              </a:rPr>
              <a:t>LESSON 1</a:t>
            </a:r>
            <a:endParaRPr lang="en-US" sz="12000" dirty="0"/>
          </a:p>
        </p:txBody>
      </p:sp>
    </p:spTree>
    <p:extLst>
      <p:ext uri="{BB962C8B-B14F-4D97-AF65-F5344CB8AC3E}">
        <p14:creationId xmlns:p14="http://schemas.microsoft.com/office/powerpoint/2010/main" val="671252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680" y="156329"/>
            <a:ext cx="4559261" cy="1938992"/>
          </a:xfrm>
          <a:prstGeom prst="rect">
            <a:avLst/>
          </a:prstGeom>
        </p:spPr>
        <p:txBody>
          <a:bodyPr wrap="none">
            <a:spAutoFit/>
          </a:bodyPr>
          <a:lstStyle/>
          <a:p>
            <a:r>
              <a:rPr lang="en-US" sz="12000" dirty="0" smtClean="0">
                <a:solidFill>
                  <a:srgbClr val="C00000"/>
                </a:solidFill>
                <a:latin typeface="BIRTH OF A HERO" charset="0"/>
                <a:ea typeface="BIRTH OF A HERO" charset="0"/>
                <a:cs typeface="BIRTH OF A HERO" charset="0"/>
              </a:rPr>
              <a:t>LESSON 1</a:t>
            </a:r>
            <a:endParaRPr lang="en-US" sz="12000" dirty="0"/>
          </a:p>
        </p:txBody>
      </p:sp>
      <p:sp>
        <p:nvSpPr>
          <p:cNvPr id="3" name="Rectangle 2"/>
          <p:cNvSpPr/>
          <p:nvPr/>
        </p:nvSpPr>
        <p:spPr>
          <a:xfrm>
            <a:off x="0" y="2390303"/>
            <a:ext cx="12192000" cy="2123658"/>
          </a:xfrm>
          <a:prstGeom prst="rect">
            <a:avLst/>
          </a:prstGeom>
        </p:spPr>
        <p:txBody>
          <a:bodyPr wrap="square">
            <a:spAutoFit/>
          </a:bodyPr>
          <a:lstStyle/>
          <a:p>
            <a:pPr algn="ctr">
              <a:defRPr/>
            </a:pPr>
            <a:r>
              <a:rPr lang="en-US" sz="6600" cap="small" dirty="0">
                <a:solidFill>
                  <a:schemeClr val="bg1"/>
                </a:solidFill>
                <a:latin typeface="Century Gothic" panose="020B0502020202020204" pitchFamily="34" charset="0"/>
              </a:rPr>
              <a:t>Don’t Try to </a:t>
            </a:r>
            <a:r>
              <a:rPr lang="en-US" sz="6600" b="1" u="sng" cap="small" dirty="0">
                <a:solidFill>
                  <a:schemeClr val="bg1"/>
                </a:solidFill>
                <a:latin typeface="Century Gothic" panose="020B0502020202020204" pitchFamily="34" charset="0"/>
              </a:rPr>
              <a:t>Answer</a:t>
            </a:r>
          </a:p>
          <a:p>
            <a:pPr algn="ctr">
              <a:defRPr/>
            </a:pPr>
            <a:r>
              <a:rPr lang="en-US" sz="6600" cap="small" dirty="0">
                <a:solidFill>
                  <a:schemeClr val="bg1"/>
                </a:solidFill>
                <a:latin typeface="Century Gothic" panose="020B0502020202020204" pitchFamily="34" charset="0"/>
              </a:rPr>
              <a:t>The </a:t>
            </a:r>
            <a:r>
              <a:rPr lang="en-US" sz="6600" b="1" u="sng" cap="small" dirty="0">
                <a:solidFill>
                  <a:schemeClr val="bg1"/>
                </a:solidFill>
                <a:latin typeface="Century Gothic" panose="020B0502020202020204" pitchFamily="34" charset="0"/>
              </a:rPr>
              <a:t>“Why”</a:t>
            </a:r>
            <a:r>
              <a:rPr lang="en-US" sz="6600" b="1" cap="small" dirty="0">
                <a:solidFill>
                  <a:schemeClr val="bg1"/>
                </a:solidFill>
                <a:latin typeface="Century Gothic" panose="020B0502020202020204" pitchFamily="34" charset="0"/>
              </a:rPr>
              <a:t> Question</a:t>
            </a:r>
          </a:p>
        </p:txBody>
      </p:sp>
    </p:spTree>
    <p:extLst>
      <p:ext uri="{BB962C8B-B14F-4D97-AF65-F5344CB8AC3E}">
        <p14:creationId xmlns:p14="http://schemas.microsoft.com/office/powerpoint/2010/main" val="1880737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680" y="156329"/>
            <a:ext cx="5133136" cy="1938992"/>
          </a:xfrm>
          <a:prstGeom prst="rect">
            <a:avLst/>
          </a:prstGeom>
        </p:spPr>
        <p:txBody>
          <a:bodyPr wrap="none">
            <a:spAutoFit/>
          </a:bodyPr>
          <a:lstStyle/>
          <a:p>
            <a:r>
              <a:rPr lang="en-US" sz="12000" dirty="0" smtClean="0">
                <a:solidFill>
                  <a:srgbClr val="C00000"/>
                </a:solidFill>
                <a:latin typeface="BIRTH OF A HERO" charset="0"/>
                <a:ea typeface="BIRTH OF A HERO" charset="0"/>
                <a:cs typeface="BIRTH OF A HERO" charset="0"/>
              </a:rPr>
              <a:t>DEFENSE 1</a:t>
            </a:r>
            <a:endParaRPr lang="en-US" sz="12000" dirty="0"/>
          </a:p>
        </p:txBody>
      </p:sp>
    </p:spTree>
    <p:extLst>
      <p:ext uri="{BB962C8B-B14F-4D97-AF65-F5344CB8AC3E}">
        <p14:creationId xmlns:p14="http://schemas.microsoft.com/office/powerpoint/2010/main" val="1381701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680" y="156329"/>
            <a:ext cx="5133136" cy="1938992"/>
          </a:xfrm>
          <a:prstGeom prst="rect">
            <a:avLst/>
          </a:prstGeom>
        </p:spPr>
        <p:txBody>
          <a:bodyPr wrap="none">
            <a:spAutoFit/>
          </a:bodyPr>
          <a:lstStyle/>
          <a:p>
            <a:r>
              <a:rPr lang="en-US" sz="12000" smtClean="0">
                <a:solidFill>
                  <a:srgbClr val="C00000"/>
                </a:solidFill>
                <a:latin typeface="BIRTH OF A HERO" charset="0"/>
                <a:ea typeface="BIRTH OF A HERO" charset="0"/>
                <a:cs typeface="BIRTH OF A HERO" charset="0"/>
              </a:rPr>
              <a:t>DEFENSE 1</a:t>
            </a:r>
            <a:endParaRPr lang="en-US" sz="12000" dirty="0"/>
          </a:p>
        </p:txBody>
      </p:sp>
      <p:sp>
        <p:nvSpPr>
          <p:cNvPr id="2" name="Rectangle 1"/>
          <p:cNvSpPr/>
          <p:nvPr/>
        </p:nvSpPr>
        <p:spPr>
          <a:xfrm>
            <a:off x="0" y="2533134"/>
            <a:ext cx="12192000" cy="1107996"/>
          </a:xfrm>
          <a:prstGeom prst="rect">
            <a:avLst/>
          </a:prstGeom>
        </p:spPr>
        <p:txBody>
          <a:bodyPr wrap="square">
            <a:spAutoFit/>
          </a:bodyPr>
          <a:lstStyle/>
          <a:p>
            <a:pPr algn="ctr">
              <a:defRPr/>
            </a:pPr>
            <a:r>
              <a:rPr lang="en-US" sz="6600" b="1" u="sng" cap="small" dirty="0">
                <a:solidFill>
                  <a:schemeClr val="bg1"/>
                </a:solidFill>
                <a:latin typeface="Century Gothic" charset="0"/>
                <a:ea typeface="Century Gothic" charset="0"/>
                <a:cs typeface="Century Gothic" charset="0"/>
              </a:rPr>
              <a:t>Free</a:t>
            </a:r>
            <a:r>
              <a:rPr lang="en-US" sz="6600" cap="small" dirty="0">
                <a:solidFill>
                  <a:schemeClr val="bg1"/>
                </a:solidFill>
                <a:latin typeface="Century Gothic" charset="0"/>
                <a:ea typeface="Century Gothic" charset="0"/>
                <a:cs typeface="Century Gothic" charset="0"/>
              </a:rPr>
              <a:t> Will Defense</a:t>
            </a:r>
            <a:endParaRPr lang="en-US" sz="66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22486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948266" y="1390683"/>
            <a:ext cx="1041400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None/>
            </a:pPr>
            <a:r>
              <a:rPr lang="en-US" altLang="en-US" sz="3600" dirty="0" smtClean="0">
                <a:solidFill>
                  <a:schemeClr val="bg1"/>
                </a:solidFill>
                <a:latin typeface="Century Gothic" charset="0"/>
                <a:ea typeface="Century Gothic" charset="0"/>
                <a:cs typeface="Century Gothic" charset="0"/>
              </a:rPr>
              <a:t>O Jerusalem, Jerusalem, you who </a:t>
            </a:r>
            <a:r>
              <a:rPr lang="en-US" altLang="en-US" sz="3600" smtClean="0">
                <a:solidFill>
                  <a:schemeClr val="bg1"/>
                </a:solidFill>
                <a:latin typeface="Century Gothic" charset="0"/>
                <a:ea typeface="Century Gothic" charset="0"/>
                <a:cs typeface="Century Gothic" charset="0"/>
              </a:rPr>
              <a:t>kill the </a:t>
            </a:r>
            <a:r>
              <a:rPr lang="en-US" altLang="en-US" sz="3600" dirty="0" smtClean="0">
                <a:solidFill>
                  <a:schemeClr val="bg1"/>
                </a:solidFill>
                <a:latin typeface="Century Gothic" charset="0"/>
                <a:ea typeface="Century Gothic" charset="0"/>
                <a:cs typeface="Century Gothic" charset="0"/>
              </a:rPr>
              <a:t>prophets and stone those sent to you</a:t>
            </a:r>
            <a:r>
              <a:rPr lang="en-US" altLang="en-US" sz="3600" smtClean="0">
                <a:solidFill>
                  <a:schemeClr val="bg1"/>
                </a:solidFill>
                <a:latin typeface="Century Gothic" charset="0"/>
                <a:ea typeface="Century Gothic" charset="0"/>
                <a:cs typeface="Century Gothic" charset="0"/>
              </a:rPr>
              <a:t>, how </a:t>
            </a:r>
            <a:r>
              <a:rPr lang="en-US" altLang="en-US" sz="3600" dirty="0" smtClean="0">
                <a:solidFill>
                  <a:schemeClr val="bg1"/>
                </a:solidFill>
                <a:latin typeface="Century Gothic" charset="0"/>
                <a:ea typeface="Century Gothic" charset="0"/>
                <a:cs typeface="Century Gothic" charset="0"/>
              </a:rPr>
              <a:t>often I have </a:t>
            </a:r>
            <a:r>
              <a:rPr lang="en-US" altLang="en-US" sz="3600" smtClean="0">
                <a:solidFill>
                  <a:schemeClr val="bg1"/>
                </a:solidFill>
                <a:latin typeface="Century Gothic" charset="0"/>
                <a:ea typeface="Century Gothic" charset="0"/>
                <a:cs typeface="Century Gothic" charset="0"/>
              </a:rPr>
              <a:t>longed to </a:t>
            </a:r>
            <a:r>
              <a:rPr lang="en-US" altLang="en-US" sz="3600" dirty="0" smtClean="0">
                <a:solidFill>
                  <a:schemeClr val="bg1"/>
                </a:solidFill>
                <a:latin typeface="Century Gothic" charset="0"/>
                <a:ea typeface="Century Gothic" charset="0"/>
                <a:cs typeface="Century Gothic" charset="0"/>
              </a:rPr>
              <a:t>gather your children together</a:t>
            </a:r>
            <a:r>
              <a:rPr lang="en-US" altLang="en-US" sz="3600" smtClean="0">
                <a:solidFill>
                  <a:schemeClr val="bg1"/>
                </a:solidFill>
                <a:latin typeface="Century Gothic" charset="0"/>
                <a:ea typeface="Century Gothic" charset="0"/>
                <a:cs typeface="Century Gothic" charset="0"/>
              </a:rPr>
              <a:t>, as </a:t>
            </a:r>
            <a:r>
              <a:rPr lang="en-US" altLang="en-US" sz="3600" dirty="0" smtClean="0">
                <a:solidFill>
                  <a:schemeClr val="bg1"/>
                </a:solidFill>
                <a:latin typeface="Century Gothic" charset="0"/>
                <a:ea typeface="Century Gothic" charset="0"/>
                <a:cs typeface="Century Gothic" charset="0"/>
              </a:rPr>
              <a:t>a hen gathers her </a:t>
            </a:r>
            <a:r>
              <a:rPr lang="en-US" altLang="en-US" sz="3600" smtClean="0">
                <a:solidFill>
                  <a:schemeClr val="bg1"/>
                </a:solidFill>
                <a:latin typeface="Century Gothic" charset="0"/>
                <a:ea typeface="Century Gothic" charset="0"/>
                <a:cs typeface="Century Gothic" charset="0"/>
              </a:rPr>
              <a:t>chicks under </a:t>
            </a:r>
            <a:r>
              <a:rPr lang="en-US" altLang="en-US" sz="3600" dirty="0" smtClean="0">
                <a:solidFill>
                  <a:schemeClr val="bg1"/>
                </a:solidFill>
                <a:latin typeface="Century Gothic" charset="0"/>
                <a:ea typeface="Century Gothic" charset="0"/>
                <a:cs typeface="Century Gothic" charset="0"/>
              </a:rPr>
              <a:t>her wings, but you were not willing.</a:t>
            </a:r>
            <a:endParaRPr lang="en-US" altLang="en-US" sz="3600" dirty="0">
              <a:solidFill>
                <a:schemeClr val="bg1"/>
              </a:solidFill>
              <a:latin typeface="Century Gothic" charset="0"/>
              <a:ea typeface="Century Gothic" charset="0"/>
              <a:cs typeface="Century Gothic" charset="0"/>
            </a:endParaRPr>
          </a:p>
        </p:txBody>
      </p:sp>
      <p:sp>
        <p:nvSpPr>
          <p:cNvPr id="2" name="Rectangle 1"/>
          <p:cNvSpPr/>
          <p:nvPr/>
        </p:nvSpPr>
        <p:spPr>
          <a:xfrm>
            <a:off x="7783292" y="4971534"/>
            <a:ext cx="3054041" cy="830997"/>
          </a:xfrm>
          <a:prstGeom prst="rect">
            <a:avLst/>
          </a:prstGeom>
        </p:spPr>
        <p:txBody>
          <a:bodyPr wrap="none">
            <a:spAutoFit/>
          </a:bodyPr>
          <a:lstStyle/>
          <a:p>
            <a:pPr algn="r">
              <a:spcBef>
                <a:spcPct val="0"/>
              </a:spcBef>
            </a:pPr>
            <a:r>
              <a:rPr lang="en-US" altLang="en-US" sz="3000" dirty="0" smtClean="0">
                <a:solidFill>
                  <a:srgbClr val="FF0000"/>
                </a:solidFill>
                <a:latin typeface="Century Gothic" charset="0"/>
                <a:ea typeface="Century Gothic" charset="0"/>
                <a:cs typeface="Century Gothic" charset="0"/>
              </a:rPr>
              <a:t>MATTHEW 23:37</a:t>
            </a:r>
          </a:p>
          <a:p>
            <a:pPr algn="r">
              <a:spcBef>
                <a:spcPct val="0"/>
              </a:spcBef>
            </a:pPr>
            <a:r>
              <a:rPr lang="en-US" altLang="en-US" dirty="0" smtClean="0">
                <a:solidFill>
                  <a:schemeClr val="bg1"/>
                </a:solidFill>
                <a:latin typeface="Century Gothic" charset="0"/>
                <a:ea typeface="Century Gothic" charset="0"/>
                <a:cs typeface="Century Gothic" charset="0"/>
              </a:rPr>
              <a:t>new international version</a:t>
            </a:r>
            <a:endParaRPr lang="en-US" alt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179834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097866" y="1624854"/>
            <a:ext cx="6578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None/>
            </a:pPr>
            <a:r>
              <a:rPr lang="en-US" altLang="en-US" sz="2800" dirty="0" smtClean="0">
                <a:solidFill>
                  <a:schemeClr val="bg1"/>
                </a:solidFill>
                <a:latin typeface="Century Gothic" charset="0"/>
                <a:ea typeface="Century Gothic" charset="0"/>
                <a:cs typeface="Century Gothic" charset="0"/>
              </a:rPr>
              <a:t>“God created things which had free will. That means creatures which can go wrong or right. Some people think they can imagine a creature which was free but had no possibility of going wrong, but I can't. If a thing is free to be good it's also free to be bad.</a:t>
            </a:r>
            <a:endParaRPr lang="en-US" altLang="en-US" sz="2800" dirty="0">
              <a:solidFill>
                <a:schemeClr val="bg1"/>
              </a:solidFill>
              <a:latin typeface="Century Gothic" charset="0"/>
              <a:ea typeface="Century Gothic" charset="0"/>
              <a:cs typeface="Century Gothic" charset="0"/>
            </a:endParaRPr>
          </a:p>
        </p:txBody>
      </p:sp>
      <p:pic>
        <p:nvPicPr>
          <p:cNvPr id="6" name="Picture 2" descr="https://upload.wikimedia.org/wikipedia/en/archive/1/1e/20151006213654!C.s.lewi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34" y="1589582"/>
            <a:ext cx="24955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455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878</Words>
  <Application>Microsoft Macintosh PowerPoint</Application>
  <PresentationFormat>Widescreen</PresentationFormat>
  <Paragraphs>92</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Advantage</vt:lpstr>
      <vt:lpstr>BIRTH OF A HERO</vt:lpstr>
      <vt:lpstr>Calibri</vt:lpstr>
      <vt:lpstr>Calibri Light</vt:lpstr>
      <vt:lpstr>Century Gothic</vt:lpstr>
      <vt:lpstr>Arial</vt:lpstr>
      <vt:lpstr>Office Theme</vt:lpstr>
      <vt:lpstr>PowerPoint Presentation</vt:lpstr>
      <vt:lpstr>Evil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Evil</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Evil and  Suffering </dc:title>
  <dc:creator>Matthew Shool</dc:creator>
  <cp:lastModifiedBy>Matthew Shool</cp:lastModifiedBy>
  <cp:revision>13</cp:revision>
  <dcterms:created xsi:type="dcterms:W3CDTF">2016-10-03T18:07:34Z</dcterms:created>
  <dcterms:modified xsi:type="dcterms:W3CDTF">2016-10-05T19:25:06Z</dcterms:modified>
</cp:coreProperties>
</file>