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Lst>
  <p:notesMasterIdLst>
    <p:notesMasterId r:id="rId43"/>
  </p:notesMasterIdLst>
  <p:sldIdLst>
    <p:sldId id="257" r:id="rId5"/>
    <p:sldId id="256" r:id="rId6"/>
    <p:sldId id="297" r:id="rId7"/>
    <p:sldId id="296" r:id="rId8"/>
    <p:sldId id="295" r:id="rId9"/>
    <p:sldId id="293" r:id="rId10"/>
    <p:sldId id="262" r:id="rId11"/>
    <p:sldId id="258" r:id="rId12"/>
    <p:sldId id="294" r:id="rId13"/>
    <p:sldId id="355" r:id="rId14"/>
    <p:sldId id="342" r:id="rId15"/>
    <p:sldId id="338" r:id="rId16"/>
    <p:sldId id="356" r:id="rId17"/>
    <p:sldId id="306" r:id="rId18"/>
    <p:sldId id="357" r:id="rId19"/>
    <p:sldId id="358" r:id="rId20"/>
    <p:sldId id="359" r:id="rId21"/>
    <p:sldId id="360" r:id="rId22"/>
    <p:sldId id="361" r:id="rId23"/>
    <p:sldId id="339" r:id="rId24"/>
    <p:sldId id="344" r:id="rId25"/>
    <p:sldId id="345" r:id="rId26"/>
    <p:sldId id="346" r:id="rId27"/>
    <p:sldId id="363" r:id="rId28"/>
    <p:sldId id="364" r:id="rId29"/>
    <p:sldId id="347" r:id="rId30"/>
    <p:sldId id="365" r:id="rId31"/>
    <p:sldId id="366" r:id="rId32"/>
    <p:sldId id="362" r:id="rId33"/>
    <p:sldId id="335" r:id="rId34"/>
    <p:sldId id="367" r:id="rId35"/>
    <p:sldId id="368" r:id="rId36"/>
    <p:sldId id="369" r:id="rId37"/>
    <p:sldId id="370" r:id="rId38"/>
    <p:sldId id="371" r:id="rId39"/>
    <p:sldId id="372" r:id="rId40"/>
    <p:sldId id="312" r:id="rId41"/>
    <p:sldId id="289"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FE331"/>
    <a:srgbClr val="6699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0" y="-11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40115-B59D-41A4-8332-D320CD46F959}" type="datetimeFigureOut">
              <a:rPr lang="en-US" smtClean="0"/>
              <a:t>9/18/2018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5F578-CF60-492D-A4D9-522B431D7B4C}" type="slidenum">
              <a:rPr lang="en-US" smtClean="0"/>
              <a:t>‹#›</a:t>
            </a:fld>
            <a:endParaRPr lang="en-US"/>
          </a:p>
        </p:txBody>
      </p:sp>
    </p:spTree>
    <p:extLst>
      <p:ext uri="{BB962C8B-B14F-4D97-AF65-F5344CB8AC3E}">
        <p14:creationId xmlns:p14="http://schemas.microsoft.com/office/powerpoint/2010/main" val="89760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5F578-CF60-492D-A4D9-522B431D7B4C}" type="slidenum">
              <a:rPr lang="en-US" smtClean="0"/>
              <a:t>4</a:t>
            </a:fld>
            <a:endParaRPr lang="en-US"/>
          </a:p>
        </p:txBody>
      </p:sp>
    </p:spTree>
    <p:extLst>
      <p:ext uri="{BB962C8B-B14F-4D97-AF65-F5344CB8AC3E}">
        <p14:creationId xmlns:p14="http://schemas.microsoft.com/office/powerpoint/2010/main" val="174291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9838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77224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56204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4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0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5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6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2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07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0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8807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17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4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9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07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45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1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4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5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2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62491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021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72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76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0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304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086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752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93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2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903892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342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646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53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21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39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1661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2469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9105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29120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3951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t>9/18/2018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t>‹#›</a:t>
            </a:fld>
            <a:endParaRPr lang="en-US"/>
          </a:p>
        </p:txBody>
      </p:sp>
    </p:spTree>
    <p:extLst>
      <p:ext uri="{BB962C8B-B14F-4D97-AF65-F5344CB8AC3E}">
        <p14:creationId xmlns:p14="http://schemas.microsoft.com/office/powerpoint/2010/main" val="379269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68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60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3400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0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557213"/>
            <a:ext cx="5372100" cy="4029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70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61950"/>
            <a:ext cx="8458200" cy="41735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b="1" baseline="30000" dirty="0" smtClean="0"/>
              <a:t> </a:t>
            </a:r>
            <a:r>
              <a:rPr lang="en-US" sz="4000" dirty="0">
                <a:latin typeface="JasmineUPC" panose="02020603050405020304" pitchFamily="18" charset="-34"/>
                <a:cs typeface="JasmineUPC" panose="02020603050405020304" pitchFamily="18" charset="-34"/>
              </a:rPr>
              <a:t>Olive oil comes from the olive fruit. But when you press the fruit real hard, you won’t find oil, only a white sap. Also, the fruit tastes very bitter. To get the oil, the fruit and its seed have to be crushed by a great weight in an olive press. The crushing also removes the bitterness. In the same manner, Jesus was crushed under the burden and weight of our sins, and under the judgment of a holy God. He was crushed to become the anointing oil that heals us today.</a:t>
            </a:r>
            <a:endParaRPr lang="en-US" sz="1600" dirty="0" smtClean="0">
              <a:latin typeface="Augustus" pitchFamily="2" charset="0"/>
              <a:cs typeface="JasmineUPC" panose="02020603050405020304" pitchFamily="18" charset="-34"/>
            </a:endParaRPr>
          </a:p>
        </p:txBody>
      </p:sp>
    </p:spTree>
    <p:extLst>
      <p:ext uri="{BB962C8B-B14F-4D97-AF65-F5344CB8AC3E}">
        <p14:creationId xmlns:p14="http://schemas.microsoft.com/office/powerpoint/2010/main" val="98500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64428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Sheep were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15708" y="2419350"/>
            <a:ext cx="6629400" cy="1169551"/>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 </a:t>
            </a:r>
            <a:r>
              <a:rPr lang="en-US" sz="4400" dirty="0" smtClean="0">
                <a:latin typeface="JasmineUPC" panose="02020603050405020304" pitchFamily="18" charset="-34"/>
                <a:cs typeface="JasmineUPC" panose="02020603050405020304" pitchFamily="18" charset="-34"/>
              </a:rPr>
              <a:t>“You anoint my head with oil”</a:t>
            </a: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2000" dirty="0" smtClean="0">
                <a:latin typeface="Augustus" pitchFamily="2" charset="0"/>
                <a:cs typeface="JasmineUPC" panose="02020603050405020304" pitchFamily="18" charset="-34"/>
              </a:rPr>
              <a:t>Psalm 23:5</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84" y="1109662"/>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503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117"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Sick were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2023593"/>
            <a:ext cx="6096000" cy="1938992"/>
          </a:xfrm>
          <a:prstGeom prst="rect">
            <a:avLst/>
          </a:prstGeom>
          <a:noFill/>
          <a:ln>
            <a:noFill/>
          </a:ln>
        </p:spPr>
        <p:txBody>
          <a:bodyPr wrap="square" rtlCol="0">
            <a:spAutoFit/>
          </a:bodyPr>
          <a:lstStyle/>
          <a:p>
            <a:pPr>
              <a:lnSpc>
                <a:spcPts val="3000"/>
              </a:lnSpc>
            </a:pPr>
            <a:r>
              <a:rPr lang="en-US" sz="4400" dirty="0" smtClean="0">
                <a:latin typeface="JasmineUPC" panose="02020603050405020304" pitchFamily="18" charset="-34"/>
                <a:cs typeface="JasmineUPC" panose="02020603050405020304" pitchFamily="18" charset="-34"/>
              </a:rPr>
              <a:t>"</a:t>
            </a:r>
            <a:r>
              <a:rPr lang="en-US" sz="4400" dirty="0">
                <a:latin typeface="JasmineUPC" panose="02020603050405020304" pitchFamily="18" charset="-34"/>
                <a:cs typeface="JasmineUPC" panose="02020603050405020304" pitchFamily="18" charset="-34"/>
              </a:rPr>
              <a:t>They drove out many demons and anointed many sick people with oil </a:t>
            </a: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and </a:t>
            </a:r>
            <a:r>
              <a:rPr lang="en-US" sz="4400" dirty="0">
                <a:latin typeface="JasmineUPC" panose="02020603050405020304" pitchFamily="18" charset="-34"/>
                <a:cs typeface="JasmineUPC" panose="02020603050405020304" pitchFamily="18" charset="-34"/>
              </a:rPr>
              <a:t>healed them" </a:t>
            </a:r>
            <a:endParaRPr lang="en-US" sz="4400" dirty="0" smtClean="0">
              <a:latin typeface="JasmineUPC" panose="02020603050405020304" pitchFamily="18" charset="-34"/>
              <a:cs typeface="JasmineUPC" panose="02020603050405020304" pitchFamily="18" charset="-34"/>
            </a:endParaRPr>
          </a:p>
          <a:p>
            <a:pPr>
              <a:lnSpc>
                <a:spcPts val="3000"/>
              </a:lnSpc>
            </a:pPr>
            <a:r>
              <a:rPr lang="en-US" sz="2000" dirty="0" smtClean="0">
                <a:latin typeface="Augustus" pitchFamily="2" charset="0"/>
                <a:cs typeface="JasmineUPC" panose="02020603050405020304" pitchFamily="18" charset="-34"/>
              </a:rPr>
              <a:t>Mark 6:13 (NIV)</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58" y="2019568"/>
            <a:ext cx="1714500" cy="1714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7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117"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Sick were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2023593"/>
            <a:ext cx="6096000" cy="2323713"/>
          </a:xfrm>
          <a:prstGeom prst="rect">
            <a:avLst/>
          </a:prstGeom>
          <a:noFill/>
          <a:ln>
            <a:noFill/>
          </a:ln>
        </p:spPr>
        <p:txBody>
          <a:bodyPr wrap="square" rtlCol="0">
            <a:spAutoFit/>
          </a:bodyPr>
          <a:lstStyle/>
          <a:p>
            <a:pPr>
              <a:lnSpc>
                <a:spcPts val="3000"/>
              </a:lnSpc>
            </a:pPr>
            <a:r>
              <a:rPr lang="en-US" sz="4400" dirty="0">
                <a:latin typeface="JasmineUPC" panose="02020603050405020304" pitchFamily="18" charset="-34"/>
                <a:cs typeface="JasmineUPC" panose="02020603050405020304" pitchFamily="18" charset="-34"/>
              </a:rPr>
              <a:t>Are any of you sick? You should call for the elders of the church to come and pray over you, anointing you with oil in the name of the Lord. </a:t>
            </a:r>
            <a:endParaRPr lang="en-US" sz="4400" dirty="0" smtClean="0">
              <a:latin typeface="JasmineUPC" panose="02020603050405020304" pitchFamily="18" charset="-34"/>
              <a:cs typeface="JasmineUPC" panose="02020603050405020304" pitchFamily="18" charset="-34"/>
            </a:endParaRPr>
          </a:p>
          <a:p>
            <a:pPr>
              <a:lnSpc>
                <a:spcPts val="3000"/>
              </a:lnSpc>
            </a:pPr>
            <a:r>
              <a:rPr lang="en-US" sz="2000" dirty="0" smtClean="0">
                <a:latin typeface="Augustus" pitchFamily="2" charset="0"/>
                <a:cs typeface="JasmineUPC" panose="02020603050405020304" pitchFamily="18" charset="-34"/>
              </a:rPr>
              <a:t>James 5:14</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58" y="2019568"/>
            <a:ext cx="1714500" cy="1714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75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704" y="397346"/>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Object were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066418"/>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119" y="1657350"/>
            <a:ext cx="8308483" cy="309315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Then Moses took the anointing oil and anointed the Tabernacle and everything in it, making them holy. </a:t>
            </a:r>
            <a:r>
              <a:rPr lang="en-US" sz="4400" dirty="0" smtClean="0">
                <a:latin typeface="JasmineUPC" panose="02020603050405020304" pitchFamily="18" charset="-34"/>
                <a:cs typeface="JasmineUPC" panose="02020603050405020304" pitchFamily="18" charset="-34"/>
              </a:rPr>
              <a:t>He </a:t>
            </a:r>
            <a:r>
              <a:rPr lang="en-US" sz="4400" dirty="0">
                <a:latin typeface="JasmineUPC" panose="02020603050405020304" pitchFamily="18" charset="-34"/>
                <a:cs typeface="JasmineUPC" panose="02020603050405020304" pitchFamily="18" charset="-34"/>
              </a:rPr>
              <a:t>sprinkled the oil on the altar seven times, anointing it and all its utensils, as well as the washbasin and its stand, making them holy</a:t>
            </a:r>
            <a:r>
              <a:rPr lang="en-US" sz="4400" dirty="0" smtClean="0">
                <a:latin typeface="JasmineUPC" panose="02020603050405020304" pitchFamily="18" charset="-34"/>
                <a:cs typeface="JasmineUPC" panose="02020603050405020304" pitchFamily="18" charset="-34"/>
              </a:rPr>
              <a:t>.</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4400" dirty="0" smtClean="0">
                <a:latin typeface="JasmineUPC" panose="02020603050405020304" pitchFamily="18" charset="-34"/>
                <a:cs typeface="JasmineUPC" panose="02020603050405020304" pitchFamily="18" charset="-34"/>
              </a:rPr>
              <a:t> </a:t>
            </a:r>
            <a:r>
              <a:rPr lang="en-US" sz="2000" dirty="0" smtClean="0">
                <a:latin typeface="Augustus" pitchFamily="2" charset="0"/>
                <a:cs typeface="JasmineUPC" panose="02020603050405020304" pitchFamily="18" charset="-34"/>
              </a:rPr>
              <a:t>Leviticus 8:10-11</a:t>
            </a:r>
            <a:endParaRPr lang="en-US" sz="4400" dirty="0" smtClean="0">
              <a:latin typeface="Augustus" pitchFamily="2" charset="0"/>
              <a:cs typeface="JasmineUPC" panose="02020603050405020304" pitchFamily="18" charset="-34"/>
            </a:endParaRPr>
          </a:p>
          <a:p>
            <a:pPr algn="ctr"/>
            <a:endParaRPr lang="en-US"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530" t="20272" r="20061" b="40845"/>
          <a:stretch/>
        </p:blipFill>
        <p:spPr bwMode="auto">
          <a:xfrm>
            <a:off x="6934200" y="177036"/>
            <a:ext cx="1502802" cy="124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91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704" y="397346"/>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Leaders were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066418"/>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7562" y="1885950"/>
            <a:ext cx="8308483" cy="270843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Samuel took the flask of olive oil he had brought </a:t>
            </a: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and </a:t>
            </a:r>
            <a:r>
              <a:rPr lang="en-US" sz="4400" dirty="0">
                <a:latin typeface="JasmineUPC" panose="02020603050405020304" pitchFamily="18" charset="-34"/>
                <a:cs typeface="JasmineUPC" panose="02020603050405020304" pitchFamily="18" charset="-34"/>
              </a:rPr>
              <a:t>anointed David with the oil. </a:t>
            </a: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And </a:t>
            </a:r>
            <a:r>
              <a:rPr lang="en-US" sz="4400" dirty="0">
                <a:latin typeface="JasmineUPC" panose="02020603050405020304" pitchFamily="18" charset="-34"/>
                <a:cs typeface="JasmineUPC" panose="02020603050405020304" pitchFamily="18" charset="-34"/>
              </a:rPr>
              <a:t>the Spirit of the Lord came powerfully </a:t>
            </a: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upon </a:t>
            </a:r>
            <a:r>
              <a:rPr lang="en-US" sz="4400" dirty="0">
                <a:latin typeface="JasmineUPC" panose="02020603050405020304" pitchFamily="18" charset="-34"/>
                <a:cs typeface="JasmineUPC" panose="02020603050405020304" pitchFamily="18" charset="-34"/>
              </a:rPr>
              <a:t>David from that day on.</a:t>
            </a:r>
          </a:p>
          <a:p>
            <a:pPr algn="ctr">
              <a:lnSpc>
                <a:spcPts val="3000"/>
              </a:lnSpc>
            </a:pP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4400" dirty="0" smtClean="0">
                <a:latin typeface="JasmineUPC" panose="02020603050405020304" pitchFamily="18" charset="-34"/>
                <a:cs typeface="JasmineUPC" panose="02020603050405020304" pitchFamily="18" charset="-34"/>
              </a:rPr>
              <a:t> </a:t>
            </a:r>
            <a:r>
              <a:rPr lang="en-US" sz="2000" dirty="0" smtClean="0">
                <a:latin typeface="Augustus" pitchFamily="2" charset="0"/>
                <a:cs typeface="JasmineUPC" panose="02020603050405020304" pitchFamily="18" charset="-34"/>
              </a:rPr>
              <a:t>1 Samuel 16:13</a:t>
            </a:r>
            <a:endParaRPr lang="en-US" sz="4400" dirty="0" smtClean="0">
              <a:latin typeface="Augustus" pitchFamily="2" charset="0"/>
              <a:cs typeface="JasmineUPC" panose="02020603050405020304" pitchFamily="18" charset="-34"/>
            </a:endParaRPr>
          </a:p>
          <a:p>
            <a:pPr algn="ctr"/>
            <a:endParaRPr lang="en-US" sz="2000" dirty="0"/>
          </a:p>
        </p:txBody>
      </p:sp>
      <p:pic>
        <p:nvPicPr>
          <p:cNvPr id="6146" name="Picture 2" descr="Image result for anointing king david"/>
          <p:cNvPicPr>
            <a:picLocks noChangeAspect="1" noChangeArrowheads="1"/>
          </p:cNvPicPr>
          <p:nvPr/>
        </p:nvPicPr>
        <p:blipFill rotWithShape="1">
          <a:blip r:embed="rId3">
            <a:extLst>
              <a:ext uri="{28A0092B-C50C-407E-A947-70E740481C1C}">
                <a14:useLocalDpi xmlns:a14="http://schemas.microsoft.com/office/drawing/2010/main" val="0"/>
              </a:ext>
            </a:extLst>
          </a:blip>
          <a:srcRect b="40279"/>
          <a:stretch/>
        </p:blipFill>
        <p:spPr bwMode="auto">
          <a:xfrm>
            <a:off x="6685946" y="179423"/>
            <a:ext cx="2052637" cy="170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32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704" y="397346"/>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Jesus was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066418"/>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8411" y="1733550"/>
            <a:ext cx="8308483" cy="3477875"/>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“The Spirit of the Lord is upon me,</a:t>
            </a:r>
          </a:p>
          <a:p>
            <a:pPr algn="ctr">
              <a:lnSpc>
                <a:spcPts val="3000"/>
              </a:lnSpc>
            </a:pPr>
            <a:r>
              <a:rPr lang="en-US" sz="4400" dirty="0">
                <a:latin typeface="JasmineUPC" panose="02020603050405020304" pitchFamily="18" charset="-34"/>
                <a:cs typeface="JasmineUPC" panose="02020603050405020304" pitchFamily="18" charset="-34"/>
              </a:rPr>
              <a:t>    for he has anointed me to bring Good News to the poor</a:t>
            </a:r>
            <a:r>
              <a:rPr lang="en-US" sz="4400" dirty="0" smtClean="0">
                <a:latin typeface="JasmineUPC" panose="02020603050405020304" pitchFamily="18" charset="-34"/>
                <a:cs typeface="JasmineUPC" panose="02020603050405020304" pitchFamily="18" charset="-34"/>
              </a:rPr>
              <a:t>. He </a:t>
            </a:r>
            <a:r>
              <a:rPr lang="en-US" sz="4400" dirty="0">
                <a:latin typeface="JasmineUPC" panose="02020603050405020304" pitchFamily="18" charset="-34"/>
                <a:cs typeface="JasmineUPC" panose="02020603050405020304" pitchFamily="18" charset="-34"/>
              </a:rPr>
              <a:t>has sent me to proclaim that captives will be </a:t>
            </a:r>
            <a:r>
              <a:rPr lang="en-US" sz="4400" dirty="0" smtClean="0">
                <a:latin typeface="JasmineUPC" panose="02020603050405020304" pitchFamily="18" charset="-34"/>
                <a:cs typeface="JasmineUPC" panose="02020603050405020304" pitchFamily="18" charset="-34"/>
              </a:rPr>
              <a:t>released, that </a:t>
            </a:r>
            <a:r>
              <a:rPr lang="en-US" sz="4400" dirty="0">
                <a:latin typeface="JasmineUPC" panose="02020603050405020304" pitchFamily="18" charset="-34"/>
                <a:cs typeface="JasmineUPC" panose="02020603050405020304" pitchFamily="18" charset="-34"/>
              </a:rPr>
              <a:t>the blind will see,</a:t>
            </a:r>
          </a:p>
          <a:p>
            <a:pPr algn="ctr">
              <a:lnSpc>
                <a:spcPts val="3000"/>
              </a:lnSpc>
            </a:pPr>
            <a:r>
              <a:rPr lang="en-US" sz="4400" dirty="0">
                <a:latin typeface="JasmineUPC" panose="02020603050405020304" pitchFamily="18" charset="-34"/>
                <a:cs typeface="JasmineUPC" panose="02020603050405020304" pitchFamily="18" charset="-34"/>
              </a:rPr>
              <a:t>that the oppressed will be set free and that the time of the Lord’s favor has come</a:t>
            </a:r>
            <a:r>
              <a:rPr lang="en-US" sz="4400" dirty="0" smtClean="0">
                <a:latin typeface="JasmineUPC" panose="02020603050405020304" pitchFamily="18" charset="-34"/>
                <a:cs typeface="JasmineUPC" panose="02020603050405020304" pitchFamily="18" charset="-34"/>
              </a:rPr>
              <a:t>.</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 </a:t>
            </a:r>
          </a:p>
          <a:p>
            <a:pPr algn="ctr">
              <a:lnSpc>
                <a:spcPts val="3000"/>
              </a:lnSpc>
            </a:pPr>
            <a:r>
              <a:rPr lang="en-US" sz="4400" dirty="0" smtClean="0">
                <a:latin typeface="JasmineUPC" panose="02020603050405020304" pitchFamily="18" charset="-34"/>
                <a:cs typeface="JasmineUPC" panose="02020603050405020304" pitchFamily="18" charset="-34"/>
              </a:rPr>
              <a:t> </a:t>
            </a:r>
            <a:r>
              <a:rPr lang="en-US" sz="2000" dirty="0" smtClean="0">
                <a:latin typeface="Augustus" pitchFamily="2" charset="0"/>
                <a:cs typeface="JasmineUPC" panose="02020603050405020304" pitchFamily="18" charset="-34"/>
              </a:rPr>
              <a:t>Luke 4:17-19</a:t>
            </a:r>
            <a:endParaRPr lang="en-US" sz="4400" dirty="0" smtClean="0">
              <a:latin typeface="Augustus" pitchFamily="2" charset="0"/>
              <a:cs typeface="JasmineUPC" panose="02020603050405020304" pitchFamily="18" charset="-34"/>
            </a:endParaRPr>
          </a:p>
          <a:p>
            <a:pPr algn="ctr"/>
            <a:endParaRPr lang="en-US" sz="2000" dirty="0"/>
          </a:p>
        </p:txBody>
      </p:sp>
      <p:pic>
        <p:nvPicPr>
          <p:cNvPr id="8194" name="Picture 2" descr="Image result for jesus speaks in synagogu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79" t="15920" r="11561"/>
          <a:stretch/>
        </p:blipFill>
        <p:spPr bwMode="auto">
          <a:xfrm>
            <a:off x="756633" y="369710"/>
            <a:ext cx="1615226" cy="117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56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704" y="397346"/>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Believers are anointed</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066418"/>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8411" y="1733550"/>
            <a:ext cx="8308483" cy="270843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And it is God who establishes us with you in Christ, and has anointed us, </a:t>
            </a: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4400" dirty="0" smtClean="0">
                <a:latin typeface="JasmineUPC" panose="02020603050405020304" pitchFamily="18" charset="-34"/>
                <a:cs typeface="JasmineUPC" panose="02020603050405020304" pitchFamily="18" charset="-34"/>
              </a:rPr>
              <a:t>and </a:t>
            </a:r>
            <a:r>
              <a:rPr lang="en-US" sz="4400" dirty="0">
                <a:latin typeface="JasmineUPC" panose="02020603050405020304" pitchFamily="18" charset="-34"/>
                <a:cs typeface="JasmineUPC" panose="02020603050405020304" pitchFamily="18" charset="-34"/>
              </a:rPr>
              <a:t>who has also put his seal on us and given us </a:t>
            </a: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4400" dirty="0" smtClean="0">
                <a:latin typeface="JasmineUPC" panose="02020603050405020304" pitchFamily="18" charset="-34"/>
                <a:cs typeface="JasmineUPC" panose="02020603050405020304" pitchFamily="18" charset="-34"/>
              </a:rPr>
              <a:t>his </a:t>
            </a:r>
            <a:r>
              <a:rPr lang="en-US" sz="4400" dirty="0">
                <a:latin typeface="JasmineUPC" panose="02020603050405020304" pitchFamily="18" charset="-34"/>
                <a:cs typeface="JasmineUPC" panose="02020603050405020304" pitchFamily="18" charset="-34"/>
              </a:rPr>
              <a:t>Spirit in our hearts as a guarantee. </a:t>
            </a:r>
            <a:endParaRPr lang="en-US" sz="4400" dirty="0" smtClean="0">
              <a:latin typeface="JasmineUPC" panose="02020603050405020304" pitchFamily="18" charset="-34"/>
              <a:cs typeface="JasmineUPC" panose="02020603050405020304" pitchFamily="18" charset="-34"/>
            </a:endParaRPr>
          </a:p>
          <a:p>
            <a:pPr algn="ctr">
              <a:lnSpc>
                <a:spcPts val="3000"/>
              </a:lnSpc>
            </a:pP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2000" dirty="0" smtClean="0">
                <a:latin typeface="Augustus" pitchFamily="2" charset="0"/>
                <a:cs typeface="JasmineUPC" panose="02020603050405020304" pitchFamily="18" charset="-34"/>
              </a:rPr>
              <a:t>2 Corinthians 1:21-22 (ESV)</a:t>
            </a:r>
            <a:endParaRPr lang="en-US" sz="4400" dirty="0" smtClean="0">
              <a:latin typeface="Augustus" pitchFamily="2" charset="0"/>
              <a:cs typeface="JasmineUPC" panose="02020603050405020304" pitchFamily="18" charset="-34"/>
            </a:endParaRPr>
          </a:p>
          <a:p>
            <a:pPr algn="ctr"/>
            <a:endParaRPr lang="en-US" sz="2000" dirty="0"/>
          </a:p>
        </p:txBody>
      </p:sp>
    </p:spTree>
    <p:extLst>
      <p:ext uri="{BB962C8B-B14F-4D97-AF65-F5344CB8AC3E}">
        <p14:creationId xmlns:p14="http://schemas.microsoft.com/office/powerpoint/2010/main" val="267964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0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644288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 ANOINTED US TO DO GOOD THINGS</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3930" y="2266950"/>
            <a:ext cx="8305800" cy="2323713"/>
          </a:xfrm>
          <a:prstGeom prst="rect">
            <a:avLst/>
          </a:prstGeom>
          <a:noFill/>
          <a:ln>
            <a:noFill/>
          </a:ln>
        </p:spPr>
        <p:txBody>
          <a:bodyPr wrap="square" rtlCol="0">
            <a:spAutoFit/>
          </a:bodyPr>
          <a:lstStyle/>
          <a:p>
            <a:pPr algn="ctr">
              <a:lnSpc>
                <a:spcPts val="3000"/>
              </a:lnSpc>
            </a:pPr>
            <a:r>
              <a:rPr lang="en-US" sz="4800" dirty="0" smtClean="0">
                <a:latin typeface="JasmineUPC" panose="02020603050405020304" pitchFamily="18" charset="-34"/>
                <a:cs typeface="JasmineUPC" panose="02020603050405020304" pitchFamily="18" charset="-34"/>
              </a:rPr>
              <a:t>For </a:t>
            </a:r>
            <a:r>
              <a:rPr lang="en-US" sz="4800" dirty="0">
                <a:latin typeface="JasmineUPC" panose="02020603050405020304" pitchFamily="18" charset="-34"/>
                <a:cs typeface="JasmineUPC" panose="02020603050405020304" pitchFamily="18" charset="-34"/>
              </a:rPr>
              <a:t>we are God’s masterpiece. He has created us anew in Christ Jesus, so we can do the good things he planned for us long ago.</a:t>
            </a:r>
            <a:r>
              <a:rPr lang="en-US" sz="4400" dirty="0">
                <a:latin typeface="JasmineUPC" panose="02020603050405020304" pitchFamily="18" charset="-34"/>
                <a:cs typeface="JasmineUPC" panose="02020603050405020304" pitchFamily="18" charset="-34"/>
              </a:rPr>
              <a:t>	 </a:t>
            </a:r>
            <a:endParaRPr lang="en-US" sz="4400" dirty="0" smtClean="0">
              <a:latin typeface="JasmineUPC" panose="02020603050405020304" pitchFamily="18" charset="-34"/>
              <a:cs typeface="JasmineUPC" panose="02020603050405020304" pitchFamily="18" charset="-34"/>
            </a:endParaRPr>
          </a:p>
          <a:p>
            <a:pPr algn="ctr">
              <a:lnSpc>
                <a:spcPts val="3000"/>
              </a:lnSpc>
            </a:pP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2000" dirty="0" smtClean="0">
                <a:latin typeface="Augustus" pitchFamily="2" charset="0"/>
                <a:cs typeface="JasmineUPC" panose="02020603050405020304" pitchFamily="18" charset="-34"/>
              </a:rPr>
              <a:t>Ephesians 2:10</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1</a:t>
            </a:r>
            <a:endParaRPr lang="en-US" sz="2400" dirty="0">
              <a:solidFill>
                <a:schemeClr val="bg1"/>
              </a:solidFill>
            </a:endParaRPr>
          </a:p>
        </p:txBody>
      </p:sp>
    </p:spTree>
    <p:extLst>
      <p:ext uri="{BB962C8B-B14F-4D97-AF65-F5344CB8AC3E}">
        <p14:creationId xmlns:p14="http://schemas.microsoft.com/office/powerpoint/2010/main" val="96185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43573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GOD’S ANOINTING EMPOWERS US</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2280097"/>
            <a:ext cx="8305800" cy="1938992"/>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 “You will receive my power when my Holy Spirit comes on you; and you will be my witnesses...to the ends of the earth." </a:t>
            </a:r>
          </a:p>
          <a:p>
            <a:pPr algn="ctr">
              <a:lnSpc>
                <a:spcPts val="3000"/>
              </a:lnSpc>
            </a:pPr>
            <a:r>
              <a:rPr lang="en-US" sz="2000" dirty="0" smtClean="0">
                <a:latin typeface="Augustus" pitchFamily="2" charset="0"/>
                <a:cs typeface="JasmineUPC" panose="02020603050405020304" pitchFamily="18" charset="-34"/>
              </a:rPr>
              <a:t>Acts 1:8</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2</a:t>
            </a:r>
            <a:endParaRPr lang="en-US" sz="2400" dirty="0">
              <a:solidFill>
                <a:schemeClr val="bg1"/>
              </a:solidFill>
            </a:endParaRPr>
          </a:p>
        </p:txBody>
      </p:sp>
    </p:spTree>
    <p:extLst>
      <p:ext uri="{BB962C8B-B14F-4D97-AF65-F5344CB8AC3E}">
        <p14:creationId xmlns:p14="http://schemas.microsoft.com/office/powerpoint/2010/main" val="3174900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GOD’S ANOINTING EMPOWERS US</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2280097"/>
            <a:ext cx="8305800" cy="232371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  This is why I remind you to fan into flames the spiritual gift God gave you when I laid my hands on you. </a:t>
            </a:r>
            <a:r>
              <a:rPr lang="en-US" sz="4400" dirty="0" smtClean="0">
                <a:latin typeface="JasmineUPC" panose="02020603050405020304" pitchFamily="18" charset="-34"/>
                <a:cs typeface="JasmineUPC" panose="02020603050405020304" pitchFamily="18" charset="-34"/>
              </a:rPr>
              <a:t>For </a:t>
            </a:r>
            <a:r>
              <a:rPr lang="en-US" sz="4400" dirty="0">
                <a:latin typeface="JasmineUPC" panose="02020603050405020304" pitchFamily="18" charset="-34"/>
                <a:cs typeface="JasmineUPC" panose="02020603050405020304" pitchFamily="18" charset="-34"/>
              </a:rPr>
              <a:t>God has not given us a spirit of fear and timidity, but of power, love, and self-discipline. </a:t>
            </a: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2000" dirty="0" smtClean="0">
                <a:latin typeface="Augustus" pitchFamily="2" charset="0"/>
                <a:cs typeface="JasmineUPC" panose="02020603050405020304" pitchFamily="18" charset="-34"/>
              </a:rPr>
              <a:t>2 Timothy 1:6-7</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2</a:t>
            </a:r>
            <a:endParaRPr lang="en-US" sz="2400" dirty="0">
              <a:solidFill>
                <a:schemeClr val="bg1"/>
              </a:solidFill>
            </a:endParaRPr>
          </a:p>
        </p:txBody>
      </p:sp>
    </p:spTree>
    <p:extLst>
      <p:ext uri="{BB962C8B-B14F-4D97-AF65-F5344CB8AC3E}">
        <p14:creationId xmlns:p14="http://schemas.microsoft.com/office/powerpoint/2010/main" val="2561152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6750"/>
            <a:ext cx="8458200" cy="830997"/>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GOD’S ANOINTING EMPOWERS US</a:t>
            </a:r>
            <a:endParaRPr lang="en-US" sz="4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0514" y="1962150"/>
            <a:ext cx="8305800" cy="270843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  The members of the council were amazed when they saw the boldness of Peter and John, for they could see that they were ordinary men with no special training in the Scriptures. They also recognized them as men who had been with Jesus. </a:t>
            </a:r>
            <a:r>
              <a:rPr lang="en-US" sz="2000" dirty="0" smtClean="0">
                <a:latin typeface="Augustus" pitchFamily="2" charset="0"/>
                <a:cs typeface="JasmineUPC" panose="02020603050405020304" pitchFamily="18" charset="-34"/>
              </a:rPr>
              <a:t>Acts 3:13</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2</a:t>
            </a:r>
            <a:endParaRPr lang="en-US" sz="2400" dirty="0">
              <a:solidFill>
                <a:schemeClr val="bg1"/>
              </a:solidFill>
            </a:endParaRPr>
          </a:p>
        </p:txBody>
      </p:sp>
    </p:spTree>
    <p:extLst>
      <p:ext uri="{BB962C8B-B14F-4D97-AF65-F5344CB8AC3E}">
        <p14:creationId xmlns:p14="http://schemas.microsoft.com/office/powerpoint/2010/main" val="978691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66454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GOD’S ANOINTING IS GIVEN TO BLESS OTHERS</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321" y="2343150"/>
            <a:ext cx="8305800" cy="2323713"/>
          </a:xfrm>
          <a:prstGeom prst="rect">
            <a:avLst/>
          </a:prstGeom>
          <a:noFill/>
          <a:ln>
            <a:noFill/>
          </a:ln>
        </p:spPr>
        <p:txBody>
          <a:bodyPr wrap="square" rtlCol="0">
            <a:spAutoFit/>
          </a:bodyPr>
          <a:lstStyle/>
          <a:p>
            <a:pPr algn="ctr">
              <a:lnSpc>
                <a:spcPts val="3000"/>
              </a:lnSpc>
            </a:pPr>
            <a:r>
              <a:rPr lang="en-US" sz="4400" dirty="0" smtClean="0">
                <a:latin typeface="JasmineUPC" panose="02020603050405020304" pitchFamily="18" charset="-34"/>
                <a:cs typeface="JasmineUPC" panose="02020603050405020304" pitchFamily="18" charset="-34"/>
              </a:rPr>
              <a:t> </a:t>
            </a:r>
            <a:r>
              <a:rPr lang="en-US" sz="4400" dirty="0">
                <a:latin typeface="JasmineUPC" panose="02020603050405020304" pitchFamily="18" charset="-34"/>
                <a:cs typeface="JasmineUPC" panose="02020603050405020304" pitchFamily="18" charset="-34"/>
              </a:rPr>
              <a:t>“God anointed Jesus with the Holy </a:t>
            </a:r>
            <a:r>
              <a:rPr lang="en-US" sz="4400" dirty="0" smtClean="0">
                <a:latin typeface="JasmineUPC" panose="02020603050405020304" pitchFamily="18" charset="-34"/>
                <a:cs typeface="JasmineUPC" panose="02020603050405020304" pitchFamily="18" charset="-34"/>
              </a:rPr>
              <a:t>Spirit’s </a:t>
            </a:r>
            <a:r>
              <a:rPr lang="en-US" sz="4400" dirty="0">
                <a:latin typeface="JasmineUPC" panose="02020603050405020304" pitchFamily="18" charset="-34"/>
                <a:cs typeface="JasmineUPC" panose="02020603050405020304" pitchFamily="18" charset="-34"/>
              </a:rPr>
              <a:t>power, and he went around doing good and healing people who were beaten down by devil</a:t>
            </a:r>
            <a:r>
              <a:rPr lang="en-US" sz="4400" dirty="0" smtClean="0">
                <a:latin typeface="JasmineUPC" panose="02020603050405020304" pitchFamily="18" charset="-34"/>
                <a:cs typeface="JasmineUPC" panose="02020603050405020304" pitchFamily="18" charset="-34"/>
              </a:rPr>
              <a:t>.” </a:t>
            </a:r>
          </a:p>
          <a:p>
            <a:pPr algn="ctr">
              <a:lnSpc>
                <a:spcPts val="3000"/>
              </a:lnSpc>
            </a:pP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2000" dirty="0" smtClean="0">
                <a:latin typeface="Augustus" pitchFamily="2" charset="0"/>
                <a:cs typeface="JasmineUPC" panose="02020603050405020304" pitchFamily="18" charset="-34"/>
              </a:rPr>
              <a:t>Acts 10:38</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3</a:t>
            </a:r>
            <a:endParaRPr lang="en-US" sz="2400" dirty="0">
              <a:solidFill>
                <a:schemeClr val="bg1"/>
              </a:solidFill>
            </a:endParaRPr>
          </a:p>
        </p:txBody>
      </p:sp>
    </p:spTree>
    <p:extLst>
      <p:ext uri="{BB962C8B-B14F-4D97-AF65-F5344CB8AC3E}">
        <p14:creationId xmlns:p14="http://schemas.microsoft.com/office/powerpoint/2010/main" val="3335267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GOD’S ANOINTING IS GIVEN TO BLESS OTHERS</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321" y="2343150"/>
            <a:ext cx="8305800" cy="1938992"/>
          </a:xfrm>
          <a:prstGeom prst="rect">
            <a:avLst/>
          </a:prstGeom>
          <a:noFill/>
          <a:ln>
            <a:noFill/>
          </a:ln>
        </p:spPr>
        <p:txBody>
          <a:bodyPr wrap="square" rtlCol="0">
            <a:spAutoFit/>
          </a:bodyPr>
          <a:lstStyle/>
          <a:p>
            <a:pPr algn="ctr">
              <a:lnSpc>
                <a:spcPts val="3000"/>
              </a:lnSpc>
            </a:pPr>
            <a:r>
              <a:rPr lang="en-US" sz="4400" dirty="0" smtClean="0">
                <a:latin typeface="JasmineUPC" panose="02020603050405020304" pitchFamily="18" charset="-34"/>
                <a:cs typeface="JasmineUPC" panose="02020603050405020304" pitchFamily="18" charset="-34"/>
              </a:rPr>
              <a:t>God </a:t>
            </a:r>
            <a:r>
              <a:rPr lang="en-US" sz="4400" dirty="0">
                <a:latin typeface="JasmineUPC" panose="02020603050405020304" pitchFamily="18" charset="-34"/>
                <a:cs typeface="JasmineUPC" panose="02020603050405020304" pitchFamily="18" charset="-34"/>
              </a:rPr>
              <a:t>has given each of you a gift from his great variety of spiritual </a:t>
            </a:r>
            <a:r>
              <a:rPr lang="en-US" sz="4400" dirty="0" smtClean="0">
                <a:latin typeface="JasmineUPC" panose="02020603050405020304" pitchFamily="18" charset="-34"/>
                <a:cs typeface="JasmineUPC" panose="02020603050405020304" pitchFamily="18" charset="-34"/>
              </a:rPr>
              <a:t>gifts.  </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Use </a:t>
            </a:r>
            <a:r>
              <a:rPr lang="en-US" sz="4400" dirty="0">
                <a:latin typeface="JasmineUPC" panose="02020603050405020304" pitchFamily="18" charset="-34"/>
                <a:cs typeface="JasmineUPC" panose="02020603050405020304" pitchFamily="18" charset="-34"/>
              </a:rPr>
              <a:t>them well to serve one another. </a:t>
            </a: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2000" dirty="0" smtClean="0">
                <a:latin typeface="Augustus" pitchFamily="2" charset="0"/>
                <a:cs typeface="JasmineUPC" panose="02020603050405020304" pitchFamily="18" charset="-34"/>
              </a:rPr>
              <a:t>1 Peter 4:10</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3</a:t>
            </a:r>
            <a:endParaRPr lang="en-US" sz="2400" dirty="0">
              <a:solidFill>
                <a:schemeClr val="bg1"/>
              </a:solidFill>
            </a:endParaRPr>
          </a:p>
        </p:txBody>
      </p:sp>
    </p:spTree>
    <p:extLst>
      <p:ext uri="{BB962C8B-B14F-4D97-AF65-F5344CB8AC3E}">
        <p14:creationId xmlns:p14="http://schemas.microsoft.com/office/powerpoint/2010/main" val="754214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70"/>
          <a:stretch/>
        </p:blipFill>
        <p:spPr bwMode="auto">
          <a:xfrm>
            <a:off x="-6958" y="0"/>
            <a:ext cx="915095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3765" y="1809750"/>
            <a:ext cx="8458199" cy="2785378"/>
          </a:xfrm>
          <a:prstGeom prst="rect">
            <a:avLst/>
          </a:prstGeom>
          <a:solidFill>
            <a:schemeClr val="tx1"/>
          </a:solidFill>
          <a:ln w="25400">
            <a:solidFill>
              <a:schemeClr val="tx2">
                <a:lumMod val="60000"/>
                <a:lumOff val="40000"/>
              </a:schemeClr>
            </a:solidFill>
          </a:ln>
        </p:spPr>
        <p:txBody>
          <a:bodyPr wrap="square" rtlCol="0">
            <a:spAutoFit/>
          </a:bodyPr>
          <a:lstStyle/>
          <a:p>
            <a:pPr>
              <a:lnSpc>
                <a:spcPts val="3500"/>
              </a:lnSpc>
            </a:pPr>
            <a:r>
              <a:rPr lang="en-US" sz="4000" dirty="0">
                <a:solidFill>
                  <a:schemeClr val="bg1"/>
                </a:solidFill>
                <a:latin typeface="JasmineUPC" panose="02020603050405020304" pitchFamily="18" charset="-34"/>
                <a:cs typeface="JasmineUPC" panose="02020603050405020304" pitchFamily="18" charset="-34"/>
              </a:rPr>
              <a:t>“… everyone wants to receive a miracle, but no one wants to be in a position to receive one. So it is with learning the joy of giving. We want to experience the joy without taking the step of faith to get there</a:t>
            </a:r>
            <a:r>
              <a:rPr lang="en-US" sz="4000" dirty="0" smtClean="0">
                <a:solidFill>
                  <a:schemeClr val="bg1"/>
                </a:solidFill>
                <a:latin typeface="JasmineUPC" panose="02020603050405020304" pitchFamily="18" charset="-34"/>
                <a:cs typeface="JasmineUPC" panose="02020603050405020304" pitchFamily="18" charset="-34"/>
              </a:rPr>
              <a:t>.”</a:t>
            </a:r>
            <a:r>
              <a:rPr lang="en-US" sz="2800" dirty="0" smtClean="0">
                <a:solidFill>
                  <a:schemeClr val="bg1"/>
                </a:solidFill>
              </a:rPr>
              <a:t/>
            </a:r>
            <a:br>
              <a:rPr lang="en-US" sz="2800" dirty="0" smtClean="0">
                <a:solidFill>
                  <a:schemeClr val="bg1"/>
                </a:solidFill>
              </a:rPr>
            </a:br>
            <a:r>
              <a:rPr lang="en-US" sz="2800" dirty="0" smtClean="0">
                <a:solidFill>
                  <a:schemeClr val="bg1"/>
                </a:solidFill>
              </a:rPr>
              <a:t>                          </a:t>
            </a:r>
            <a:r>
              <a:rPr lang="en-US" sz="2000" dirty="0" smtClean="0">
                <a:solidFill>
                  <a:schemeClr val="bg1"/>
                </a:solidFill>
                <a:latin typeface="Augustus" pitchFamily="2" charset="0"/>
              </a:rPr>
              <a:t>-</a:t>
            </a:r>
            <a:r>
              <a:rPr lang="en-US" sz="2000" b="1" dirty="0" smtClean="0">
                <a:solidFill>
                  <a:schemeClr val="bg1"/>
                </a:solidFill>
                <a:latin typeface="Augustus" pitchFamily="2" charset="0"/>
              </a:rPr>
              <a:t>Steve Green </a:t>
            </a:r>
            <a:br>
              <a:rPr lang="en-US" sz="2000" b="1" dirty="0" smtClean="0">
                <a:solidFill>
                  <a:schemeClr val="bg1"/>
                </a:solidFill>
                <a:latin typeface="Augustus" pitchFamily="2" charset="0"/>
              </a:rPr>
            </a:br>
            <a:r>
              <a:rPr lang="en-US" sz="2000" b="1" dirty="0" smtClean="0">
                <a:solidFill>
                  <a:schemeClr val="bg1"/>
                </a:solidFill>
                <a:latin typeface="Augustus" pitchFamily="2" charset="0"/>
              </a:rPr>
              <a:t>                           </a:t>
            </a:r>
            <a:r>
              <a:rPr lang="en-US" sz="1400" dirty="0" smtClean="0">
                <a:solidFill>
                  <a:schemeClr val="bg1"/>
                </a:solidFill>
                <a:latin typeface="Augustus" pitchFamily="2" charset="0"/>
              </a:rPr>
              <a:t>President, Hobby Lobby</a:t>
            </a:r>
            <a:endParaRPr lang="en-US" sz="1400" dirty="0">
              <a:solidFill>
                <a:schemeClr val="bg1"/>
              </a:solidFill>
              <a:latin typeface="Augustus" pitchFamily="2"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614" y="3714750"/>
            <a:ext cx="762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74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62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644288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OUR RESPONSIBILITY</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761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LISTEN TO THE HOLY SPIRIT</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321" y="2343150"/>
            <a:ext cx="8305800" cy="232371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But when the Father sends the Advocate as my representative—that is, the Holy Spirit—he will teach you everything and will remind you of </a:t>
            </a:r>
            <a:r>
              <a:rPr lang="en-US" sz="4400" dirty="0" smtClean="0">
                <a:latin typeface="JasmineUPC" panose="02020603050405020304" pitchFamily="18" charset="-34"/>
                <a:cs typeface="JasmineUPC" panose="02020603050405020304" pitchFamily="18" charset="-34"/>
              </a:rPr>
              <a:t>everything</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I </a:t>
            </a:r>
            <a:r>
              <a:rPr lang="en-US" sz="4400" dirty="0">
                <a:latin typeface="JasmineUPC" panose="02020603050405020304" pitchFamily="18" charset="-34"/>
                <a:cs typeface="JasmineUPC" panose="02020603050405020304" pitchFamily="18" charset="-34"/>
              </a:rPr>
              <a:t>have told you. </a:t>
            </a:r>
          </a:p>
          <a:p>
            <a:pPr algn="ctr">
              <a:lnSpc>
                <a:spcPts val="3000"/>
              </a:lnSpc>
            </a:pPr>
            <a:r>
              <a:rPr lang="en-US" sz="2000" dirty="0" smtClean="0">
                <a:latin typeface="Augustus" pitchFamily="2" charset="0"/>
                <a:cs typeface="JasmineUPC" panose="02020603050405020304" pitchFamily="18" charset="-34"/>
              </a:rPr>
              <a:t>John 14:26</a:t>
            </a:r>
            <a:endParaRPr lang="en-US" sz="44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1</a:t>
            </a:r>
            <a:endParaRPr lang="en-US" sz="2400" dirty="0">
              <a:solidFill>
                <a:schemeClr val="bg1"/>
              </a:solidFill>
            </a:endParaRPr>
          </a:p>
        </p:txBody>
      </p:sp>
    </p:spTree>
    <p:extLst>
      <p:ext uri="{BB962C8B-B14F-4D97-AF65-F5344CB8AC3E}">
        <p14:creationId xmlns:p14="http://schemas.microsoft.com/office/powerpoint/2010/main" val="2801571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DON’T GRIEVE THE HOLY SPIRIT</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321" y="2343150"/>
            <a:ext cx="8305800" cy="1938992"/>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And do not grieve the Holy Spirit of God, with whom you were sealed for the day of redemption</a:t>
            </a:r>
            <a:r>
              <a:rPr lang="en-US" sz="4400" dirty="0" smtClean="0">
                <a:latin typeface="JasmineUPC" panose="02020603050405020304" pitchFamily="18" charset="-34"/>
                <a:cs typeface="JasmineUPC" panose="02020603050405020304" pitchFamily="18" charset="-34"/>
              </a:rPr>
              <a:t>.</a:t>
            </a:r>
            <a:br>
              <a:rPr lang="en-US" sz="4400" dirty="0" smtClean="0">
                <a:latin typeface="JasmineUPC" panose="02020603050405020304" pitchFamily="18" charset="-34"/>
                <a:cs typeface="JasmineUPC" panose="02020603050405020304" pitchFamily="18" charset="-34"/>
              </a:rPr>
            </a:br>
            <a:endParaRPr lang="en-US" sz="4400" dirty="0" smtClean="0">
              <a:latin typeface="JasmineUPC" panose="02020603050405020304" pitchFamily="18" charset="-34"/>
              <a:cs typeface="JasmineUPC" panose="02020603050405020304" pitchFamily="18" charset="-34"/>
            </a:endParaRPr>
          </a:p>
          <a:p>
            <a:pPr algn="ctr">
              <a:lnSpc>
                <a:spcPts val="3000"/>
              </a:lnSpc>
            </a:pPr>
            <a:r>
              <a:rPr lang="en-US" sz="2000" dirty="0" smtClean="0">
                <a:latin typeface="Augustus" pitchFamily="2" charset="0"/>
                <a:cs typeface="JasmineUPC" panose="02020603050405020304" pitchFamily="18" charset="-34"/>
              </a:rPr>
              <a:t>Ephesians 4:30 (NIV)</a:t>
            </a: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2</a:t>
            </a:r>
            <a:endParaRPr lang="en-US" sz="2400" dirty="0">
              <a:solidFill>
                <a:schemeClr val="bg1"/>
              </a:solidFill>
            </a:endParaRPr>
          </a:p>
        </p:txBody>
      </p:sp>
    </p:spTree>
    <p:extLst>
      <p:ext uri="{BB962C8B-B14F-4D97-AF65-F5344CB8AC3E}">
        <p14:creationId xmlns:p14="http://schemas.microsoft.com/office/powerpoint/2010/main" val="452195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DON’T QUENCH THE HOLY SPIRIT</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114550"/>
            <a:ext cx="8305800" cy="270843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See that no one repays anyone evil for evil, but always seek to do good to one another and to everyone. </a:t>
            </a:r>
            <a:r>
              <a:rPr lang="en-US" sz="4400" dirty="0" smtClean="0">
                <a:latin typeface="JasmineUPC" panose="02020603050405020304" pitchFamily="18" charset="-34"/>
                <a:cs typeface="JasmineUPC" panose="02020603050405020304" pitchFamily="18" charset="-34"/>
              </a:rPr>
              <a:t>Rejoice </a:t>
            </a:r>
            <a:r>
              <a:rPr lang="en-US" sz="4400" dirty="0">
                <a:latin typeface="JasmineUPC" panose="02020603050405020304" pitchFamily="18" charset="-34"/>
                <a:cs typeface="JasmineUPC" panose="02020603050405020304" pitchFamily="18" charset="-34"/>
              </a:rPr>
              <a:t>always, </a:t>
            </a:r>
            <a:r>
              <a:rPr lang="en-US" sz="4400" dirty="0" smtClean="0">
                <a:latin typeface="JasmineUPC" panose="02020603050405020304" pitchFamily="18" charset="-34"/>
                <a:cs typeface="JasmineUPC" panose="02020603050405020304" pitchFamily="18" charset="-34"/>
              </a:rPr>
              <a:t>pray </a:t>
            </a:r>
            <a:r>
              <a:rPr lang="en-US" sz="4400" dirty="0">
                <a:latin typeface="JasmineUPC" panose="02020603050405020304" pitchFamily="18" charset="-34"/>
                <a:cs typeface="JasmineUPC" panose="02020603050405020304" pitchFamily="18" charset="-34"/>
              </a:rPr>
              <a:t>without ceasing, </a:t>
            </a:r>
            <a:r>
              <a:rPr lang="en-US" sz="4400" dirty="0" smtClean="0">
                <a:latin typeface="JasmineUPC" panose="02020603050405020304" pitchFamily="18" charset="-34"/>
                <a:cs typeface="JasmineUPC" panose="02020603050405020304" pitchFamily="18" charset="-34"/>
              </a:rPr>
              <a:t>give </a:t>
            </a:r>
            <a:r>
              <a:rPr lang="en-US" sz="4400" dirty="0">
                <a:latin typeface="JasmineUPC" panose="02020603050405020304" pitchFamily="18" charset="-34"/>
                <a:cs typeface="JasmineUPC" panose="02020603050405020304" pitchFamily="18" charset="-34"/>
              </a:rPr>
              <a:t>thanks in all circumstances; for this is the will of God in Christ Jesus for you. </a:t>
            </a:r>
            <a:r>
              <a:rPr lang="en-US" sz="4400" dirty="0" smtClean="0">
                <a:latin typeface="JasmineUPC" panose="02020603050405020304" pitchFamily="18" charset="-34"/>
                <a:cs typeface="JasmineUPC" panose="02020603050405020304" pitchFamily="18" charset="-34"/>
              </a:rPr>
              <a:t>Do </a:t>
            </a:r>
            <a:r>
              <a:rPr lang="en-US" sz="4400" dirty="0">
                <a:latin typeface="JasmineUPC" panose="02020603050405020304" pitchFamily="18" charset="-34"/>
                <a:cs typeface="JasmineUPC" panose="02020603050405020304" pitchFamily="18" charset="-34"/>
              </a:rPr>
              <a:t>not quench the Spirit. </a:t>
            </a: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2000" dirty="0" smtClean="0">
                <a:latin typeface="Augustus" pitchFamily="2" charset="0"/>
                <a:cs typeface="JasmineUPC" panose="02020603050405020304" pitchFamily="18" charset="-34"/>
              </a:rPr>
              <a:t>1 Thessalonians 5:15-19</a:t>
            </a:r>
            <a:r>
              <a:rPr lang="en-US" sz="2000" dirty="0" smtClean="0">
                <a:latin typeface="Augustus" pitchFamily="2" charset="0"/>
                <a:cs typeface="JasmineUPC" panose="02020603050405020304" pitchFamily="18" charset="-34"/>
              </a:rPr>
              <a:t> (ESV)</a:t>
            </a: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3</a:t>
            </a:r>
            <a:endParaRPr lang="en-US" sz="2400" dirty="0">
              <a:solidFill>
                <a:schemeClr val="bg1"/>
              </a:solidFill>
            </a:endParaRPr>
          </a:p>
        </p:txBody>
      </p:sp>
    </p:spTree>
    <p:extLst>
      <p:ext uri="{BB962C8B-B14F-4D97-AF65-F5344CB8AC3E}">
        <p14:creationId xmlns:p14="http://schemas.microsoft.com/office/powerpoint/2010/main" val="2611340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66750"/>
            <a:ext cx="86106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PRAY TO BE FILLED</a:t>
            </a:r>
            <a:endParaRPr lang="en-US" sz="4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43" y="1469025"/>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9346" y="1795290"/>
            <a:ext cx="8305800" cy="3477875"/>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Do not get drunk on wine, which leads to debauchery. Instead, be filled with the Spirit, </a:t>
            </a:r>
            <a:r>
              <a:rPr lang="en-US" sz="4400" dirty="0" smtClean="0">
                <a:latin typeface="JasmineUPC" panose="02020603050405020304" pitchFamily="18" charset="-34"/>
                <a:cs typeface="JasmineUPC" panose="02020603050405020304" pitchFamily="18" charset="-34"/>
              </a:rPr>
              <a:t> </a:t>
            </a:r>
            <a:r>
              <a:rPr lang="en-US" sz="4400" dirty="0">
                <a:latin typeface="JasmineUPC" panose="02020603050405020304" pitchFamily="18" charset="-34"/>
                <a:cs typeface="JasmineUPC" panose="02020603050405020304" pitchFamily="18" charset="-34"/>
              </a:rPr>
              <a:t>speaking to one another with psalms, hymns, and songs from the Spirit. Sing and make music from your heart to the </a:t>
            </a:r>
            <a:r>
              <a:rPr lang="en-US" sz="4400" dirty="0" smtClean="0">
                <a:latin typeface="JasmineUPC" panose="02020603050405020304" pitchFamily="18" charset="-34"/>
                <a:cs typeface="JasmineUPC" panose="02020603050405020304" pitchFamily="18" charset="-34"/>
              </a:rPr>
              <a:t>Lord, </a:t>
            </a:r>
            <a:r>
              <a:rPr lang="en-US" sz="4400" dirty="0">
                <a:latin typeface="JasmineUPC" panose="02020603050405020304" pitchFamily="18" charset="-34"/>
                <a:cs typeface="JasmineUPC" panose="02020603050405020304" pitchFamily="18" charset="-34"/>
              </a:rPr>
              <a:t>always giving thanks to God the Father for everything, in the name of our Lord Jesus Christ. </a:t>
            </a:r>
            <a:r>
              <a:rPr lang="en-US" sz="4400" dirty="0" smtClean="0">
                <a:latin typeface="JasmineUPC" panose="02020603050405020304" pitchFamily="18" charset="-34"/>
                <a:cs typeface="JasmineUPC" panose="02020603050405020304" pitchFamily="18" charset="-34"/>
              </a:rPr>
              <a:t> </a:t>
            </a:r>
            <a:br>
              <a:rPr lang="en-US" sz="4400" dirty="0" smtClean="0">
                <a:latin typeface="JasmineUPC" panose="02020603050405020304" pitchFamily="18" charset="-34"/>
                <a:cs typeface="JasmineUPC" panose="02020603050405020304" pitchFamily="18" charset="-34"/>
              </a:rPr>
            </a:br>
            <a:r>
              <a:rPr lang="en-US" sz="2000" dirty="0" smtClean="0">
                <a:latin typeface="Augustus" pitchFamily="2" charset="0"/>
                <a:cs typeface="JasmineUPC" panose="02020603050405020304" pitchFamily="18" charset="-34"/>
              </a:rPr>
              <a:t>Ephesians 5:18-20</a:t>
            </a:r>
            <a:endParaRPr lang="en-US" sz="2000" dirty="0" smtClean="0">
              <a:latin typeface="Augustus" pitchFamily="2" charset="0"/>
              <a:cs typeface="JasmineUPC" panose="02020603050405020304" pitchFamily="18" charset="-34"/>
            </a:endParaRPr>
          </a:p>
          <a:p>
            <a:endParaRPr lang="en-US" sz="2000" dirty="0"/>
          </a:p>
        </p:txBody>
      </p:sp>
      <p:sp>
        <p:nvSpPr>
          <p:cNvPr id="6" name="Diamond 5"/>
          <p:cNvSpPr/>
          <p:nvPr/>
        </p:nvSpPr>
        <p:spPr>
          <a:xfrm>
            <a:off x="4305300" y="1379519"/>
            <a:ext cx="457200" cy="50286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4365770" y="1400117"/>
            <a:ext cx="587230" cy="461665"/>
          </a:xfrm>
          <a:prstGeom prst="rect">
            <a:avLst/>
          </a:prstGeom>
          <a:noFill/>
        </p:spPr>
        <p:txBody>
          <a:bodyPr wrap="square" rtlCol="0">
            <a:spAutoFit/>
          </a:bodyPr>
          <a:lstStyle/>
          <a:p>
            <a:r>
              <a:rPr lang="en-US" sz="2400" dirty="0" smtClean="0">
                <a:solidFill>
                  <a:schemeClr val="bg1"/>
                </a:solidFill>
              </a:rPr>
              <a:t>4</a:t>
            </a:r>
            <a:endParaRPr lang="en-US" sz="2400" dirty="0">
              <a:solidFill>
                <a:schemeClr val="bg1"/>
              </a:solidFill>
            </a:endParaRPr>
          </a:p>
        </p:txBody>
      </p:sp>
    </p:spTree>
    <p:extLst>
      <p:ext uri="{BB962C8B-B14F-4D97-AF65-F5344CB8AC3E}">
        <p14:creationId xmlns:p14="http://schemas.microsoft.com/office/powerpoint/2010/main" val="996392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5587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114550"/>
            <a:ext cx="8458200" cy="1118255"/>
          </a:xfrm>
          <a:prstGeom prst="rect">
            <a:avLst/>
          </a:prstGeom>
          <a:noFill/>
        </p:spPr>
        <p:txBody>
          <a:bodyPr wrap="square" rtlCol="0">
            <a:spAutoFit/>
          </a:bodyPr>
          <a:lstStyle/>
          <a:p>
            <a:pPr>
              <a:lnSpc>
                <a:spcPts val="4000"/>
              </a:lnSpc>
            </a:pPr>
            <a:r>
              <a:rPr lang="en-US" sz="5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 </a:t>
            </a:r>
            <a:r>
              <a:rPr lang="en-US" sz="54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You’ve been anointed for a specific purpose in furthering God’s Kingdom.</a:t>
            </a:r>
            <a:endParaRPr lang="en-US" sz="54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937643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2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14350"/>
            <a:ext cx="8382000" cy="4324261"/>
          </a:xfrm>
          <a:prstGeom prst="rect">
            <a:avLst/>
          </a:prstGeom>
          <a:solidFill>
            <a:srgbClr val="9FE331">
              <a:alpha val="16000"/>
            </a:srgbClr>
          </a:solidFill>
          <a:ln>
            <a:solidFill>
              <a:srgbClr val="9FE331"/>
            </a:solidFill>
          </a:ln>
        </p:spPr>
        <p:txBody>
          <a:bodyPr wrap="square" rtlCol="0">
            <a:spAutoFit/>
          </a:bodyPr>
          <a:lstStyle/>
          <a:p>
            <a:pPr algn="ctr">
              <a:lnSpc>
                <a:spcPts val="3000"/>
              </a:lnSpc>
            </a:pPr>
            <a:r>
              <a:rPr lang="en-US" sz="32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The </a:t>
            </a:r>
            <a:r>
              <a:rPr lang="en-US" sz="4000" cap="small" dirty="0">
                <a:latin typeface="JasmineUPC" panose="02020603050405020304" pitchFamily="18" charset="-34"/>
                <a:cs typeface="JasmineUPC" panose="02020603050405020304" pitchFamily="18" charset="-34"/>
              </a:rPr>
              <a:t>Lord</a:t>
            </a:r>
            <a:r>
              <a:rPr lang="en-US" sz="4000" dirty="0">
                <a:latin typeface="JasmineUPC" panose="02020603050405020304" pitchFamily="18" charset="-34"/>
                <a:cs typeface="JasmineUPC" panose="02020603050405020304" pitchFamily="18" charset="-34"/>
              </a:rPr>
              <a:t> is my shepherd; I shall not want</a:t>
            </a:r>
            <a:r>
              <a:rPr lang="en-US" sz="4000" dirty="0" smtClean="0">
                <a:latin typeface="JasmineUPC" panose="02020603050405020304" pitchFamily="18" charset="-34"/>
                <a:cs typeface="JasmineUPC" panose="02020603050405020304" pitchFamily="18" charset="-34"/>
              </a:rPr>
              <a:t>.</a:t>
            </a:r>
          </a:p>
          <a:p>
            <a:pPr algn="ctr">
              <a:lnSpc>
                <a:spcPts val="3000"/>
              </a:lnSpc>
            </a:pPr>
            <a:r>
              <a:rPr lang="en-US" sz="4000" b="1" baseline="300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He </a:t>
            </a:r>
            <a:r>
              <a:rPr lang="en-US" sz="4000" dirty="0" err="1">
                <a:latin typeface="JasmineUPC" panose="02020603050405020304" pitchFamily="18" charset="-34"/>
                <a:cs typeface="JasmineUPC" panose="02020603050405020304" pitchFamily="18" charset="-34"/>
              </a:rPr>
              <a:t>maketh</a:t>
            </a:r>
            <a:r>
              <a:rPr lang="en-US" sz="4000" dirty="0">
                <a:latin typeface="JasmineUPC" panose="02020603050405020304" pitchFamily="18" charset="-34"/>
                <a:cs typeface="JasmineUPC" panose="02020603050405020304" pitchFamily="18" charset="-34"/>
              </a:rPr>
              <a:t> me to lie down in green pastures: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he </a:t>
            </a:r>
            <a:r>
              <a:rPr lang="en-US" sz="4000" dirty="0" err="1">
                <a:latin typeface="JasmineUPC" panose="02020603050405020304" pitchFamily="18" charset="-34"/>
                <a:cs typeface="JasmineUPC" panose="02020603050405020304" pitchFamily="18" charset="-34"/>
              </a:rPr>
              <a:t>leadeth</a:t>
            </a:r>
            <a:r>
              <a:rPr lang="en-US" sz="4000" dirty="0">
                <a:latin typeface="JasmineUPC" panose="02020603050405020304" pitchFamily="18" charset="-34"/>
                <a:cs typeface="JasmineUPC" panose="02020603050405020304" pitchFamily="18" charset="-34"/>
              </a:rPr>
              <a:t> me beside the still waters.</a:t>
            </a:r>
          </a:p>
          <a:p>
            <a:pPr algn="ctr">
              <a:lnSpc>
                <a:spcPts val="3000"/>
              </a:lnSpc>
            </a:pPr>
            <a:r>
              <a:rPr lang="en-US" sz="4000" b="1" baseline="300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He </a:t>
            </a:r>
            <a:r>
              <a:rPr lang="en-US" sz="4000" dirty="0" err="1">
                <a:latin typeface="JasmineUPC" panose="02020603050405020304" pitchFamily="18" charset="-34"/>
                <a:cs typeface="JasmineUPC" panose="02020603050405020304" pitchFamily="18" charset="-34"/>
              </a:rPr>
              <a:t>restoreth</a:t>
            </a:r>
            <a:r>
              <a:rPr lang="en-US" sz="4000" dirty="0">
                <a:latin typeface="JasmineUPC" panose="02020603050405020304" pitchFamily="18" charset="-34"/>
                <a:cs typeface="JasmineUPC" panose="02020603050405020304" pitchFamily="18" charset="-34"/>
              </a:rPr>
              <a:t> my soul: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he </a:t>
            </a:r>
            <a:r>
              <a:rPr lang="en-US" sz="4000" dirty="0" err="1">
                <a:latin typeface="JasmineUPC" panose="02020603050405020304" pitchFamily="18" charset="-34"/>
                <a:cs typeface="JasmineUPC" panose="02020603050405020304" pitchFamily="18" charset="-34"/>
              </a:rPr>
              <a:t>leadeth</a:t>
            </a:r>
            <a:r>
              <a:rPr lang="en-US" sz="4000" dirty="0">
                <a:latin typeface="JasmineUPC" panose="02020603050405020304" pitchFamily="18" charset="-34"/>
                <a:cs typeface="JasmineUPC" panose="02020603050405020304" pitchFamily="18" charset="-34"/>
              </a:rPr>
              <a:t> me in the paths of righteousness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for </a:t>
            </a:r>
            <a:r>
              <a:rPr lang="en-US" sz="4000" dirty="0">
                <a:latin typeface="JasmineUPC" panose="02020603050405020304" pitchFamily="18" charset="-34"/>
                <a:cs typeface="JasmineUPC" panose="02020603050405020304" pitchFamily="18" charset="-34"/>
              </a:rPr>
              <a:t>his name's sake.</a:t>
            </a:r>
          </a:p>
          <a:p>
            <a:pPr algn="ctr">
              <a:lnSpc>
                <a:spcPts val="3000"/>
              </a:lnSpc>
            </a:pPr>
            <a:r>
              <a:rPr lang="en-US" sz="4000" b="1" baseline="300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Yea, though I walk through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the </a:t>
            </a:r>
            <a:r>
              <a:rPr lang="en-US" sz="4000" dirty="0">
                <a:latin typeface="JasmineUPC" panose="02020603050405020304" pitchFamily="18" charset="-34"/>
                <a:cs typeface="JasmineUPC" panose="02020603050405020304" pitchFamily="18" charset="-34"/>
              </a:rPr>
              <a:t>valley </a:t>
            </a:r>
            <a:r>
              <a:rPr lang="en-US" sz="4000" dirty="0" smtClean="0">
                <a:latin typeface="JasmineUPC" panose="02020603050405020304" pitchFamily="18" charset="-34"/>
                <a:cs typeface="JasmineUPC" panose="02020603050405020304" pitchFamily="18" charset="-34"/>
              </a:rPr>
              <a:t>of </a:t>
            </a:r>
            <a:r>
              <a:rPr lang="en-US" sz="4000" dirty="0">
                <a:latin typeface="JasmineUPC" panose="02020603050405020304" pitchFamily="18" charset="-34"/>
                <a:cs typeface="JasmineUPC" panose="02020603050405020304" pitchFamily="18" charset="-34"/>
              </a:rPr>
              <a:t>the shadow of death, I will fear no evil: </a:t>
            </a:r>
            <a:endParaRPr lang="en-US" sz="4000" dirty="0" smtClean="0">
              <a:latin typeface="JasmineUPC" panose="02020603050405020304" pitchFamily="18" charset="-34"/>
              <a:cs typeface="JasmineUPC" panose="02020603050405020304" pitchFamily="18" charset="-34"/>
            </a:endParaRPr>
          </a:p>
          <a:p>
            <a:pPr algn="ctr">
              <a:lnSpc>
                <a:spcPts val="3000"/>
              </a:lnSpc>
            </a:pPr>
            <a:r>
              <a:rPr lang="en-US" sz="4000" dirty="0" smtClean="0">
                <a:latin typeface="JasmineUPC" panose="02020603050405020304" pitchFamily="18" charset="-34"/>
                <a:cs typeface="JasmineUPC" panose="02020603050405020304" pitchFamily="18" charset="-34"/>
              </a:rPr>
              <a:t>for </a:t>
            </a:r>
            <a:r>
              <a:rPr lang="en-US" sz="4000" dirty="0">
                <a:latin typeface="JasmineUPC" panose="02020603050405020304" pitchFamily="18" charset="-34"/>
                <a:cs typeface="JasmineUPC" panose="02020603050405020304" pitchFamily="18" charset="-34"/>
              </a:rPr>
              <a:t>thou art with me; </a:t>
            </a:r>
            <a:endParaRPr lang="en-US" sz="4000" dirty="0" smtClean="0">
              <a:latin typeface="JasmineUPC" panose="02020603050405020304" pitchFamily="18" charset="-34"/>
              <a:cs typeface="JasmineUPC" panose="02020603050405020304" pitchFamily="18" charset="-34"/>
            </a:endParaRPr>
          </a:p>
          <a:p>
            <a:pPr algn="ctr">
              <a:lnSpc>
                <a:spcPts val="3000"/>
              </a:lnSpc>
            </a:pPr>
            <a:r>
              <a:rPr lang="en-US" sz="4000" dirty="0" smtClean="0">
                <a:latin typeface="JasmineUPC" panose="02020603050405020304" pitchFamily="18" charset="-34"/>
                <a:cs typeface="JasmineUPC" panose="02020603050405020304" pitchFamily="18" charset="-34"/>
              </a:rPr>
              <a:t>thy </a:t>
            </a:r>
            <a:r>
              <a:rPr lang="en-US" sz="4000" dirty="0">
                <a:latin typeface="JasmineUPC" panose="02020603050405020304" pitchFamily="18" charset="-34"/>
                <a:cs typeface="JasmineUPC" panose="02020603050405020304" pitchFamily="18" charset="-34"/>
              </a:rPr>
              <a:t>rod and thy staff they comfort me.</a:t>
            </a:r>
          </a:p>
          <a:p>
            <a:pPr algn="ctr">
              <a:lnSpc>
                <a:spcPts val="3000"/>
              </a:lnSpc>
            </a:pPr>
            <a:r>
              <a:rPr lang="en-US" sz="1200" dirty="0" smtClean="0">
                <a:latin typeface="Augustus" pitchFamily="2" charset="0"/>
                <a:cs typeface="JasmineUPC" panose="02020603050405020304" pitchFamily="18" charset="-34"/>
              </a:rPr>
              <a:t>Psalm 23:1-4 (KJV)</a:t>
            </a:r>
            <a:endParaRPr lang="en-US" sz="32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29730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42950"/>
            <a:ext cx="8382000" cy="3683060"/>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b="1" baseline="30000" dirty="0">
                <a:latin typeface="JasmineUPC" panose="02020603050405020304" pitchFamily="18" charset="-34"/>
                <a:cs typeface="JasmineUPC" panose="02020603050405020304" pitchFamily="18" charset="-34"/>
              </a:rPr>
              <a:t> </a:t>
            </a:r>
            <a:r>
              <a:rPr lang="en-US" sz="4400" dirty="0">
                <a:latin typeface="JasmineUPC" panose="02020603050405020304" pitchFamily="18" charset="-34"/>
                <a:cs typeface="JasmineUPC" panose="02020603050405020304" pitchFamily="18" charset="-34"/>
              </a:rPr>
              <a:t>Thou </a:t>
            </a:r>
            <a:r>
              <a:rPr lang="en-US" sz="4400" dirty="0" err="1">
                <a:latin typeface="JasmineUPC" panose="02020603050405020304" pitchFamily="18" charset="-34"/>
                <a:cs typeface="JasmineUPC" panose="02020603050405020304" pitchFamily="18" charset="-34"/>
              </a:rPr>
              <a:t>preparest</a:t>
            </a:r>
            <a:r>
              <a:rPr lang="en-US" sz="4400" dirty="0">
                <a:latin typeface="JasmineUPC" panose="02020603050405020304" pitchFamily="18" charset="-34"/>
                <a:cs typeface="JasmineUPC" panose="02020603050405020304" pitchFamily="18" charset="-34"/>
              </a:rPr>
              <a:t> a table before me </a:t>
            </a:r>
            <a:endParaRPr lang="en-US" sz="4400" dirty="0" smtClean="0">
              <a:latin typeface="JasmineUPC" panose="02020603050405020304" pitchFamily="18" charset="-34"/>
              <a:cs typeface="JasmineUPC" panose="02020603050405020304" pitchFamily="18" charset="-34"/>
            </a:endParaRPr>
          </a:p>
          <a:p>
            <a:pPr algn="ctr">
              <a:lnSpc>
                <a:spcPts val="3500"/>
              </a:lnSpc>
            </a:pPr>
            <a:r>
              <a:rPr lang="en-US" sz="4400" dirty="0" smtClean="0">
                <a:latin typeface="JasmineUPC" panose="02020603050405020304" pitchFamily="18" charset="-34"/>
                <a:cs typeface="JasmineUPC" panose="02020603050405020304" pitchFamily="18" charset="-34"/>
              </a:rPr>
              <a:t>in </a:t>
            </a:r>
            <a:r>
              <a:rPr lang="en-US" sz="4400" dirty="0">
                <a:latin typeface="JasmineUPC" panose="02020603050405020304" pitchFamily="18" charset="-34"/>
                <a:cs typeface="JasmineUPC" panose="02020603050405020304" pitchFamily="18" charset="-34"/>
              </a:rPr>
              <a:t>the presence of mine enemies: </a:t>
            </a:r>
            <a:endParaRPr lang="en-US" sz="4400" dirty="0" smtClean="0">
              <a:latin typeface="JasmineUPC" panose="02020603050405020304" pitchFamily="18" charset="-34"/>
              <a:cs typeface="JasmineUPC" panose="02020603050405020304" pitchFamily="18" charset="-34"/>
            </a:endParaRPr>
          </a:p>
          <a:p>
            <a:pPr algn="ctr">
              <a:lnSpc>
                <a:spcPts val="3500"/>
              </a:lnSpc>
            </a:pPr>
            <a:r>
              <a:rPr lang="en-US" sz="4400" dirty="0" smtClean="0">
                <a:latin typeface="JasmineUPC" panose="02020603050405020304" pitchFamily="18" charset="-34"/>
                <a:cs typeface="JasmineUPC" panose="02020603050405020304" pitchFamily="18" charset="-34"/>
              </a:rPr>
              <a:t>thou </a:t>
            </a:r>
            <a:r>
              <a:rPr lang="en-US" sz="4400" dirty="0" err="1">
                <a:latin typeface="JasmineUPC" panose="02020603050405020304" pitchFamily="18" charset="-34"/>
                <a:cs typeface="JasmineUPC" panose="02020603050405020304" pitchFamily="18" charset="-34"/>
              </a:rPr>
              <a:t>anointest</a:t>
            </a:r>
            <a:r>
              <a:rPr lang="en-US" sz="4400" dirty="0">
                <a:latin typeface="JasmineUPC" panose="02020603050405020304" pitchFamily="18" charset="-34"/>
                <a:cs typeface="JasmineUPC" panose="02020603050405020304" pitchFamily="18" charset="-34"/>
              </a:rPr>
              <a:t> my head with oil; </a:t>
            </a:r>
            <a:endParaRPr lang="en-US" sz="4400" dirty="0" smtClean="0">
              <a:latin typeface="JasmineUPC" panose="02020603050405020304" pitchFamily="18" charset="-34"/>
              <a:cs typeface="JasmineUPC" panose="02020603050405020304" pitchFamily="18" charset="-34"/>
            </a:endParaRPr>
          </a:p>
          <a:p>
            <a:pPr algn="ctr">
              <a:lnSpc>
                <a:spcPts val="3500"/>
              </a:lnSpc>
            </a:pPr>
            <a:r>
              <a:rPr lang="en-US" sz="4400" dirty="0" smtClean="0">
                <a:latin typeface="JasmineUPC" panose="02020603050405020304" pitchFamily="18" charset="-34"/>
                <a:cs typeface="JasmineUPC" panose="02020603050405020304" pitchFamily="18" charset="-34"/>
              </a:rPr>
              <a:t>my </a:t>
            </a:r>
            <a:r>
              <a:rPr lang="en-US" sz="4400" dirty="0">
                <a:latin typeface="JasmineUPC" panose="02020603050405020304" pitchFamily="18" charset="-34"/>
                <a:cs typeface="JasmineUPC" panose="02020603050405020304" pitchFamily="18" charset="-34"/>
              </a:rPr>
              <a:t>cup </a:t>
            </a:r>
            <a:r>
              <a:rPr lang="en-US" sz="4400" dirty="0" err="1">
                <a:latin typeface="JasmineUPC" panose="02020603050405020304" pitchFamily="18" charset="-34"/>
                <a:cs typeface="JasmineUPC" panose="02020603050405020304" pitchFamily="18" charset="-34"/>
              </a:rPr>
              <a:t>runneth</a:t>
            </a:r>
            <a:r>
              <a:rPr lang="en-US" sz="4400" dirty="0">
                <a:latin typeface="JasmineUPC" panose="02020603050405020304" pitchFamily="18" charset="-34"/>
                <a:cs typeface="JasmineUPC" panose="02020603050405020304" pitchFamily="18" charset="-34"/>
              </a:rPr>
              <a:t> over.</a:t>
            </a:r>
          </a:p>
          <a:p>
            <a:pPr algn="ctr">
              <a:lnSpc>
                <a:spcPts val="3500"/>
              </a:lnSpc>
            </a:pPr>
            <a:r>
              <a:rPr lang="en-US" sz="4400" dirty="0" smtClean="0">
                <a:latin typeface="JasmineUPC" panose="02020603050405020304" pitchFamily="18" charset="-34"/>
                <a:cs typeface="JasmineUPC" panose="02020603050405020304" pitchFamily="18" charset="-34"/>
              </a:rPr>
              <a:t>Surely </a:t>
            </a:r>
            <a:r>
              <a:rPr lang="en-US" sz="4400" dirty="0">
                <a:latin typeface="JasmineUPC" panose="02020603050405020304" pitchFamily="18" charset="-34"/>
                <a:cs typeface="JasmineUPC" panose="02020603050405020304" pitchFamily="18" charset="-34"/>
              </a:rPr>
              <a:t>goodness and mercy shall follow me </a:t>
            </a:r>
            <a:endParaRPr lang="en-US" sz="4400" dirty="0" smtClean="0">
              <a:latin typeface="JasmineUPC" panose="02020603050405020304" pitchFamily="18" charset="-34"/>
              <a:cs typeface="JasmineUPC" panose="02020603050405020304" pitchFamily="18" charset="-34"/>
            </a:endParaRPr>
          </a:p>
          <a:p>
            <a:pPr algn="ctr">
              <a:lnSpc>
                <a:spcPts val="3500"/>
              </a:lnSpc>
            </a:pPr>
            <a:r>
              <a:rPr lang="en-US" sz="4400" dirty="0" smtClean="0">
                <a:latin typeface="JasmineUPC" panose="02020603050405020304" pitchFamily="18" charset="-34"/>
                <a:cs typeface="JasmineUPC" panose="02020603050405020304" pitchFamily="18" charset="-34"/>
              </a:rPr>
              <a:t>all </a:t>
            </a:r>
            <a:r>
              <a:rPr lang="en-US" sz="4400" dirty="0">
                <a:latin typeface="JasmineUPC" panose="02020603050405020304" pitchFamily="18" charset="-34"/>
                <a:cs typeface="JasmineUPC" panose="02020603050405020304" pitchFamily="18" charset="-34"/>
              </a:rPr>
              <a:t>the days of my life: </a:t>
            </a:r>
            <a:endParaRPr lang="en-US" sz="4400" dirty="0" smtClean="0">
              <a:latin typeface="JasmineUPC" panose="02020603050405020304" pitchFamily="18" charset="-34"/>
              <a:cs typeface="JasmineUPC" panose="02020603050405020304" pitchFamily="18" charset="-34"/>
            </a:endParaRPr>
          </a:p>
          <a:p>
            <a:pPr algn="ctr">
              <a:lnSpc>
                <a:spcPts val="3500"/>
              </a:lnSpc>
            </a:pPr>
            <a:r>
              <a:rPr lang="en-US" sz="4400" dirty="0" smtClean="0">
                <a:latin typeface="JasmineUPC" panose="02020603050405020304" pitchFamily="18" charset="-34"/>
                <a:cs typeface="JasmineUPC" panose="02020603050405020304" pitchFamily="18" charset="-34"/>
              </a:rPr>
              <a:t>and </a:t>
            </a:r>
            <a:r>
              <a:rPr lang="en-US" sz="4400" dirty="0">
                <a:latin typeface="JasmineUPC" panose="02020603050405020304" pitchFamily="18" charset="-34"/>
                <a:cs typeface="JasmineUPC" panose="02020603050405020304" pitchFamily="18" charset="-34"/>
              </a:rPr>
              <a:t>I will dwell in the house of the </a:t>
            </a:r>
            <a:r>
              <a:rPr lang="en-US" sz="4400" cap="small" dirty="0">
                <a:latin typeface="JasmineUPC" panose="02020603050405020304" pitchFamily="18" charset="-34"/>
                <a:cs typeface="JasmineUPC" panose="02020603050405020304" pitchFamily="18" charset="-34"/>
              </a:rPr>
              <a:t>Lord</a:t>
            </a:r>
            <a:r>
              <a:rPr lang="en-US" sz="4400" dirty="0">
                <a:latin typeface="JasmineUPC" panose="02020603050405020304" pitchFamily="18" charset="-34"/>
                <a:cs typeface="JasmineUPC" panose="02020603050405020304" pitchFamily="18" charset="-34"/>
              </a:rPr>
              <a:t> for ever.</a:t>
            </a:r>
          </a:p>
          <a:p>
            <a:pPr algn="ctr">
              <a:lnSpc>
                <a:spcPts val="3500"/>
              </a:lnSpc>
            </a:pPr>
            <a:r>
              <a:rPr lang="en-US" sz="1600" dirty="0" smtClean="0">
                <a:latin typeface="Augustus" pitchFamily="2" charset="0"/>
                <a:cs typeface="JasmineUPC" panose="02020603050405020304" pitchFamily="18" charset="-34"/>
              </a:rPr>
              <a:t>Psalm 23:5-6 (KJV)</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406469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13762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809750"/>
            <a:ext cx="8153400" cy="2077492"/>
          </a:xfrm>
          <a:prstGeom prst="rect">
            <a:avLst/>
          </a:prstGeom>
          <a:solidFill>
            <a:srgbClr val="9FE331">
              <a:alpha val="16000"/>
            </a:srgbClr>
          </a:solidFill>
          <a:ln>
            <a:solidFill>
              <a:srgbClr val="9FE331"/>
            </a:solidFill>
          </a:ln>
        </p:spPr>
        <p:txBody>
          <a:bodyPr wrap="square" rtlCol="0">
            <a:spAutoFit/>
          </a:bodyPr>
          <a:lstStyle/>
          <a:p>
            <a:pPr algn="ctr">
              <a:lnSpc>
                <a:spcPts val="4000"/>
              </a:lnSpc>
            </a:pPr>
            <a:r>
              <a:rPr lang="en-US" sz="4800" dirty="0" smtClean="0">
                <a:latin typeface="JasmineUPC" panose="02020603050405020304" pitchFamily="18" charset="-34"/>
                <a:cs typeface="JasmineUPC" panose="02020603050405020304" pitchFamily="18" charset="-34"/>
              </a:rPr>
              <a:t>“You prepare a feast for me in the presence of my enemies. You honor me by </a:t>
            </a:r>
            <a:br>
              <a:rPr lang="en-US" sz="4800" dirty="0" smtClean="0">
                <a:latin typeface="JasmineUPC" panose="02020603050405020304" pitchFamily="18" charset="-34"/>
                <a:cs typeface="JasmineUPC" panose="02020603050405020304" pitchFamily="18" charset="-34"/>
              </a:rPr>
            </a:br>
            <a:r>
              <a:rPr lang="en-US" sz="4800" dirty="0" smtClean="0">
                <a:latin typeface="JasmineUPC" panose="02020603050405020304" pitchFamily="18" charset="-34"/>
                <a:cs typeface="JasmineUPC" panose="02020603050405020304" pitchFamily="18" charset="-34"/>
              </a:rPr>
              <a:t>anointing my head with oil.”</a:t>
            </a:r>
            <a:br>
              <a:rPr lang="en-US" sz="4800" dirty="0" smtClean="0">
                <a:latin typeface="JasmineUPC" panose="02020603050405020304" pitchFamily="18" charset="-34"/>
                <a:cs typeface="JasmineUPC" panose="02020603050405020304" pitchFamily="18" charset="-34"/>
              </a:rPr>
            </a:br>
            <a:r>
              <a:rPr lang="en-US" sz="1600" dirty="0" smtClean="0">
                <a:latin typeface="Augustus" pitchFamily="2" charset="0"/>
                <a:cs typeface="JasmineUPC" panose="02020603050405020304" pitchFamily="18" charset="-34"/>
              </a:rPr>
              <a:t>Psalm 23:5</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67208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608" y="1167551"/>
            <a:ext cx="4038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484" y="3797734"/>
            <a:ext cx="194468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62350"/>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803854"/>
            <a:ext cx="7924800" cy="369332"/>
          </a:xfrm>
          <a:prstGeom prst="rect">
            <a:avLst/>
          </a:prstGeom>
          <a:noFill/>
        </p:spPr>
        <p:txBody>
          <a:bodyPr wrap="square" rtlCol="0">
            <a:spAutoFit/>
          </a:bodyPr>
          <a:lstStyle/>
          <a:p>
            <a:pPr algn="ctr"/>
            <a:r>
              <a:rPr lang="en-US" dirty="0" smtClean="0">
                <a:latin typeface="Augustus" pitchFamily="2" charset="0"/>
              </a:rPr>
              <a:t>Living in the goodness of God</a:t>
            </a:r>
            <a:endParaRPr lang="en-US" dirty="0">
              <a:latin typeface="Augustus" pitchFamily="2" charset="0"/>
            </a:endParaRPr>
          </a:p>
        </p:txBody>
      </p:sp>
      <p:sp>
        <p:nvSpPr>
          <p:cNvPr id="3" name="TextBox 2"/>
          <p:cNvSpPr txBox="1"/>
          <p:nvPr/>
        </p:nvSpPr>
        <p:spPr>
          <a:xfrm>
            <a:off x="916546" y="1947393"/>
            <a:ext cx="7467600" cy="1200329"/>
          </a:xfrm>
          <a:prstGeom prst="rect">
            <a:avLst/>
          </a:prstGeom>
          <a:noFill/>
        </p:spPr>
        <p:txBody>
          <a:bodyPr wrap="square" rtlCol="0">
            <a:spAutoFit/>
          </a:bodyPr>
          <a:lstStyle/>
          <a:p>
            <a:pPr algn="ctr"/>
            <a:r>
              <a:rPr lang="en-US" sz="72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Living An Anointed Life</a:t>
            </a:r>
            <a:endParaRPr lang="en-US" sz="72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90493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1376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11619</TotalTime>
  <Words>783</Words>
  <Application>Microsoft Office PowerPoint</Application>
  <PresentationFormat>On-screen Show (16:9)</PresentationFormat>
  <Paragraphs>96</Paragraphs>
  <Slides>38</Slides>
  <Notes>1</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4_Office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51</cp:revision>
  <dcterms:created xsi:type="dcterms:W3CDTF">2018-07-18T00:14:39Z</dcterms:created>
  <dcterms:modified xsi:type="dcterms:W3CDTF">2018-09-19T00:34:26Z</dcterms:modified>
</cp:coreProperties>
</file>