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4"/>
  </p:notesMasterIdLst>
  <p:sldIdLst>
    <p:sldId id="265" r:id="rId3"/>
    <p:sldId id="269" r:id="rId4"/>
    <p:sldId id="278" r:id="rId5"/>
    <p:sldId id="262" r:id="rId6"/>
    <p:sldId id="267" r:id="rId7"/>
    <p:sldId id="271" r:id="rId8"/>
    <p:sldId id="268" r:id="rId9"/>
    <p:sldId id="275" r:id="rId10"/>
    <p:sldId id="272" r:id="rId11"/>
    <p:sldId id="266" r:id="rId12"/>
    <p:sldId id="309" r:id="rId13"/>
    <p:sldId id="273" r:id="rId14"/>
    <p:sldId id="276" r:id="rId15"/>
    <p:sldId id="274" r:id="rId16"/>
    <p:sldId id="310" r:id="rId17"/>
    <p:sldId id="311" r:id="rId18"/>
    <p:sldId id="277" r:id="rId19"/>
    <p:sldId id="263" r:id="rId20"/>
    <p:sldId id="264" r:id="rId21"/>
    <p:sldId id="312" r:id="rId22"/>
    <p:sldId id="313" r:id="rId23"/>
    <p:sldId id="282" r:id="rId24"/>
    <p:sldId id="280" r:id="rId25"/>
    <p:sldId id="316" r:id="rId26"/>
    <p:sldId id="314" r:id="rId27"/>
    <p:sldId id="281" r:id="rId28"/>
    <p:sldId id="285" r:id="rId29"/>
    <p:sldId id="286" r:id="rId30"/>
    <p:sldId id="317" r:id="rId31"/>
    <p:sldId id="315" r:id="rId32"/>
    <p:sldId id="287" r:id="rId33"/>
    <p:sldId id="288" r:id="rId34"/>
    <p:sldId id="289" r:id="rId35"/>
    <p:sldId id="290" r:id="rId36"/>
    <p:sldId id="291" r:id="rId37"/>
    <p:sldId id="318" r:id="rId38"/>
    <p:sldId id="319" r:id="rId39"/>
    <p:sldId id="279" r:id="rId40"/>
    <p:sldId id="283" r:id="rId41"/>
    <p:sldId id="292" r:id="rId42"/>
    <p:sldId id="320" r:id="rId43"/>
    <p:sldId id="321" r:id="rId44"/>
    <p:sldId id="293" r:id="rId45"/>
    <p:sldId id="294" r:id="rId46"/>
    <p:sldId id="298" r:id="rId47"/>
    <p:sldId id="295" r:id="rId48"/>
    <p:sldId id="322" r:id="rId49"/>
    <p:sldId id="323" r:id="rId50"/>
    <p:sldId id="296" r:id="rId51"/>
    <p:sldId id="297" r:id="rId52"/>
    <p:sldId id="299" r:id="rId53"/>
    <p:sldId id="324" r:id="rId54"/>
    <p:sldId id="325" r:id="rId55"/>
    <p:sldId id="300" r:id="rId56"/>
    <p:sldId id="301" r:id="rId57"/>
    <p:sldId id="302" r:id="rId58"/>
    <p:sldId id="303" r:id="rId59"/>
    <p:sldId id="304" r:id="rId60"/>
    <p:sldId id="306" r:id="rId61"/>
    <p:sldId id="307" r:id="rId62"/>
    <p:sldId id="308" r:id="rId6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996633"/>
    <a:srgbClr val="D9A40D"/>
    <a:srgbClr val="CC99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6" d="100"/>
          <a:sy n="146" d="100"/>
        </p:scale>
        <p:origin x="-45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79D0D-D26C-4596-92C7-5FEF4580BD6C}" type="datetimeFigureOut">
              <a:rPr lang="en-US" smtClean="0"/>
              <a:t>4/19/2017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010E04-9020-4D96-B703-2D053106E7B0}" type="slidenum">
              <a:rPr lang="en-US" smtClean="0"/>
              <a:t>‹#›</a:t>
            </a:fld>
            <a:endParaRPr lang="en-US"/>
          </a:p>
        </p:txBody>
      </p:sp>
    </p:spTree>
    <p:extLst>
      <p:ext uri="{BB962C8B-B14F-4D97-AF65-F5344CB8AC3E}">
        <p14:creationId xmlns:p14="http://schemas.microsoft.com/office/powerpoint/2010/main" val="3982388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10E04-9020-4D96-B703-2D053106E7B0}" type="slidenum">
              <a:rPr lang="en-US" smtClean="0"/>
              <a:t>3</a:t>
            </a:fld>
            <a:endParaRPr lang="en-US"/>
          </a:p>
        </p:txBody>
      </p:sp>
    </p:spTree>
    <p:extLst>
      <p:ext uri="{BB962C8B-B14F-4D97-AF65-F5344CB8AC3E}">
        <p14:creationId xmlns:p14="http://schemas.microsoft.com/office/powerpoint/2010/main" val="2108529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788968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268202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809194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4/19/2017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6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4/19/2017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441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4/19/2017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763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4/19/2017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810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40CF9C-E8AF-45BD-9BCA-F62AEAF176C0}" type="datetimeFigureOut">
              <a:rPr lang="en-US" smtClean="0">
                <a:solidFill>
                  <a:prstClr val="black">
                    <a:tint val="75000"/>
                  </a:prstClr>
                </a:solidFill>
              </a:rPr>
              <a:pPr/>
              <a:t>4/19/2017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494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40CF9C-E8AF-45BD-9BCA-F62AEAF176C0}" type="datetimeFigureOut">
              <a:rPr lang="en-US" smtClean="0">
                <a:solidFill>
                  <a:prstClr val="black">
                    <a:tint val="75000"/>
                  </a:prstClr>
                </a:solidFill>
              </a:rPr>
              <a:pPr/>
              <a:t>4/19/2017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496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0CF9C-E8AF-45BD-9BCA-F62AEAF176C0}" type="datetimeFigureOut">
              <a:rPr lang="en-US" smtClean="0">
                <a:solidFill>
                  <a:prstClr val="black">
                    <a:tint val="75000"/>
                  </a:prstClr>
                </a:solidFill>
              </a:rPr>
              <a:pPr/>
              <a:t>4/19/2017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455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4/19/2017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99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2105656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4/19/2017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508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4/19/2017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980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4/19/2017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87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0CF9C-E8AF-45BD-9BCA-F62AEAF176C0}"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99789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40CF9C-E8AF-45BD-9BCA-F62AEAF176C0}"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38879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40CF9C-E8AF-45BD-9BCA-F62AEAF176C0}"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28056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40CF9C-E8AF-45BD-9BCA-F62AEAF176C0}"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680871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0CF9C-E8AF-45BD-9BCA-F62AEAF176C0}"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72917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3811675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60795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40CF9C-E8AF-45BD-9BCA-F62AEAF176C0}" type="datetimeFigureOut">
              <a:rPr lang="en-US" smtClean="0"/>
              <a:t>4/19/2017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FD4AEEE-0638-4CCF-94E0-D18E34461457}" type="slidenum">
              <a:rPr lang="en-US" smtClean="0"/>
              <a:t>‹#›</a:t>
            </a:fld>
            <a:endParaRPr lang="en-US"/>
          </a:p>
        </p:txBody>
      </p:sp>
    </p:spTree>
    <p:extLst>
      <p:ext uri="{BB962C8B-B14F-4D97-AF65-F5344CB8AC3E}">
        <p14:creationId xmlns:p14="http://schemas.microsoft.com/office/powerpoint/2010/main" val="3814852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40CF9C-E8AF-45BD-9BCA-F62AEAF176C0}" type="datetimeFigureOut">
              <a:rPr lang="en-US" smtClean="0">
                <a:solidFill>
                  <a:prstClr val="black">
                    <a:tint val="75000"/>
                  </a:prstClr>
                </a:solidFill>
              </a:rPr>
              <a:pPr/>
              <a:t>4/19/2017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337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215" r="8785"/>
          <a:stretch/>
        </p:blipFill>
        <p:spPr>
          <a:xfrm>
            <a:off x="0" y="0"/>
            <a:ext cx="9144000" cy="5143500"/>
          </a:xfrm>
          <a:prstGeom prst="rect">
            <a:avLst/>
          </a:prstGeom>
        </p:spPr>
      </p:pic>
    </p:spTree>
    <p:extLst>
      <p:ext uri="{BB962C8B-B14F-4D97-AF65-F5344CB8AC3E}">
        <p14:creationId xmlns:p14="http://schemas.microsoft.com/office/powerpoint/2010/main" val="2059532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2647950"/>
            <a:ext cx="7848600" cy="830997"/>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Anyone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who belongs to Christ has become a new person. The old life is gone; a new life has begun!</a:t>
            </a:r>
          </a:p>
        </p:txBody>
      </p:sp>
      <p:sp>
        <p:nvSpPr>
          <p:cNvPr id="4" name="TextBox 3"/>
          <p:cNvSpPr txBox="1"/>
          <p:nvPr/>
        </p:nvSpPr>
        <p:spPr>
          <a:xfrm>
            <a:off x="2819400" y="4019550"/>
            <a:ext cx="33528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2 Corinthians 5:17</a:t>
            </a: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
        <p:nvSpPr>
          <p:cNvPr id="5" name="Rectangle 4"/>
          <p:cNvSpPr/>
          <p:nvPr/>
        </p:nvSpPr>
        <p:spPr>
          <a:xfrm>
            <a:off x="609600" y="1536556"/>
            <a:ext cx="7703780" cy="1015663"/>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A NEW LIFE</a:t>
            </a:r>
            <a:endParaRPr lang="en-US" sz="60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Tree>
    <p:extLst>
      <p:ext uri="{BB962C8B-B14F-4D97-AF65-F5344CB8AC3E}">
        <p14:creationId xmlns:p14="http://schemas.microsoft.com/office/powerpoint/2010/main" val="2567328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319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514350"/>
            <a:ext cx="7703780" cy="1015663"/>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OTHER WOMEN</a:t>
            </a:r>
            <a:endParaRPr lang="en-US" sz="60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6" name="TextBox 5"/>
          <p:cNvSpPr txBox="1"/>
          <p:nvPr/>
        </p:nvSpPr>
        <p:spPr>
          <a:xfrm>
            <a:off x="914400" y="1885950"/>
            <a:ext cx="346690" cy="1862048"/>
          </a:xfrm>
          <a:prstGeom prst="rect">
            <a:avLst/>
          </a:prstGeom>
          <a:noFill/>
        </p:spPr>
        <p:txBody>
          <a:bodyPr wrap="square" rtlCol="0">
            <a:spAutoFit/>
          </a:bodyPr>
          <a:lstStyle/>
          <a:p>
            <a:r>
              <a:rPr lang="en-US" sz="11500" dirty="0" smtClean="0">
                <a:ln>
                  <a:solidFill>
                    <a:srgbClr val="996633"/>
                  </a:solidFill>
                </a:ln>
                <a:effectLst>
                  <a:outerShdw blurRad="266700" dist="50800" dir="5400000" algn="ctr" rotWithShape="0">
                    <a:schemeClr val="bg2">
                      <a:lumMod val="50000"/>
                    </a:schemeClr>
                  </a:outerShdw>
                </a:effectLst>
                <a:latin typeface="Franklin Gothic Demi" panose="020B0703020102020204" pitchFamily="34" charset="0"/>
              </a:rPr>
              <a:t>2</a:t>
            </a:r>
            <a:endParaRPr lang="en-US" sz="11500" dirty="0">
              <a:ln>
                <a:solidFill>
                  <a:srgbClr val="996633"/>
                </a:solidFill>
              </a:ln>
              <a:effectLst>
                <a:outerShdw blurRad="266700" dist="50800" dir="5400000" algn="ctr" rotWithShape="0">
                  <a:schemeClr val="bg2">
                    <a:lumMod val="50000"/>
                  </a:schemeClr>
                </a:outerShdw>
              </a:effectLst>
              <a:latin typeface="Franklin Gothic Demi" panose="020B07030201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733550"/>
            <a:ext cx="3556615" cy="2521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50948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809750"/>
            <a:ext cx="7848600" cy="1569660"/>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“And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as they went, Jesus met them and greeted them. And they ran to him, grasped his feet, and worshiped him.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Then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Jesus said to them, “Don’t be afraid! Go tell my brothers to leave for Galilee, and they will see me there</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476500" y="4095750"/>
            <a:ext cx="3810000" cy="738664"/>
          </a:xfrm>
          <a:prstGeom prst="rect">
            <a:avLst/>
          </a:prstGeom>
          <a:noFill/>
        </p:spPr>
        <p:txBody>
          <a:bodyPr wrap="square" rtlCol="0">
            <a:spAutoFit/>
          </a:bodyPr>
          <a:lstStyle/>
          <a:p>
            <a:pPr algn="ctr"/>
            <a:r>
              <a:rPr lang="en-US" sz="2800" dirty="0">
                <a:solidFill>
                  <a:schemeClr val="bg1"/>
                </a:solidFill>
                <a:effectLst>
                  <a:outerShdw blurRad="50800" dist="50800" dir="5400000" algn="ctr" rotWithShape="0">
                    <a:schemeClr val="tx1"/>
                  </a:outerShdw>
                </a:effectLst>
                <a:latin typeface="Papyrus" panose="03070502060502030205" pitchFamily="66" charset="0"/>
              </a:rPr>
              <a:t>Matthew 28:9-11</a:t>
            </a: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3606829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611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733550"/>
            <a:ext cx="7848600" cy="1938992"/>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In the same way, you husbands must give honor to your wives. Treat your wife with understanding as you live together. She may be weaker than you are, but she is your equal partner in God’s gift of new life. Treat her as you should so your prayers will not be hindered.</a:t>
            </a:r>
          </a:p>
        </p:txBody>
      </p:sp>
      <p:sp>
        <p:nvSpPr>
          <p:cNvPr id="4" name="TextBox 3"/>
          <p:cNvSpPr txBox="1"/>
          <p:nvPr/>
        </p:nvSpPr>
        <p:spPr>
          <a:xfrm>
            <a:off x="2476500" y="4095750"/>
            <a:ext cx="38100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1 Peter 3:7</a:t>
            </a:r>
            <a:endParaRPr lang="en-US" sz="2800" dirty="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
        <p:nvSpPr>
          <p:cNvPr id="5" name="Rectangle 4"/>
          <p:cNvSpPr/>
          <p:nvPr/>
        </p:nvSpPr>
        <p:spPr>
          <a:xfrm>
            <a:off x="609600" y="590550"/>
            <a:ext cx="7932380" cy="1015663"/>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HONOR AND RESPECT</a:t>
            </a:r>
            <a:endParaRPr lang="en-US" sz="60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Tree>
    <p:extLst>
      <p:ext uri="{BB962C8B-B14F-4D97-AF65-F5344CB8AC3E}">
        <p14:creationId xmlns:p14="http://schemas.microsoft.com/office/powerpoint/2010/main" val="3458674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342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514350"/>
            <a:ext cx="7703780" cy="1015663"/>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PETER</a:t>
            </a:r>
            <a:endParaRPr lang="en-US" sz="60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6" name="TextBox 5"/>
          <p:cNvSpPr txBox="1"/>
          <p:nvPr/>
        </p:nvSpPr>
        <p:spPr>
          <a:xfrm>
            <a:off x="914400" y="1885950"/>
            <a:ext cx="346690" cy="1862048"/>
          </a:xfrm>
          <a:prstGeom prst="rect">
            <a:avLst/>
          </a:prstGeom>
          <a:noFill/>
        </p:spPr>
        <p:txBody>
          <a:bodyPr wrap="square" rtlCol="0">
            <a:spAutoFit/>
          </a:bodyPr>
          <a:lstStyle/>
          <a:p>
            <a:r>
              <a:rPr lang="en-US" sz="11500" dirty="0" smtClean="0">
                <a:ln>
                  <a:solidFill>
                    <a:srgbClr val="996633"/>
                  </a:solidFill>
                </a:ln>
                <a:effectLst>
                  <a:outerShdw blurRad="266700" dist="50800" dir="5400000" algn="ctr" rotWithShape="0">
                    <a:schemeClr val="bg2">
                      <a:lumMod val="50000"/>
                    </a:schemeClr>
                  </a:outerShdw>
                </a:effectLst>
                <a:latin typeface="Franklin Gothic Demi" panose="020B0703020102020204" pitchFamily="34" charset="0"/>
              </a:rPr>
              <a:t>3</a:t>
            </a:r>
            <a:endParaRPr lang="en-US" sz="11500" dirty="0">
              <a:ln>
                <a:solidFill>
                  <a:srgbClr val="996633"/>
                </a:solidFill>
              </a:ln>
              <a:effectLst>
                <a:outerShdw blurRad="266700" dist="50800" dir="5400000" algn="ctr" rotWithShape="0">
                  <a:schemeClr val="bg2">
                    <a:lumMod val="50000"/>
                  </a:schemeClr>
                </a:outerShdw>
              </a:effectLst>
              <a:latin typeface="Franklin Gothic Demi" panose="020B0703020102020204" pitchFamily="34" charset="0"/>
            </a:endParaRPr>
          </a:p>
        </p:txBody>
      </p:sp>
      <p:pic>
        <p:nvPicPr>
          <p:cNvPr id="5122" name="Picture 2" descr="Image result for Jesus appearing to Peter after resurrection stained 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629022"/>
            <a:ext cx="3762375" cy="30758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66366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1200150"/>
            <a:ext cx="7086600" cy="461665"/>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“He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appeared to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Peter.”</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6" name="TextBox 5"/>
          <p:cNvSpPr txBox="1"/>
          <p:nvPr/>
        </p:nvSpPr>
        <p:spPr>
          <a:xfrm>
            <a:off x="2171700" y="1738015"/>
            <a:ext cx="38100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Luke 24:34</a:t>
            </a:r>
            <a:endParaRPr lang="en-US" sz="2800" dirty="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
        <p:nvSpPr>
          <p:cNvPr id="8" name="TextBox 7"/>
          <p:cNvSpPr txBox="1"/>
          <p:nvPr/>
        </p:nvSpPr>
        <p:spPr>
          <a:xfrm>
            <a:off x="533400" y="3020619"/>
            <a:ext cx="7086600" cy="461665"/>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“He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was seen by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Peter…”</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9" name="TextBox 8"/>
          <p:cNvSpPr txBox="1"/>
          <p:nvPr/>
        </p:nvSpPr>
        <p:spPr>
          <a:xfrm>
            <a:off x="2171700" y="3562350"/>
            <a:ext cx="38100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1 Corinthians 15:3</a:t>
            </a:r>
            <a:endParaRPr lang="en-US" sz="2800" dirty="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845666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652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62000" y="1504950"/>
            <a:ext cx="7703780" cy="1569660"/>
          </a:xfrm>
          <a:prstGeom prst="rect">
            <a:avLst/>
          </a:prstGeom>
          <a:noFill/>
          <a:ln>
            <a:noFill/>
          </a:ln>
        </p:spPr>
        <p:txBody>
          <a:bodyPr wrap="square" lIns="91440" tIns="45720" rIns="91440" bIns="45720">
            <a:spAutoFit/>
          </a:bodyPr>
          <a:lstStyle/>
          <a:p>
            <a:pPr algn="ctr"/>
            <a:r>
              <a:rPr lang="en-US" sz="9600" b="1" dirty="0" smtClean="0">
                <a:ln w="12700">
                  <a:solidFill>
                    <a:schemeClr val="tx1"/>
                  </a:solidFill>
                  <a:prstDash val="solid"/>
                </a:ln>
                <a:solidFill>
                  <a:schemeClr val="bg2">
                    <a:tint val="85000"/>
                    <a:satMod val="155000"/>
                  </a:schemeClr>
                </a:solidFill>
                <a:effectLst>
                  <a:outerShdw blurRad="63500" dist="101600" dir="1740000" sx="101000" sy="101000" algn="tl" rotWithShape="0">
                    <a:prstClr val="black"/>
                  </a:outerShdw>
                </a:effectLst>
                <a:latin typeface="Franklin Gothic Demi" panose="020B0703020102020204" pitchFamily="34" charset="0"/>
              </a:rPr>
              <a:t>INFALLIBLE</a:t>
            </a:r>
            <a:endParaRPr lang="en-US" sz="9600" b="1" dirty="0">
              <a:ln w="12700">
                <a:solidFill>
                  <a:schemeClr val="tx1"/>
                </a:solidFill>
                <a:prstDash val="solid"/>
              </a:ln>
              <a:solidFill>
                <a:schemeClr val="bg2">
                  <a:tint val="85000"/>
                  <a:satMod val="155000"/>
                </a:schemeClr>
              </a:solidFill>
              <a:effectLst>
                <a:outerShdw blurRad="63500" dist="101600" dir="1740000" sx="101000" sy="101000" algn="tl" rotWithShape="0">
                  <a:prstClr val="black"/>
                </a:outerShdw>
              </a:effectLst>
              <a:latin typeface="Franklin Gothic Demi" panose="020B0703020102020204" pitchFamily="34" charset="0"/>
            </a:endParaRPr>
          </a:p>
        </p:txBody>
      </p:sp>
      <p:sp>
        <p:nvSpPr>
          <p:cNvPr id="8" name="Rectangle 7"/>
          <p:cNvSpPr/>
          <p:nvPr/>
        </p:nvSpPr>
        <p:spPr>
          <a:xfrm>
            <a:off x="2602649" y="2724150"/>
            <a:ext cx="3567643" cy="1200329"/>
          </a:xfrm>
          <a:prstGeom prst="rect">
            <a:avLst/>
          </a:prstGeom>
          <a:noFill/>
          <a:ln>
            <a:noFill/>
          </a:ln>
        </p:spPr>
        <p:txBody>
          <a:bodyPr wrap="none" lIns="91440" tIns="45720" rIns="91440" bIns="45720">
            <a:spAutoFit/>
          </a:bodyPr>
          <a:lstStyle/>
          <a:p>
            <a:pPr algn="ctr"/>
            <a:r>
              <a:rPr lang="en-US" sz="7200" b="1" dirty="0" smtClean="0">
                <a:ln w="12700">
                  <a:solidFill>
                    <a:schemeClr val="tx1"/>
                  </a:solidFill>
                  <a:prstDash val="solid"/>
                </a:ln>
                <a:solidFill>
                  <a:schemeClr val="bg2">
                    <a:tint val="85000"/>
                    <a:satMod val="155000"/>
                  </a:schemeClr>
                </a:solidFill>
                <a:effectLst>
                  <a:outerShdw blurRad="76200" dist="63500" dir="2580000" algn="tl" rotWithShape="0">
                    <a:prstClr val="black"/>
                  </a:outerShdw>
                </a:effectLst>
                <a:latin typeface="Franklin Gothic Demi" panose="020B0703020102020204" pitchFamily="34" charset="0"/>
              </a:rPr>
              <a:t>PROOFS</a:t>
            </a:r>
            <a:endParaRPr lang="en-US" sz="7200" b="1" dirty="0">
              <a:ln w="12700">
                <a:solidFill>
                  <a:schemeClr val="tx1"/>
                </a:solidFill>
                <a:prstDash val="solid"/>
              </a:ln>
              <a:solidFill>
                <a:schemeClr val="bg2">
                  <a:tint val="85000"/>
                  <a:satMod val="155000"/>
                </a:schemeClr>
              </a:solidFill>
              <a:effectLst>
                <a:outerShdw blurRad="76200" dist="63500" dir="2580000" algn="tl" rotWithShape="0">
                  <a:prstClr val="black"/>
                </a:outerShdw>
              </a:effectLst>
              <a:latin typeface="Franklin Gothic Demi" panose="020B0703020102020204" pitchFamily="34" charset="0"/>
            </a:endParaRPr>
          </a:p>
        </p:txBody>
      </p:sp>
    </p:spTree>
    <p:extLst>
      <p:ext uri="{BB962C8B-B14F-4D97-AF65-F5344CB8AC3E}">
        <p14:creationId xmlns:p14="http://schemas.microsoft.com/office/powerpoint/2010/main" val="2959536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7700" y="2114550"/>
            <a:ext cx="7086600" cy="1200329"/>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Instead, be kind to each other, tenderhearted, forgiving one another, just as God through Christ has forgiven you.</a:t>
            </a:r>
          </a:p>
        </p:txBody>
      </p:sp>
      <p:sp>
        <p:nvSpPr>
          <p:cNvPr id="6" name="TextBox 5"/>
          <p:cNvSpPr txBox="1"/>
          <p:nvPr/>
        </p:nvSpPr>
        <p:spPr>
          <a:xfrm>
            <a:off x="2286000" y="3486150"/>
            <a:ext cx="38100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Ephesians 4:32</a:t>
            </a:r>
            <a:endParaRPr lang="en-US" sz="2800" dirty="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
        <p:nvSpPr>
          <p:cNvPr id="7" name="Rectangle 6"/>
          <p:cNvSpPr/>
          <p:nvPr/>
        </p:nvSpPr>
        <p:spPr>
          <a:xfrm>
            <a:off x="533400" y="1098887"/>
            <a:ext cx="7703780" cy="1015663"/>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FORGIVENESS</a:t>
            </a:r>
            <a:endParaRPr lang="en-US" sz="60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Tree>
    <p:extLst>
      <p:ext uri="{BB962C8B-B14F-4D97-AF65-F5344CB8AC3E}">
        <p14:creationId xmlns:p14="http://schemas.microsoft.com/office/powerpoint/2010/main" val="903131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475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514350"/>
            <a:ext cx="7703780" cy="1015663"/>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ROAD TO EMMAUS</a:t>
            </a:r>
            <a:endParaRPr lang="en-US" sz="60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6" name="TextBox 5"/>
          <p:cNvSpPr txBox="1"/>
          <p:nvPr/>
        </p:nvSpPr>
        <p:spPr>
          <a:xfrm>
            <a:off x="914400" y="1885950"/>
            <a:ext cx="346690" cy="1862048"/>
          </a:xfrm>
          <a:prstGeom prst="rect">
            <a:avLst/>
          </a:prstGeom>
          <a:noFill/>
        </p:spPr>
        <p:txBody>
          <a:bodyPr wrap="square" rtlCol="0">
            <a:spAutoFit/>
          </a:bodyPr>
          <a:lstStyle/>
          <a:p>
            <a:r>
              <a:rPr lang="en-US" sz="11500" dirty="0" smtClean="0">
                <a:ln>
                  <a:solidFill>
                    <a:srgbClr val="996633"/>
                  </a:solidFill>
                </a:ln>
                <a:effectLst>
                  <a:outerShdw blurRad="266700" dist="50800" dir="5400000" algn="ctr" rotWithShape="0">
                    <a:schemeClr val="bg2">
                      <a:lumMod val="50000"/>
                    </a:schemeClr>
                  </a:outerShdw>
                </a:effectLst>
                <a:latin typeface="Franklin Gothic Demi" panose="020B0703020102020204" pitchFamily="34" charset="0"/>
              </a:rPr>
              <a:t>4</a:t>
            </a:r>
            <a:endParaRPr lang="en-US" sz="11500" dirty="0">
              <a:ln>
                <a:solidFill>
                  <a:srgbClr val="996633"/>
                </a:solidFill>
              </a:ln>
              <a:effectLst>
                <a:outerShdw blurRad="266700" dist="50800" dir="5400000" algn="ctr" rotWithShape="0">
                  <a:schemeClr val="bg2">
                    <a:lumMod val="50000"/>
                  </a:schemeClr>
                </a:outerShdw>
              </a:effectLst>
              <a:latin typeface="Franklin Gothic Demi" panose="020B0703020102020204"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2590" b="44179"/>
          <a:stretch/>
        </p:blipFill>
        <p:spPr bwMode="auto">
          <a:xfrm>
            <a:off x="2926604" y="1809750"/>
            <a:ext cx="2686050" cy="21619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14269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809750"/>
            <a:ext cx="7848600" cy="1569660"/>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As they walked along they were talking about everything that had happened.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As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they talked and discussed these things, Jesus himself suddenly came and began walking with them.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But God kept them from recognizing him.</a:t>
            </a:r>
          </a:p>
        </p:txBody>
      </p:sp>
      <p:sp>
        <p:nvSpPr>
          <p:cNvPr id="4" name="TextBox 3"/>
          <p:cNvSpPr txBox="1"/>
          <p:nvPr/>
        </p:nvSpPr>
        <p:spPr>
          <a:xfrm>
            <a:off x="2476500" y="4095750"/>
            <a:ext cx="38100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Luke 24:14-16</a:t>
            </a:r>
            <a:endParaRPr lang="en-US" sz="2800" dirty="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2180644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736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4790" y="3409950"/>
            <a:ext cx="7848600" cy="461665"/>
          </a:xfrm>
          <a:prstGeom prst="rect">
            <a:avLst/>
          </a:prstGeom>
          <a:noFill/>
        </p:spPr>
        <p:txBody>
          <a:bodyPr wrap="square" rtlCol="0">
            <a:spAutoFit/>
          </a:bodyPr>
          <a:lstStyle/>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…and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Christ Jesus, who gives us hope</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p>
        </p:txBody>
      </p:sp>
      <p:sp>
        <p:nvSpPr>
          <p:cNvPr id="4" name="TextBox 3"/>
          <p:cNvSpPr txBox="1"/>
          <p:nvPr/>
        </p:nvSpPr>
        <p:spPr>
          <a:xfrm>
            <a:off x="2476500" y="4095750"/>
            <a:ext cx="38100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1 Timothy 1:11</a:t>
            </a:r>
            <a:endParaRPr lang="en-US" sz="2800" dirty="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
        <p:nvSpPr>
          <p:cNvPr id="5" name="Rectangle 4"/>
          <p:cNvSpPr/>
          <p:nvPr/>
        </p:nvSpPr>
        <p:spPr>
          <a:xfrm>
            <a:off x="529610" y="666750"/>
            <a:ext cx="7703780" cy="1015663"/>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HOPE</a:t>
            </a:r>
            <a:endParaRPr lang="en-US" sz="60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6" name="TextBox 5"/>
          <p:cNvSpPr txBox="1"/>
          <p:nvPr/>
        </p:nvSpPr>
        <p:spPr>
          <a:xfrm>
            <a:off x="457200" y="1504950"/>
            <a:ext cx="7848600" cy="830997"/>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Didn’t our hearts burn within us as he talked with us on the road and explained the Scriptures to us?”</a:t>
            </a:r>
          </a:p>
        </p:txBody>
      </p:sp>
      <p:sp>
        <p:nvSpPr>
          <p:cNvPr id="7" name="TextBox 6"/>
          <p:cNvSpPr txBox="1"/>
          <p:nvPr/>
        </p:nvSpPr>
        <p:spPr>
          <a:xfrm>
            <a:off x="2461260" y="2335947"/>
            <a:ext cx="38100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Luke 24:32</a:t>
            </a:r>
            <a:endParaRPr lang="en-US" sz="2800" dirty="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1798186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965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532311"/>
            <a:ext cx="8610600" cy="1015663"/>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BEHIND LOCKED DOORS</a:t>
            </a:r>
            <a:endParaRPr lang="en-US" sz="60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6" name="TextBox 5"/>
          <p:cNvSpPr txBox="1"/>
          <p:nvPr/>
        </p:nvSpPr>
        <p:spPr>
          <a:xfrm>
            <a:off x="548608" y="1871254"/>
            <a:ext cx="346690" cy="1862048"/>
          </a:xfrm>
          <a:prstGeom prst="rect">
            <a:avLst/>
          </a:prstGeom>
          <a:noFill/>
        </p:spPr>
        <p:txBody>
          <a:bodyPr wrap="square" rtlCol="0">
            <a:spAutoFit/>
          </a:bodyPr>
          <a:lstStyle/>
          <a:p>
            <a:r>
              <a:rPr lang="en-US" sz="11500" dirty="0" smtClean="0">
                <a:ln>
                  <a:solidFill>
                    <a:srgbClr val="996633"/>
                  </a:solidFill>
                </a:ln>
                <a:effectLst>
                  <a:outerShdw blurRad="266700" dist="50800" dir="5400000" algn="ctr" rotWithShape="0">
                    <a:schemeClr val="bg2">
                      <a:lumMod val="50000"/>
                    </a:schemeClr>
                  </a:outerShdw>
                </a:effectLst>
                <a:latin typeface="Franklin Gothic Demi" panose="020B0703020102020204" pitchFamily="34" charset="0"/>
              </a:rPr>
              <a:t>5</a:t>
            </a:r>
            <a:endParaRPr lang="en-US" sz="11500" dirty="0">
              <a:ln>
                <a:solidFill>
                  <a:srgbClr val="996633"/>
                </a:solidFill>
              </a:ln>
              <a:effectLst>
                <a:outerShdw blurRad="266700" dist="50800" dir="5400000" algn="ctr" rotWithShape="0">
                  <a:schemeClr val="bg2">
                    <a:lumMod val="50000"/>
                  </a:schemeClr>
                </a:outerShdw>
              </a:effectLst>
              <a:latin typeface="Franklin Gothic Demi" panose="020B0703020102020204" pitchFamily="34" charset="0"/>
            </a:endParaRPr>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65935"/>
            <a:ext cx="5200650" cy="29925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882668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809750"/>
            <a:ext cx="7848600" cy="1569660"/>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And just as they were telling about it, Jesus himself was suddenly standing there among them. “Peace be with you,” he said.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But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 whole group was startled and frightened, thinking they were seeing a ghost!</a:t>
            </a:r>
          </a:p>
        </p:txBody>
      </p:sp>
      <p:sp>
        <p:nvSpPr>
          <p:cNvPr id="4" name="TextBox 3"/>
          <p:cNvSpPr txBox="1"/>
          <p:nvPr/>
        </p:nvSpPr>
        <p:spPr>
          <a:xfrm>
            <a:off x="2476500" y="4095750"/>
            <a:ext cx="38100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Luke 24:36-37</a:t>
            </a:r>
            <a:endParaRPr lang="en-US" sz="2800" dirty="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23345764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718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Explosion 2 2"/>
          <p:cNvSpPr/>
          <p:nvPr/>
        </p:nvSpPr>
        <p:spPr>
          <a:xfrm>
            <a:off x="7848600" y="3013564"/>
            <a:ext cx="1295400" cy="762000"/>
          </a:xfrm>
          <a:prstGeom prst="irregularSeal2">
            <a:avLst/>
          </a:prstGeom>
          <a:solidFill>
            <a:srgbClr val="FF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039100" y="3257549"/>
            <a:ext cx="990600" cy="276999"/>
          </a:xfrm>
          <a:prstGeom prst="rect">
            <a:avLst/>
          </a:prstGeom>
          <a:noFill/>
        </p:spPr>
        <p:txBody>
          <a:bodyPr wrap="square" rtlCol="0">
            <a:spAutoFit/>
          </a:bodyPr>
          <a:lstStyle/>
          <a:p>
            <a:r>
              <a:rPr lang="en-US" sz="1200" dirty="0" smtClean="0">
                <a:latin typeface="Papyrus" panose="03070502060502030205" pitchFamily="66" charset="0"/>
              </a:rPr>
              <a:t>Jerusalem</a:t>
            </a:r>
            <a:endParaRPr lang="en-US" sz="1200" dirty="0">
              <a:latin typeface="Papyrus" panose="03070502060502030205" pitchFamily="66" charset="0"/>
            </a:endParaRPr>
          </a:p>
        </p:txBody>
      </p:sp>
    </p:spTree>
    <p:extLst>
      <p:ext uri="{BB962C8B-B14F-4D97-AF65-F5344CB8AC3E}">
        <p14:creationId xmlns:p14="http://schemas.microsoft.com/office/powerpoint/2010/main" val="1648034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803763"/>
            <a:ext cx="7848600" cy="1938992"/>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The members of the council were amazed when they saw the boldness of Peter and John, for they could see that they were ordinary men with no special training in the Scriptures. They also recognized them as men who had been with Jesus.</a:t>
            </a:r>
          </a:p>
        </p:txBody>
      </p:sp>
      <p:sp>
        <p:nvSpPr>
          <p:cNvPr id="4" name="TextBox 3"/>
          <p:cNvSpPr txBox="1"/>
          <p:nvPr/>
        </p:nvSpPr>
        <p:spPr>
          <a:xfrm>
            <a:off x="2476500" y="4095750"/>
            <a:ext cx="38100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4:13</a:t>
            </a:r>
            <a:endParaRPr lang="en-US" sz="2800" dirty="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
        <p:nvSpPr>
          <p:cNvPr id="5" name="Rectangle 4"/>
          <p:cNvSpPr/>
          <p:nvPr/>
        </p:nvSpPr>
        <p:spPr>
          <a:xfrm>
            <a:off x="228600" y="794087"/>
            <a:ext cx="8610600" cy="1015663"/>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BOLDNESS</a:t>
            </a:r>
            <a:endParaRPr lang="en-US" sz="60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Tree>
    <p:extLst>
      <p:ext uri="{BB962C8B-B14F-4D97-AF65-F5344CB8AC3E}">
        <p14:creationId xmlns:p14="http://schemas.microsoft.com/office/powerpoint/2010/main" val="819421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810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532311"/>
            <a:ext cx="8610600" cy="1015663"/>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DISCIPLES AND THOMAS</a:t>
            </a:r>
            <a:endParaRPr lang="en-US" sz="60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6" name="TextBox 5"/>
          <p:cNvSpPr txBox="1"/>
          <p:nvPr/>
        </p:nvSpPr>
        <p:spPr>
          <a:xfrm>
            <a:off x="548608" y="1871254"/>
            <a:ext cx="346690" cy="1862048"/>
          </a:xfrm>
          <a:prstGeom prst="rect">
            <a:avLst/>
          </a:prstGeom>
          <a:noFill/>
        </p:spPr>
        <p:txBody>
          <a:bodyPr wrap="square" rtlCol="0">
            <a:spAutoFit/>
          </a:bodyPr>
          <a:lstStyle/>
          <a:p>
            <a:r>
              <a:rPr lang="en-US" sz="11500" dirty="0" smtClean="0">
                <a:ln>
                  <a:solidFill>
                    <a:srgbClr val="996633"/>
                  </a:solidFill>
                </a:ln>
                <a:effectLst>
                  <a:outerShdw blurRad="266700" dist="50800" dir="5400000" algn="ctr" rotWithShape="0">
                    <a:schemeClr val="bg2">
                      <a:lumMod val="50000"/>
                    </a:schemeClr>
                  </a:outerShdw>
                </a:effectLst>
                <a:latin typeface="Franklin Gothic Demi" panose="020B0703020102020204" pitchFamily="34" charset="0"/>
              </a:rPr>
              <a:t>6</a:t>
            </a:r>
            <a:endParaRPr lang="en-US" sz="11500" dirty="0">
              <a:ln>
                <a:solidFill>
                  <a:srgbClr val="996633"/>
                </a:solidFill>
              </a:ln>
              <a:effectLst>
                <a:outerShdw blurRad="266700" dist="50800" dir="5400000" algn="ctr" rotWithShape="0">
                  <a:schemeClr val="bg2">
                    <a:lumMod val="50000"/>
                  </a:schemeClr>
                </a:outerShdw>
              </a:effectLst>
              <a:latin typeface="Franklin Gothic Demi" panose="020B0703020102020204" pitchFamily="34" charset="0"/>
            </a:endParaRPr>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65935"/>
            <a:ext cx="5200650" cy="29925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999913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5889" y="819150"/>
            <a:ext cx="8382000" cy="3046988"/>
          </a:xfrm>
          <a:prstGeom prst="rect">
            <a:avLst/>
          </a:prstGeom>
          <a:noFill/>
        </p:spPr>
        <p:txBody>
          <a:bodyPr wrap="square" rtlCol="0">
            <a:spAutoFit/>
          </a:bodyPr>
          <a:lstStyle/>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Eight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days later the disciples were together again, and this time Thomas was with them. The doors were locked; but suddenly, as before, Jesus was standing among them. “Peace be with you,” he said.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Then he said to Thomas, “Put your finger here, and look at my hands. Put your hand into the wound in my side. </a:t>
            </a: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Don’t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be faithless any longer. Believe</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476500" y="4095750"/>
            <a:ext cx="38100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John 20:26-27</a:t>
            </a:r>
            <a:endParaRPr lang="en-US" sz="2800" dirty="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6677644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449" y="1962150"/>
            <a:ext cx="8382000" cy="1569660"/>
          </a:xfrm>
          <a:prstGeom prst="rect">
            <a:avLst/>
          </a:prstGeom>
          <a:noFill/>
        </p:spPr>
        <p:txBody>
          <a:bodyPr wrap="square" rtlCol="0">
            <a:spAutoFit/>
          </a:bodyPr>
          <a:lstStyle/>
          <a:p>
            <a:pPr algn="ct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“My Lord and my God!” Thomas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exclaimed.</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Then Jesus told him, “You believe because you have seen me. Blessed are those who believe without seeing me.”</a:t>
            </a:r>
          </a:p>
        </p:txBody>
      </p:sp>
      <p:sp>
        <p:nvSpPr>
          <p:cNvPr id="4" name="TextBox 3"/>
          <p:cNvSpPr txBox="1"/>
          <p:nvPr/>
        </p:nvSpPr>
        <p:spPr>
          <a:xfrm>
            <a:off x="2476500" y="4095750"/>
            <a:ext cx="38100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John 20:28-29</a:t>
            </a:r>
            <a:endParaRPr lang="en-US" sz="2800" dirty="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25534633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065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343150"/>
            <a:ext cx="8382000" cy="1200329"/>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And let us run with endurance the race God has set before us.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We do this by keeping our eyes on Jesus, the champion who initiates and perfects our faith.  Hebrews 12:1-2</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476500" y="4095750"/>
            <a:ext cx="38100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Hebrews 12:1-2</a:t>
            </a:r>
            <a:endParaRPr lang="en-US" sz="2800" dirty="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
        <p:nvSpPr>
          <p:cNvPr id="5" name="Rectangle 4"/>
          <p:cNvSpPr/>
          <p:nvPr/>
        </p:nvSpPr>
        <p:spPr>
          <a:xfrm>
            <a:off x="228600" y="1327487"/>
            <a:ext cx="8610600" cy="1015663"/>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FAITH</a:t>
            </a:r>
            <a:endParaRPr lang="en-US" sz="60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Tree>
    <p:extLst>
      <p:ext uri="{BB962C8B-B14F-4D97-AF65-F5344CB8AC3E}">
        <p14:creationId xmlns:p14="http://schemas.microsoft.com/office/powerpoint/2010/main" val="27021948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0924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514350"/>
            <a:ext cx="7703780" cy="1015663"/>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SEA OF GALILEE</a:t>
            </a:r>
            <a:endParaRPr lang="en-US" sz="60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6" name="TextBox 5"/>
          <p:cNvSpPr txBox="1"/>
          <p:nvPr/>
        </p:nvSpPr>
        <p:spPr>
          <a:xfrm>
            <a:off x="914400" y="1885950"/>
            <a:ext cx="346690" cy="1862048"/>
          </a:xfrm>
          <a:prstGeom prst="rect">
            <a:avLst/>
          </a:prstGeom>
          <a:noFill/>
        </p:spPr>
        <p:txBody>
          <a:bodyPr wrap="square" rtlCol="0">
            <a:spAutoFit/>
          </a:bodyPr>
          <a:lstStyle/>
          <a:p>
            <a:r>
              <a:rPr lang="en-US" sz="11500" dirty="0" smtClean="0">
                <a:ln>
                  <a:solidFill>
                    <a:srgbClr val="996633"/>
                  </a:solidFill>
                </a:ln>
                <a:effectLst>
                  <a:outerShdw blurRad="266700" dist="50800" dir="5400000" algn="ctr" rotWithShape="0">
                    <a:schemeClr val="bg2">
                      <a:lumMod val="50000"/>
                    </a:schemeClr>
                  </a:outerShdw>
                </a:effectLst>
                <a:latin typeface="Franklin Gothic Demi" panose="020B0703020102020204" pitchFamily="34" charset="0"/>
              </a:rPr>
              <a:t>7</a:t>
            </a:r>
            <a:endParaRPr lang="en-US" sz="11500" dirty="0">
              <a:ln>
                <a:solidFill>
                  <a:srgbClr val="996633"/>
                </a:solidFill>
              </a:ln>
              <a:effectLst>
                <a:outerShdw blurRad="266700" dist="50800" dir="5400000" algn="ctr" rotWithShape="0">
                  <a:schemeClr val="bg2">
                    <a:lumMod val="50000"/>
                  </a:schemeClr>
                </a:outerShdw>
              </a:effectLst>
              <a:latin typeface="Franklin Gothic Demi" panose="020B0703020102020204" pitchFamily="34" charset="0"/>
            </a:endParaRPr>
          </a:p>
        </p:txBody>
      </p:sp>
      <p:pic>
        <p:nvPicPr>
          <p:cNvPr id="3074" name="Picture 2" descr="Image result for resuurected Christ with disciples sea of galilee stained glass"/>
          <p:cNvPicPr>
            <a:picLocks noChangeAspect="1" noChangeArrowheads="1"/>
          </p:cNvPicPr>
          <p:nvPr/>
        </p:nvPicPr>
        <p:blipFill rotWithShape="1">
          <a:blip r:embed="rId2">
            <a:extLst>
              <a:ext uri="{28A0092B-C50C-407E-A947-70E740481C1C}">
                <a14:useLocalDpi xmlns:a14="http://schemas.microsoft.com/office/drawing/2010/main" val="0"/>
              </a:ext>
            </a:extLst>
          </a:blip>
          <a:srcRect l="31726"/>
          <a:stretch/>
        </p:blipFill>
        <p:spPr bwMode="auto">
          <a:xfrm>
            <a:off x="2971801" y="1581150"/>
            <a:ext cx="2819400" cy="31219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718237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809750"/>
            <a:ext cx="7848600" cy="1200329"/>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Then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Jesus served them the bread and the fish.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This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was the third time Jesus had appeared to his disciples since he had been raised from the dead.</a:t>
            </a:r>
          </a:p>
        </p:txBody>
      </p:sp>
      <p:sp>
        <p:nvSpPr>
          <p:cNvPr id="4" name="TextBox 3"/>
          <p:cNvSpPr txBox="1"/>
          <p:nvPr/>
        </p:nvSpPr>
        <p:spPr>
          <a:xfrm>
            <a:off x="2476500" y="4095750"/>
            <a:ext cx="38100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John 21:13-14</a:t>
            </a:r>
            <a:endParaRPr lang="en-US" sz="2800" dirty="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2577694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1960" y="1504950"/>
            <a:ext cx="7848600" cy="1569660"/>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During the forty days after he suffered and died, he appeared to the apostles from time to time, and he </a:t>
            </a:r>
            <a:r>
              <a:rPr lang="en-US" sz="2400" u="sng"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proved to them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in many ways that he was actually alive. And he talked to them about the Kingdom of God.</a:t>
            </a:r>
          </a:p>
        </p:txBody>
      </p:sp>
      <p:sp>
        <p:nvSpPr>
          <p:cNvPr id="4" name="TextBox 3"/>
          <p:cNvSpPr txBox="1"/>
          <p:nvPr/>
        </p:nvSpPr>
        <p:spPr>
          <a:xfrm>
            <a:off x="2819400" y="4019550"/>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1:4</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23756266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86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95550"/>
            <a:ext cx="7848600" cy="830997"/>
          </a:xfrm>
          <a:prstGeom prst="rect">
            <a:avLst/>
          </a:prstGeom>
          <a:noFill/>
        </p:spPr>
        <p:txBody>
          <a:bodyPr wrap="square" rtlCol="0">
            <a:spAutoFit/>
          </a:bodyPr>
          <a:lstStyle/>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Like newborn babies, you must crave pure spiritual milk so that you will grow into a full experience of salvation. </a:t>
            </a:r>
          </a:p>
        </p:txBody>
      </p:sp>
      <p:sp>
        <p:nvSpPr>
          <p:cNvPr id="4" name="TextBox 3"/>
          <p:cNvSpPr txBox="1"/>
          <p:nvPr/>
        </p:nvSpPr>
        <p:spPr>
          <a:xfrm>
            <a:off x="2476500" y="4095750"/>
            <a:ext cx="38100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1 Peter 2:2</a:t>
            </a:r>
            <a:endParaRPr lang="en-US" sz="2800" dirty="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
        <p:nvSpPr>
          <p:cNvPr id="5" name="Rectangle 4"/>
          <p:cNvSpPr/>
          <p:nvPr/>
        </p:nvSpPr>
        <p:spPr>
          <a:xfrm>
            <a:off x="381000" y="1428750"/>
            <a:ext cx="8305800" cy="1015663"/>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HELP OTHERS GROW</a:t>
            </a:r>
            <a:endParaRPr lang="en-US" sz="60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Tree>
    <p:extLst>
      <p:ext uri="{BB962C8B-B14F-4D97-AF65-F5344CB8AC3E}">
        <p14:creationId xmlns:p14="http://schemas.microsoft.com/office/powerpoint/2010/main" val="10003732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89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514350"/>
            <a:ext cx="7924800" cy="1015663"/>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MOUNTAIN IN GALILEE</a:t>
            </a:r>
            <a:endParaRPr lang="en-US" sz="60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6" name="TextBox 5"/>
          <p:cNvSpPr txBox="1"/>
          <p:nvPr/>
        </p:nvSpPr>
        <p:spPr>
          <a:xfrm>
            <a:off x="914400" y="1885950"/>
            <a:ext cx="346690" cy="1862048"/>
          </a:xfrm>
          <a:prstGeom prst="rect">
            <a:avLst/>
          </a:prstGeom>
          <a:noFill/>
        </p:spPr>
        <p:txBody>
          <a:bodyPr wrap="square" rtlCol="0">
            <a:spAutoFit/>
          </a:bodyPr>
          <a:lstStyle/>
          <a:p>
            <a:r>
              <a:rPr lang="en-US" sz="11500" dirty="0" smtClean="0">
                <a:ln>
                  <a:solidFill>
                    <a:srgbClr val="996633"/>
                  </a:solidFill>
                </a:ln>
                <a:effectLst>
                  <a:outerShdw blurRad="266700" dist="50800" dir="5400000" algn="ctr" rotWithShape="0">
                    <a:schemeClr val="bg2">
                      <a:lumMod val="50000"/>
                    </a:schemeClr>
                  </a:outerShdw>
                </a:effectLst>
                <a:latin typeface="Franklin Gothic Demi" panose="020B0703020102020204" pitchFamily="34" charset="0"/>
              </a:rPr>
              <a:t>8</a:t>
            </a:r>
            <a:endParaRPr lang="en-US" sz="11500" dirty="0">
              <a:ln>
                <a:solidFill>
                  <a:srgbClr val="996633"/>
                </a:solidFill>
              </a:ln>
              <a:effectLst>
                <a:outerShdw blurRad="266700" dist="50800" dir="5400000" algn="ctr" rotWithShape="0">
                  <a:schemeClr val="bg2">
                    <a:lumMod val="50000"/>
                  </a:schemeClr>
                </a:outerShdw>
              </a:effectLst>
              <a:latin typeface="Franklin Gothic Demi" panose="020B0703020102020204" pitchFamily="34" charset="0"/>
            </a:endParaRPr>
          </a:p>
        </p:txBody>
      </p:sp>
      <p:pic>
        <p:nvPicPr>
          <p:cNvPr id="3074" name="Picture 2" descr="Image result for resuurected Christ with disciples sea of galilee stained glass"/>
          <p:cNvPicPr>
            <a:picLocks noChangeAspect="1" noChangeArrowheads="1"/>
          </p:cNvPicPr>
          <p:nvPr/>
        </p:nvPicPr>
        <p:blipFill rotWithShape="1">
          <a:blip r:embed="rId2">
            <a:extLst>
              <a:ext uri="{28A0092B-C50C-407E-A947-70E740481C1C}">
                <a14:useLocalDpi xmlns:a14="http://schemas.microsoft.com/office/drawing/2010/main" val="0"/>
              </a:ext>
            </a:extLst>
          </a:blip>
          <a:srcRect l="31726"/>
          <a:stretch/>
        </p:blipFill>
        <p:spPr bwMode="auto">
          <a:xfrm>
            <a:off x="2971801" y="1581150"/>
            <a:ext cx="2819400" cy="31219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730426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809750"/>
            <a:ext cx="7848600" cy="1200329"/>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Then the eleven disciples left for Galilee, going to the mountain where Jesus had told them to go.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When they saw him, they worshiped him—but some of them doubted! </a:t>
            </a:r>
          </a:p>
        </p:txBody>
      </p:sp>
      <p:sp>
        <p:nvSpPr>
          <p:cNvPr id="4" name="TextBox 3"/>
          <p:cNvSpPr txBox="1"/>
          <p:nvPr/>
        </p:nvSpPr>
        <p:spPr>
          <a:xfrm>
            <a:off x="2476500" y="4095750"/>
            <a:ext cx="38100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Matthew 28:16-17</a:t>
            </a:r>
            <a:endParaRPr lang="en-US" sz="2800" dirty="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37083777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809750"/>
            <a:ext cx="7848600" cy="1200329"/>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After that, he was seen by more than 500 of his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followers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one time, most of whom are still alive, though some have died. </a:t>
            </a:r>
          </a:p>
        </p:txBody>
      </p:sp>
      <p:sp>
        <p:nvSpPr>
          <p:cNvPr id="4" name="TextBox 3"/>
          <p:cNvSpPr txBox="1"/>
          <p:nvPr/>
        </p:nvSpPr>
        <p:spPr>
          <a:xfrm>
            <a:off x="2476500" y="4095750"/>
            <a:ext cx="38100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1 Corinthians 15:6</a:t>
            </a:r>
            <a:endParaRPr lang="en-US" sz="2800" dirty="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42591389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5852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952750"/>
            <a:ext cx="7848600" cy="1569660"/>
          </a:xfrm>
          <a:prstGeom prst="rect">
            <a:avLst/>
          </a:prstGeom>
          <a:noFill/>
        </p:spPr>
        <p:txBody>
          <a:bodyPr wrap="square" rtlCol="0">
            <a:spAutoFit/>
          </a:bodyPr>
          <a:lstStyle/>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For our Lord Jesus Christ has shown me that I must soon leave this earthly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life,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so I will work hard to make sure you always remember these things after I am gone.</a:t>
            </a:r>
          </a:p>
          <a:p>
            <a:pPr algn="ct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467791" y="4055481"/>
            <a:ext cx="3810000" cy="738664"/>
          </a:xfrm>
          <a:prstGeom prst="rect">
            <a:avLst/>
          </a:prstGeom>
          <a:noFill/>
        </p:spPr>
        <p:txBody>
          <a:bodyPr wrap="square" rtlCol="0">
            <a:spAutoFit/>
          </a:bodyPr>
          <a:lstStyle/>
          <a:p>
            <a:pPr algn="ctr"/>
            <a:r>
              <a:rPr lang="en-US" sz="28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800" dirty="0">
                <a:solidFill>
                  <a:schemeClr val="bg1"/>
                </a:solidFill>
                <a:effectLst>
                  <a:outerShdw blurRad="50800" dist="50800" dir="5400000" algn="ctr" rotWithShape="0">
                    <a:schemeClr val="bg2">
                      <a:lumMod val="10000"/>
                    </a:schemeClr>
                  </a:outerShdw>
                </a:effectLst>
                <a:latin typeface="Papyrus" panose="03070502060502030205" pitchFamily="66" charset="0"/>
              </a:rPr>
              <a:t>2 Peter </a:t>
            </a:r>
            <a:r>
              <a:rPr lang="en-US" sz="2800" dirty="0" smtClean="0">
                <a:solidFill>
                  <a:schemeClr val="bg1"/>
                </a:solidFill>
                <a:effectLst>
                  <a:outerShdw blurRad="50800" dist="50800" dir="5400000" algn="ctr" rotWithShape="0">
                    <a:schemeClr val="bg2">
                      <a:lumMod val="10000"/>
                    </a:schemeClr>
                  </a:outerShdw>
                </a:effectLst>
                <a:latin typeface="Papyrus" panose="03070502060502030205" pitchFamily="66" charset="0"/>
              </a:rPr>
              <a:t>1:14-16 </a:t>
            </a:r>
            <a:br>
              <a:rPr lang="en-US" sz="2800" dirty="0" smtClean="0">
                <a:solidFill>
                  <a:schemeClr val="bg1"/>
                </a:solidFill>
                <a:effectLst>
                  <a:outerShdw blurRad="50800" dist="50800" dir="5400000" algn="ctr" rotWithShape="0">
                    <a:schemeClr val="bg2">
                      <a:lumMod val="10000"/>
                    </a:schemeClr>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
        <p:nvSpPr>
          <p:cNvPr id="5" name="Rectangle 4"/>
          <p:cNvSpPr/>
          <p:nvPr/>
        </p:nvSpPr>
        <p:spPr>
          <a:xfrm>
            <a:off x="533400" y="703748"/>
            <a:ext cx="7924800" cy="1015663"/>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REMEMBER</a:t>
            </a:r>
            <a:endParaRPr lang="en-US" sz="60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6" name="TextBox 5"/>
          <p:cNvSpPr txBox="1"/>
          <p:nvPr/>
        </p:nvSpPr>
        <p:spPr>
          <a:xfrm>
            <a:off x="531223" y="1741727"/>
            <a:ext cx="7848600" cy="461665"/>
          </a:xfrm>
          <a:prstGeom prst="rect">
            <a:avLst/>
          </a:prstGeom>
          <a:noFill/>
        </p:spPr>
        <p:txBody>
          <a:bodyPr wrap="square" rtlCol="0">
            <a:spAutoFit/>
          </a:bodyPr>
          <a:lstStyle/>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Do this in remembrance of me.</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7" name="TextBox 6"/>
          <p:cNvSpPr txBox="1"/>
          <p:nvPr/>
        </p:nvSpPr>
        <p:spPr>
          <a:xfrm>
            <a:off x="2438400" y="2114550"/>
            <a:ext cx="3810000" cy="738664"/>
          </a:xfrm>
          <a:prstGeom prst="rect">
            <a:avLst/>
          </a:prstGeom>
          <a:noFill/>
        </p:spPr>
        <p:txBody>
          <a:bodyPr wrap="square" rtlCol="0">
            <a:spAutoFit/>
          </a:bodyPr>
          <a:lstStyle/>
          <a:p>
            <a:pPr algn="ctr"/>
            <a:r>
              <a:rPr lang="en-US" sz="28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800" dirty="0" smtClean="0">
                <a:solidFill>
                  <a:schemeClr val="bg1"/>
                </a:solidFill>
                <a:effectLst>
                  <a:outerShdw blurRad="50800" dist="50800" dir="5400000" algn="ctr" rotWithShape="0">
                    <a:schemeClr val="bg2">
                      <a:lumMod val="10000"/>
                    </a:schemeClr>
                  </a:outerShdw>
                </a:effectLst>
                <a:latin typeface="Papyrus" panose="03070502060502030205" pitchFamily="66" charset="0"/>
              </a:rPr>
              <a:t>Luke 22:19</a:t>
            </a:r>
            <a:br>
              <a:rPr lang="en-US" sz="2800" dirty="0" smtClean="0">
                <a:solidFill>
                  <a:schemeClr val="bg1"/>
                </a:solidFill>
                <a:effectLst>
                  <a:outerShdw blurRad="50800" dist="50800" dir="5400000" algn="ctr" rotWithShape="0">
                    <a:schemeClr val="bg2">
                      <a:lumMod val="10000"/>
                    </a:schemeClr>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7084794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3674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514350"/>
            <a:ext cx="7924800" cy="1015663"/>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JAMES</a:t>
            </a:r>
            <a:endParaRPr lang="en-US" sz="60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6" name="TextBox 5"/>
          <p:cNvSpPr txBox="1"/>
          <p:nvPr/>
        </p:nvSpPr>
        <p:spPr>
          <a:xfrm>
            <a:off x="1981200" y="1962150"/>
            <a:ext cx="346690" cy="1862048"/>
          </a:xfrm>
          <a:prstGeom prst="rect">
            <a:avLst/>
          </a:prstGeom>
          <a:noFill/>
        </p:spPr>
        <p:txBody>
          <a:bodyPr wrap="square" rtlCol="0">
            <a:spAutoFit/>
          </a:bodyPr>
          <a:lstStyle/>
          <a:p>
            <a:r>
              <a:rPr lang="en-US" sz="11500" dirty="0" smtClean="0">
                <a:ln>
                  <a:solidFill>
                    <a:srgbClr val="996633"/>
                  </a:solidFill>
                </a:ln>
                <a:effectLst>
                  <a:outerShdw blurRad="266700" dist="50800" dir="5400000" algn="ctr" rotWithShape="0">
                    <a:schemeClr val="bg2">
                      <a:lumMod val="50000"/>
                    </a:schemeClr>
                  </a:outerShdw>
                </a:effectLst>
                <a:latin typeface="Franklin Gothic Demi" panose="020B0703020102020204" pitchFamily="34" charset="0"/>
              </a:rPr>
              <a:t>9</a:t>
            </a:r>
            <a:endParaRPr lang="en-US" sz="11500" dirty="0">
              <a:ln>
                <a:solidFill>
                  <a:srgbClr val="996633"/>
                </a:solidFill>
              </a:ln>
              <a:effectLst>
                <a:outerShdw blurRad="266700" dist="50800" dir="5400000" algn="ctr" rotWithShape="0">
                  <a:schemeClr val="bg2">
                    <a:lumMod val="50000"/>
                  </a:schemeClr>
                </a:outerShdw>
              </a:effectLst>
              <a:latin typeface="Franklin Gothic Demi" panose="020B0703020102020204" pitchFamily="34" charset="0"/>
            </a:endParaRPr>
          </a:p>
        </p:txBody>
      </p:sp>
      <p:pic>
        <p:nvPicPr>
          <p:cNvPr id="6146" name="Picture 2" descr="Image result for jesus meets with James stained gla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1657350"/>
            <a:ext cx="2232904" cy="29777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98465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timeline of jesus' post resurrection appeara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742950"/>
            <a:ext cx="5195454" cy="3657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5-Point Star 2"/>
          <p:cNvSpPr/>
          <p:nvPr/>
        </p:nvSpPr>
        <p:spPr>
          <a:xfrm>
            <a:off x="4953000" y="1428750"/>
            <a:ext cx="304800" cy="3048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5257800" y="895350"/>
            <a:ext cx="304800" cy="3048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4267200" y="3832317"/>
            <a:ext cx="304800" cy="3048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4315888" y="3745230"/>
            <a:ext cx="304800" cy="3048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4343400" y="3943350"/>
            <a:ext cx="304800" cy="3048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4267200" y="3688625"/>
            <a:ext cx="304800" cy="3048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3810000" y="3562350"/>
            <a:ext cx="304800" cy="3048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046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571750"/>
            <a:ext cx="7848600" cy="461665"/>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Then he was seen by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James…</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476500" y="4095750"/>
            <a:ext cx="38100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1 Corinthians 15:7</a:t>
            </a:r>
            <a:endParaRPr lang="en-US" sz="2800" dirty="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23670938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1799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733550"/>
            <a:ext cx="7848600" cy="1938992"/>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When they had finished, James stood and said, “Brothers, listen to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me...”</a:t>
            </a:r>
          </a:p>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r>
            <a:b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“And so my judgment is that we should not make it difficult for the Gentiles who are turning to God</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476500" y="4095750"/>
            <a:ext cx="38100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15:13 and 19</a:t>
            </a:r>
            <a:endParaRPr lang="en-US" sz="2800" dirty="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
        <p:nvSpPr>
          <p:cNvPr id="5" name="Rectangle 4"/>
          <p:cNvSpPr/>
          <p:nvPr/>
        </p:nvSpPr>
        <p:spPr>
          <a:xfrm>
            <a:off x="770065" y="724963"/>
            <a:ext cx="7222870" cy="1015663"/>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STEP IT UP</a:t>
            </a:r>
            <a:endParaRPr lang="en-US" sz="60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Tree>
    <p:extLst>
      <p:ext uri="{BB962C8B-B14F-4D97-AF65-F5344CB8AC3E}">
        <p14:creationId xmlns:p14="http://schemas.microsoft.com/office/powerpoint/2010/main" val="38742096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2445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1600" y="666750"/>
            <a:ext cx="7222870" cy="1015663"/>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MOUNT OF OLIVES</a:t>
            </a:r>
            <a:endParaRPr lang="en-US" sz="60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6" name="TextBox 5"/>
          <p:cNvSpPr txBox="1"/>
          <p:nvPr/>
        </p:nvSpPr>
        <p:spPr>
          <a:xfrm>
            <a:off x="381000" y="1885950"/>
            <a:ext cx="2133600" cy="1862048"/>
          </a:xfrm>
          <a:prstGeom prst="rect">
            <a:avLst/>
          </a:prstGeom>
          <a:noFill/>
        </p:spPr>
        <p:txBody>
          <a:bodyPr wrap="square" rtlCol="0">
            <a:spAutoFit/>
          </a:bodyPr>
          <a:lstStyle/>
          <a:p>
            <a:r>
              <a:rPr lang="en-US" sz="11500" dirty="0" smtClean="0">
                <a:ln>
                  <a:solidFill>
                    <a:srgbClr val="996633"/>
                  </a:solidFill>
                </a:ln>
                <a:effectLst>
                  <a:outerShdw blurRad="266700" dist="50800" dir="5400000" algn="ctr" rotWithShape="0">
                    <a:schemeClr val="bg2">
                      <a:lumMod val="50000"/>
                    </a:schemeClr>
                  </a:outerShdw>
                </a:effectLst>
                <a:latin typeface="Franklin Gothic Demi" panose="020B0703020102020204" pitchFamily="34" charset="0"/>
              </a:rPr>
              <a:t>10</a:t>
            </a:r>
            <a:endParaRPr lang="en-US" sz="11500" dirty="0">
              <a:ln>
                <a:solidFill>
                  <a:srgbClr val="996633"/>
                </a:solidFill>
              </a:ln>
              <a:effectLst>
                <a:outerShdw blurRad="266700" dist="50800" dir="5400000" algn="ctr" rotWithShape="0">
                  <a:schemeClr val="bg2">
                    <a:lumMod val="50000"/>
                  </a:schemeClr>
                </a:outerShdw>
              </a:effectLst>
              <a:latin typeface="Franklin Gothic Demi" panose="020B0703020102020204" pitchFamily="34" charset="0"/>
            </a:endParaRPr>
          </a:p>
        </p:txBody>
      </p:sp>
      <p:pic>
        <p:nvPicPr>
          <p:cNvPr id="5124" name="Picture 4" descr="Image result for the acension stained gla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885950"/>
            <a:ext cx="5746495" cy="23849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679836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809750"/>
            <a:ext cx="7848600" cy="1938992"/>
          </a:xfrm>
          <a:prstGeom prst="rect">
            <a:avLst/>
          </a:prstGeom>
          <a:noFill/>
        </p:spPr>
        <p:txBody>
          <a:bodyPr wrap="square" rtlCol="0">
            <a:spAutoFit/>
          </a:bodyPr>
          <a:lstStyle/>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Go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and make disciples of all the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nations,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baptizing them in the name of the Father and the Son and the Holy Spirit.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Teach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these new disciples to obey all the commands I have given you. And be sure of this: I am with you always, even to the end of the age.”</a:t>
            </a:r>
          </a:p>
        </p:txBody>
      </p:sp>
      <p:sp>
        <p:nvSpPr>
          <p:cNvPr id="4" name="TextBox 3"/>
          <p:cNvSpPr txBox="1"/>
          <p:nvPr/>
        </p:nvSpPr>
        <p:spPr>
          <a:xfrm>
            <a:off x="2476500" y="4095750"/>
            <a:ext cx="38100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Matthew 28:19-20</a:t>
            </a:r>
            <a:endParaRPr lang="en-US" sz="2800" dirty="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
        <p:nvSpPr>
          <p:cNvPr id="5" name="Rectangle 4"/>
          <p:cNvSpPr/>
          <p:nvPr/>
        </p:nvSpPr>
        <p:spPr>
          <a:xfrm>
            <a:off x="661851" y="819150"/>
            <a:ext cx="7222870" cy="1015663"/>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PURPOSE</a:t>
            </a:r>
            <a:endParaRPr lang="en-US" sz="60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Tree>
    <p:extLst>
      <p:ext uri="{BB962C8B-B14F-4D97-AF65-F5344CB8AC3E}">
        <p14:creationId xmlns:p14="http://schemas.microsoft.com/office/powerpoint/2010/main" val="37892570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3251" y="438150"/>
            <a:ext cx="7848600" cy="3416320"/>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So when the apostles were with Jesus, they kept asking him, “Lord, has the time come for you to free Israel and restore our kingdom?”</a:t>
            </a: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He replied, “The Father alone has the authority to set those dates and times, and they are not for you to know</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But you will receive power when the Holy Spirit comes upon you. And you will be my witnesses, telling people about me everywhere—in Jerusalem, throughout Judea, in Samaria, and to the ends of the earth.”</a:t>
            </a:r>
          </a:p>
        </p:txBody>
      </p:sp>
      <p:sp>
        <p:nvSpPr>
          <p:cNvPr id="4" name="TextBox 3"/>
          <p:cNvSpPr txBox="1"/>
          <p:nvPr/>
        </p:nvSpPr>
        <p:spPr>
          <a:xfrm>
            <a:off x="2476500" y="4095750"/>
            <a:ext cx="38100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1:6-8</a:t>
            </a:r>
            <a:endParaRPr lang="en-US" sz="2800" dirty="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25269495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66750"/>
            <a:ext cx="7848600" cy="3046988"/>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After saying this, he was taken up into a cloud while they were watching, and they could no longer see him.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As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they strained to see him rising into heaven, two white-robed men suddenly stood among them.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Men of Galilee,” they said, “why are you standing here staring into heaven? Jesus has been taken from you into heaven, but someday he will return from heaven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r>
            <a:b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in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 same way you saw him go!”</a:t>
            </a:r>
          </a:p>
        </p:txBody>
      </p:sp>
      <p:sp>
        <p:nvSpPr>
          <p:cNvPr id="4" name="TextBox 3"/>
          <p:cNvSpPr txBox="1"/>
          <p:nvPr/>
        </p:nvSpPr>
        <p:spPr>
          <a:xfrm>
            <a:off x="2476500" y="4111534"/>
            <a:ext cx="38100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1:9-11</a:t>
            </a:r>
            <a:endParaRPr lang="en-US" sz="2800" dirty="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20825482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428750"/>
            <a:ext cx="7848600" cy="1938992"/>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On that day his feet will stand on the Mount of Olives, east of Jerusalem. And the Mount of Olives will split apart, making a wide valley running from east to west. Half the mountain will move toward the north and half toward the south.</a:t>
            </a:r>
          </a:p>
        </p:txBody>
      </p:sp>
      <p:sp>
        <p:nvSpPr>
          <p:cNvPr id="4" name="TextBox 3"/>
          <p:cNvSpPr txBox="1"/>
          <p:nvPr/>
        </p:nvSpPr>
        <p:spPr>
          <a:xfrm>
            <a:off x="2476500" y="4111534"/>
            <a:ext cx="38100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Zechariah 14:4</a:t>
            </a:r>
            <a:endParaRPr lang="en-US" sz="2800" dirty="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32213728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596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9827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895350"/>
            <a:ext cx="4343400" cy="646331"/>
          </a:xfrm>
          <a:prstGeom prst="rect">
            <a:avLst/>
          </a:prstGeom>
          <a:noFill/>
        </p:spPr>
        <p:txBody>
          <a:bodyPr wrap="square" rtlCol="0">
            <a:spAutoFit/>
          </a:bodyPr>
          <a:lstStyle/>
          <a:p>
            <a:r>
              <a:rPr lang="en-US" dirty="0">
                <a:solidFill>
                  <a:schemeClr val="bg1"/>
                </a:solidFill>
              </a:rPr>
              <a:t>https://www.youtube.com/watch?v=9h0zTWHQGP4</a:t>
            </a:r>
          </a:p>
        </p:txBody>
      </p:sp>
    </p:spTree>
    <p:extLst>
      <p:ext uri="{BB962C8B-B14F-4D97-AF65-F5344CB8AC3E}">
        <p14:creationId xmlns:p14="http://schemas.microsoft.com/office/powerpoint/2010/main" val="22095457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215" r="8785"/>
          <a:stretch/>
        </p:blipFill>
        <p:spPr>
          <a:xfrm>
            <a:off x="0" y="0"/>
            <a:ext cx="9144000" cy="5143500"/>
          </a:xfrm>
          <a:prstGeom prst="rect">
            <a:avLst/>
          </a:prstGeom>
        </p:spPr>
      </p:pic>
    </p:spTree>
    <p:extLst>
      <p:ext uri="{BB962C8B-B14F-4D97-AF65-F5344CB8AC3E}">
        <p14:creationId xmlns:p14="http://schemas.microsoft.com/office/powerpoint/2010/main" val="2034322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514350"/>
            <a:ext cx="7703780" cy="1015663"/>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MARY MAGDALENE</a:t>
            </a:r>
            <a:endParaRPr lang="en-US" sz="60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pic>
        <p:nvPicPr>
          <p:cNvPr id="6" name="Picture 4" descr="Image result for mary magdalene seeing jesus stained 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530013"/>
            <a:ext cx="2129126" cy="32628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1676400" y="2114550"/>
            <a:ext cx="346690" cy="1862048"/>
          </a:xfrm>
          <a:prstGeom prst="rect">
            <a:avLst/>
          </a:prstGeom>
          <a:noFill/>
        </p:spPr>
        <p:txBody>
          <a:bodyPr wrap="square" rtlCol="0">
            <a:spAutoFit/>
          </a:bodyPr>
          <a:lstStyle/>
          <a:p>
            <a:r>
              <a:rPr lang="en-US" sz="11500" dirty="0" smtClean="0">
                <a:ln>
                  <a:solidFill>
                    <a:srgbClr val="996633"/>
                  </a:solidFill>
                </a:ln>
                <a:effectLst>
                  <a:outerShdw blurRad="266700" dist="50800" dir="5400000" algn="ctr" rotWithShape="0">
                    <a:schemeClr val="bg2">
                      <a:lumMod val="50000"/>
                    </a:schemeClr>
                  </a:outerShdw>
                </a:effectLst>
                <a:latin typeface="Franklin Gothic Demi" panose="020B0703020102020204" pitchFamily="34" charset="0"/>
              </a:rPr>
              <a:t>1</a:t>
            </a:r>
            <a:endParaRPr lang="en-US" sz="11500" dirty="0">
              <a:ln>
                <a:solidFill>
                  <a:srgbClr val="996633"/>
                </a:solidFill>
              </a:ln>
              <a:effectLst>
                <a:outerShdw blurRad="266700" dist="50800" dir="5400000" algn="ctr" rotWithShape="0">
                  <a:schemeClr val="bg2">
                    <a:lumMod val="50000"/>
                  </a:schemeClr>
                </a:outerShdw>
              </a:effectLst>
              <a:latin typeface="Franklin Gothic Demi" panose="020B0703020102020204" pitchFamily="34" charset="0"/>
            </a:endParaRPr>
          </a:p>
        </p:txBody>
      </p:sp>
    </p:spTree>
    <p:extLst>
      <p:ext uri="{BB962C8B-B14F-4D97-AF65-F5344CB8AC3E}">
        <p14:creationId xmlns:p14="http://schemas.microsoft.com/office/powerpoint/2010/main" val="352304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530013"/>
            <a:ext cx="7848600" cy="2308324"/>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“Mary!” Jesus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said. She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turned to him and cried out, “</a:t>
            </a:r>
            <a:r>
              <a:rPr lang="en-US" sz="2400" dirty="0" err="1">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Rabboni</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(which is Hebrew for “Teacher</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“Don’t cling to me,” Jesus said, “for I haven’t yet ascended to the Father. But go find my brothers and tell them, ‘I am ascending to my Father and your Father, to my God and your God.’”</a:t>
            </a:r>
          </a:p>
        </p:txBody>
      </p:sp>
      <p:sp>
        <p:nvSpPr>
          <p:cNvPr id="4" name="TextBox 3"/>
          <p:cNvSpPr txBox="1"/>
          <p:nvPr/>
        </p:nvSpPr>
        <p:spPr>
          <a:xfrm>
            <a:off x="2819400" y="4019550"/>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John 20: 16-17</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662505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4761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3845</TotalTime>
  <Words>1284</Words>
  <Application>Microsoft Office PowerPoint</Application>
  <PresentationFormat>On-screen Show (16:9)</PresentationFormat>
  <Paragraphs>123</Paragraphs>
  <Slides>61</Slides>
  <Notes>1</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jim.smith</cp:lastModifiedBy>
  <cp:revision>47</cp:revision>
  <dcterms:created xsi:type="dcterms:W3CDTF">2017-03-21T02:22:27Z</dcterms:created>
  <dcterms:modified xsi:type="dcterms:W3CDTF">2017-04-19T23:00:52Z</dcterms:modified>
</cp:coreProperties>
</file>