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337" r:id="rId3"/>
    <p:sldId id="260" r:id="rId4"/>
    <p:sldId id="348" r:id="rId5"/>
    <p:sldId id="288" r:id="rId6"/>
    <p:sldId id="307" r:id="rId7"/>
    <p:sldId id="256" r:id="rId8"/>
    <p:sldId id="257" r:id="rId9"/>
    <p:sldId id="349" r:id="rId10"/>
    <p:sldId id="341" r:id="rId11"/>
    <p:sldId id="323" r:id="rId12"/>
    <p:sldId id="267" r:id="rId13"/>
    <p:sldId id="350" r:id="rId14"/>
    <p:sldId id="261" r:id="rId15"/>
    <p:sldId id="351" r:id="rId16"/>
    <p:sldId id="352" r:id="rId17"/>
    <p:sldId id="353" r:id="rId18"/>
    <p:sldId id="264" r:id="rId19"/>
    <p:sldId id="343" r:id="rId20"/>
    <p:sldId id="324" r:id="rId21"/>
    <p:sldId id="295" r:id="rId22"/>
    <p:sldId id="271" r:id="rId23"/>
    <p:sldId id="334" r:id="rId24"/>
    <p:sldId id="272" r:id="rId25"/>
    <p:sldId id="354" r:id="rId26"/>
    <p:sldId id="297" r:id="rId27"/>
    <p:sldId id="355" r:id="rId28"/>
    <p:sldId id="347" r:id="rId29"/>
    <p:sldId id="329" r:id="rId30"/>
    <p:sldId id="356" r:id="rId31"/>
    <p:sldId id="357" r:id="rId32"/>
    <p:sldId id="358" r:id="rId33"/>
    <p:sldId id="359" r:id="rId34"/>
    <p:sldId id="292"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362" y="-5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824CE-7886-4282-8BCD-94851C5CBB33}" type="datetimeFigureOut">
              <a:rPr lang="en-US" smtClean="0"/>
              <a:t>11/13/2017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5FD9-C03D-478F-91B5-DE523FEEABAE}" type="slidenum">
              <a:rPr lang="en-US" smtClean="0"/>
              <a:t>‹#›</a:t>
            </a:fld>
            <a:endParaRPr lang="en-US"/>
          </a:p>
        </p:txBody>
      </p:sp>
    </p:spTree>
    <p:extLst>
      <p:ext uri="{BB962C8B-B14F-4D97-AF65-F5344CB8AC3E}">
        <p14:creationId xmlns:p14="http://schemas.microsoft.com/office/powerpoint/2010/main" val="2586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5</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7</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11</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18</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22</a:t>
            </a:fld>
            <a:endParaRPr lang="en-US"/>
          </a:p>
        </p:txBody>
      </p:sp>
    </p:spTree>
    <p:extLst>
      <p:ext uri="{BB962C8B-B14F-4D97-AF65-F5344CB8AC3E}">
        <p14:creationId xmlns:p14="http://schemas.microsoft.com/office/powerpoint/2010/main" val="1163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2591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329747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503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4935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B1FCB-14DE-4030-BCFD-975836925E5B}"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4807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B1FCB-14DE-4030-BCFD-975836925E5B}"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820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B1FCB-14DE-4030-BCFD-975836925E5B}"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30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B1FCB-14DE-4030-BCFD-975836925E5B}"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708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B1FCB-14DE-4030-BCFD-975836925E5B}"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13084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39679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91782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9B1FCB-14DE-4030-BCFD-975836925E5B}" type="datetimeFigureOut">
              <a:rPr lang="en-US" smtClean="0"/>
              <a:t>11/13/2017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B09655-5890-4D2E-878A-D64D503F5365}" type="slidenum">
              <a:rPr lang="en-US" smtClean="0"/>
              <a:t>‹#›</a:t>
            </a:fld>
            <a:endParaRPr lang="en-US"/>
          </a:p>
        </p:txBody>
      </p:sp>
    </p:spTree>
    <p:extLst>
      <p:ext uri="{BB962C8B-B14F-4D97-AF65-F5344CB8AC3E}">
        <p14:creationId xmlns:p14="http://schemas.microsoft.com/office/powerpoint/2010/main" val="120313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3852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reward or punish</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God </a:t>
            </a: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will justly</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613035"/>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2</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539876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8877" y="666750"/>
            <a:ext cx="8077200" cy="3908762"/>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11:22  (New Living Translation)</a:t>
            </a:r>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endParaRPr lang="en-US" sz="28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 tell you, </a:t>
            </a:r>
            <a:r>
              <a:rPr lang="en-US" sz="2800" b="1" dirty="0" err="1">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Tyre</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and Sidon will be better off on judgment day than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you.”</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John 19:11  </a:t>
            </a:r>
            <a:r>
              <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(New Living Translation) </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Then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Jesus said, “You would have no power over me at all unless it were given to you from above. So the one who handed me over to you has the greater sin.”</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685800" y="12763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85800" y="30289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74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4"/>
          <a:stretch/>
        </p:blipFill>
        <p:spPr bwMode="auto">
          <a:xfrm>
            <a:off x="2689527" y="1455264"/>
            <a:ext cx="3155343" cy="104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8214" y="2495550"/>
            <a:ext cx="8077200" cy="1508105"/>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Revelation 20:12  (New Living Translation)</a:t>
            </a:r>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endParaRPr lang="en-US" sz="28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the dead were judged according to what they had done, as recorded in the books.  </a:t>
            </a:r>
          </a:p>
        </p:txBody>
      </p:sp>
      <p:cxnSp>
        <p:nvCxnSpPr>
          <p:cNvPr id="6" name="Straight Connector 5"/>
          <p:cNvCxnSpPr/>
          <p:nvPr/>
        </p:nvCxnSpPr>
        <p:spPr>
          <a:xfrm>
            <a:off x="685800" y="30289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81200" y="819150"/>
            <a:ext cx="4572000" cy="1077218"/>
          </a:xfrm>
          <a:prstGeom prst="rect">
            <a:avLst/>
          </a:prstGeom>
          <a:noFill/>
        </p:spPr>
        <p:txBody>
          <a:bodyPr wrap="square" rtlCol="0">
            <a:spAutoFit/>
          </a:bodyPr>
          <a:lstStyle/>
          <a:p>
            <a:r>
              <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Great White Throne Judgment</a:t>
            </a:r>
          </a:p>
          <a:p>
            <a:endParaRPr lang="en-US" sz="2800" dirty="0"/>
          </a:p>
        </p:txBody>
      </p:sp>
    </p:spTree>
    <p:extLst>
      <p:ext uri="{BB962C8B-B14F-4D97-AF65-F5344CB8AC3E}">
        <p14:creationId xmlns:p14="http://schemas.microsoft.com/office/powerpoint/2010/main" val="3988915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1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8877" y="666750"/>
            <a:ext cx="8077200" cy="4093428"/>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6:6   (New Living Translation)</a:t>
            </a:r>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endParaRPr lang="en-US" sz="28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“…pray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to your Father who is in secret, and your Father who sees in secret will repay you.” </a:t>
            </a:r>
            <a:endPar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endPar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28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6:18, 20  (New Living Translation) </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your Father, who sees everything, will reward you. ….But lay up for yourselves treasures in heaven, where neither moth nor rust destroys, and where thieves do not break in or steal</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685800" y="12763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85800" y="30289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51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8214" y="2724150"/>
            <a:ext cx="8077200" cy="1938992"/>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2 Corinthians 5:10  (New Living Translation)</a:t>
            </a:r>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For we must all stand before Christ to be judged. We will each receive whatever we deserve for the good or evil we have done in this earthly body</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685800" y="33337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81200" y="819150"/>
            <a:ext cx="4572000" cy="1077218"/>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Judgement Seat of Christ</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endParaRPr lang="en-US" sz="28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2145"/>
          <a:stretch/>
        </p:blipFill>
        <p:spPr bwMode="auto">
          <a:xfrm>
            <a:off x="2711601" y="1428750"/>
            <a:ext cx="2676525" cy="116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075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698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3600" y="2495549"/>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rewards</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876300"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There are degrees of</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3</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2899233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002" y="870999"/>
            <a:ext cx="8077200" cy="3908762"/>
          </a:xfrm>
          <a:prstGeom prst="rect">
            <a:avLst/>
          </a:prstGeom>
        </p:spPr>
        <p:txBody>
          <a:bodyPr wrap="square">
            <a:spAutoFit/>
          </a:bodyPr>
          <a:lstStyle/>
          <a:p>
            <a:r>
              <a:rPr lang="en-US" sz="32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I Corinthians 3:11-15    new living translation</a:t>
            </a:r>
            <a:br>
              <a:rPr lang="en-US" sz="32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br>
            <a:r>
              <a:rPr lang="en-US" sz="24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For </a:t>
            </a:r>
            <a:r>
              <a:rPr lang="en-US" sz="24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no man can lay a foundation other than the one which is laid, which is Jesus Christ. Now if any man builds upon the foundation with gold, silver, precious stones, wood, hay, straw, each man’s work will become evident; for the day will show it, because it is to be revealed with fire; and the fire itself will test the quality of each man’s work. If any man’s work which he has built upon it remains, he shall receive a reward. If any man’s work is burned up, he shall suffer loss; but he himself shall be saved, yet so as through fire.</a:t>
            </a:r>
          </a:p>
        </p:txBody>
      </p:sp>
      <p:cxnSp>
        <p:nvCxnSpPr>
          <p:cNvPr id="6" name="Straight Connector 5"/>
          <p:cNvCxnSpPr/>
          <p:nvPr/>
        </p:nvCxnSpPr>
        <p:spPr>
          <a:xfrm>
            <a:off x="609600" y="14287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380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590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247" y="1572723"/>
            <a:ext cx="8077200" cy="707886"/>
          </a:xfrm>
          <a:prstGeom prst="rect">
            <a:avLst/>
          </a:prstGeom>
        </p:spPr>
        <p:txBody>
          <a:bodyPr wrap="square">
            <a:spAutoFit/>
          </a:bodyPr>
          <a:lstStyle/>
          <a:p>
            <a:r>
              <a:rPr lang="en-US" sz="40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Wise use of TIME</a:t>
            </a:r>
            <a:endParaRPr lang="en-US" sz="4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838200" y="840763"/>
            <a:ext cx="4343400" cy="461665"/>
          </a:xfrm>
          <a:prstGeom prst="rect">
            <a:avLst/>
          </a:prstGeom>
          <a:noFill/>
        </p:spPr>
        <p:txBody>
          <a:bodyPr wrap="square" rtlCol="0">
            <a:spAutoFit/>
          </a:bodyPr>
          <a:lstStyle/>
          <a:p>
            <a:r>
              <a:rPr lang="en-US" sz="2400" b="1" i="1" dirty="0"/>
              <a:t>Loving and compassionate </a:t>
            </a:r>
            <a:endParaRPr lang="en-US" sz="2400" b="1" dirty="0"/>
          </a:p>
        </p:txBody>
      </p:sp>
      <p:sp>
        <p:nvSpPr>
          <p:cNvPr id="3" name="TextBox 2"/>
          <p:cNvSpPr txBox="1"/>
          <p:nvPr/>
        </p:nvSpPr>
        <p:spPr>
          <a:xfrm>
            <a:off x="3124200" y="1041314"/>
            <a:ext cx="4671723" cy="1015663"/>
          </a:xfrm>
          <a:prstGeom prst="rect">
            <a:avLst/>
          </a:prstGeom>
          <a:noFill/>
        </p:spPr>
        <p:txBody>
          <a:bodyPr wrap="square" rtlCol="0">
            <a:spAutoFit/>
          </a:bodyPr>
          <a:lstStyle/>
          <a:p>
            <a:r>
              <a:rPr lang="en-US" sz="3600" b="1" dirty="0">
                <a:ea typeface="Adobe Myungjo Std M" pitchFamily="18" charset="-128"/>
              </a:rPr>
              <a:t>exercise authority well</a:t>
            </a:r>
            <a:r>
              <a:rPr lang="en-US" sz="2400" i="1" dirty="0"/>
              <a:t/>
            </a:r>
            <a:br>
              <a:rPr lang="en-US" sz="2400" i="1" dirty="0"/>
            </a:br>
            <a:endParaRPr lang="en-US" sz="2400" dirty="0"/>
          </a:p>
        </p:txBody>
      </p:sp>
      <p:sp>
        <p:nvSpPr>
          <p:cNvPr id="4" name="TextBox 3"/>
          <p:cNvSpPr txBox="1"/>
          <p:nvPr/>
        </p:nvSpPr>
        <p:spPr>
          <a:xfrm>
            <a:off x="213028" y="3598888"/>
            <a:ext cx="4495800" cy="954107"/>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How you handled MONEY</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endParaRPr lang="en-US" sz="2800" dirty="0"/>
          </a:p>
        </p:txBody>
      </p:sp>
      <p:sp>
        <p:nvSpPr>
          <p:cNvPr id="7" name="TextBox 6"/>
          <p:cNvSpPr txBox="1"/>
          <p:nvPr/>
        </p:nvSpPr>
        <p:spPr>
          <a:xfrm>
            <a:off x="5334000" y="3508236"/>
            <a:ext cx="3505200" cy="584775"/>
          </a:xfrm>
          <a:prstGeom prst="rect">
            <a:avLst/>
          </a:prstGeom>
          <a:noFill/>
        </p:spPr>
        <p:txBody>
          <a:bodyPr wrap="square" rtlCol="0">
            <a:spAutoFit/>
          </a:bodyPr>
          <a:lstStyle/>
          <a:p>
            <a:r>
              <a:rPr lang="en-US" sz="3200" b="1" dirty="0" smtClean="0">
                <a:solidFill>
                  <a:schemeClr val="bg1">
                    <a:lumMod val="95000"/>
                  </a:schemeClr>
                </a:solidFill>
                <a:effectLst>
                  <a:outerShdw blurRad="38100" dist="38100" dir="2700000" algn="tl">
                    <a:srgbClr val="000000">
                      <a:alpha val="43137"/>
                    </a:srgbClr>
                  </a:outerShdw>
                </a:effectLst>
              </a:rPr>
              <a:t>Suffered for Jesus</a:t>
            </a:r>
            <a:endParaRPr lang="en-US" sz="3200" b="1" dirty="0">
              <a:solidFill>
                <a:schemeClr val="bg1">
                  <a:lumMod val="95000"/>
                </a:schemeClr>
              </a:solidFill>
              <a:effectLst>
                <a:outerShdw blurRad="38100" dist="38100" dir="2700000" algn="tl">
                  <a:srgbClr val="000000">
                    <a:alpha val="43137"/>
                  </a:srgbClr>
                </a:outerShdw>
              </a:effectLst>
            </a:endParaRPr>
          </a:p>
        </p:txBody>
      </p:sp>
      <p:sp>
        <p:nvSpPr>
          <p:cNvPr id="8" name="Rectangle 7"/>
          <p:cNvSpPr/>
          <p:nvPr/>
        </p:nvSpPr>
        <p:spPr>
          <a:xfrm>
            <a:off x="304800" y="2800350"/>
            <a:ext cx="8796130" cy="707886"/>
          </a:xfrm>
          <a:prstGeom prst="rect">
            <a:avLst/>
          </a:prstGeom>
        </p:spPr>
        <p:txBody>
          <a:bodyPr wrap="square">
            <a:spAutoFit/>
          </a:bodyPr>
          <a:lstStyle/>
          <a:p>
            <a:r>
              <a:rPr lang="en-US" sz="40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Sacrifice for the glory of God</a:t>
            </a:r>
            <a:endParaRPr lang="en-US" sz="4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676400" y="2277130"/>
            <a:ext cx="3962400" cy="523220"/>
          </a:xfrm>
          <a:prstGeom prst="rect">
            <a:avLst/>
          </a:prstGeom>
        </p:spPr>
        <p:txBody>
          <a:bodyPr wrap="square">
            <a:spAutoFit/>
          </a:bodyPr>
          <a:lstStyle/>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Were you Self disciplined</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5029200" y="298162"/>
            <a:ext cx="3962399" cy="523220"/>
          </a:xfrm>
          <a:prstGeom prst="rect">
            <a:avLst/>
          </a:prstGeom>
        </p:spPr>
        <p:txBody>
          <a:bodyPr wrap="square">
            <a:spAutoFit/>
          </a:bodyPr>
          <a:lstStyle/>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Were you Self controlled</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295400" y="4324350"/>
            <a:ext cx="4724400" cy="523220"/>
          </a:xfrm>
          <a:prstGeom prst="rect">
            <a:avLst/>
          </a:prstGeom>
        </p:spPr>
        <p:txBody>
          <a:bodyPr wrap="square">
            <a:spAutoFit/>
          </a:bodyPr>
          <a:lstStyle/>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DID YOU SHARE YOUR FAITH</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4572663" y="1826144"/>
            <a:ext cx="4343400" cy="461665"/>
          </a:xfrm>
          <a:prstGeom prst="rect">
            <a:avLst/>
          </a:prstGeom>
          <a:noFill/>
        </p:spPr>
        <p:txBody>
          <a:bodyPr wrap="square" rtlCol="0">
            <a:spAutoFit/>
          </a:bodyPr>
          <a:lstStyle/>
          <a:p>
            <a:pPr algn="r"/>
            <a:r>
              <a:rPr lang="en-US" sz="2400" b="1" i="1" dirty="0" smtClean="0">
                <a:solidFill>
                  <a:schemeClr val="bg1">
                    <a:lumMod val="95000"/>
                  </a:schemeClr>
                </a:solidFill>
                <a:effectLst>
                  <a:outerShdw blurRad="38100" dist="38100" dir="2700000" algn="tl">
                    <a:srgbClr val="000000">
                      <a:alpha val="43137"/>
                    </a:srgbClr>
                  </a:outerShdw>
                </a:effectLst>
              </a:rPr>
              <a:t>How you Handled temptation</a:t>
            </a:r>
            <a:endParaRPr lang="en-US" sz="2400" b="1" dirty="0">
              <a:solidFill>
                <a:schemeClr val="bg1">
                  <a:lumMod val="95000"/>
                </a:schemeClr>
              </a:solidFill>
              <a:effectLst>
                <a:outerShdw blurRad="38100" dist="38100" dir="2700000" algn="tl">
                  <a:srgbClr val="000000">
                    <a:alpha val="43137"/>
                  </a:srgbClr>
                </a:outerShdw>
              </a:effectLst>
            </a:endParaRPr>
          </a:p>
        </p:txBody>
      </p:sp>
      <p:sp>
        <p:nvSpPr>
          <p:cNvPr id="13" name="TextBox 12"/>
          <p:cNvSpPr txBox="1"/>
          <p:nvPr/>
        </p:nvSpPr>
        <p:spPr>
          <a:xfrm>
            <a:off x="416449" y="359717"/>
            <a:ext cx="4343400" cy="523220"/>
          </a:xfrm>
          <a:prstGeom prst="rect">
            <a:avLst/>
          </a:prstGeom>
          <a:noFill/>
        </p:spPr>
        <p:txBody>
          <a:bodyPr wrap="square" rtlCol="0">
            <a:spAutoFit/>
          </a:bodyPr>
          <a:lstStyle/>
          <a:p>
            <a:r>
              <a:rPr lang="en-US" sz="2800" b="1" dirty="0" smtClean="0"/>
              <a:t>Look for Jesus’ return</a:t>
            </a:r>
          </a:p>
        </p:txBody>
      </p:sp>
      <p:sp>
        <p:nvSpPr>
          <p:cNvPr id="14" name="Rectangle 13"/>
          <p:cNvSpPr/>
          <p:nvPr/>
        </p:nvSpPr>
        <p:spPr>
          <a:xfrm>
            <a:off x="4181061" y="2521437"/>
            <a:ext cx="4724400" cy="523220"/>
          </a:xfrm>
          <a:prstGeom prst="rect">
            <a:avLst/>
          </a:prstGeom>
        </p:spPr>
        <p:txBody>
          <a:bodyPr wrap="square">
            <a:spAutoFit/>
          </a:bodyPr>
          <a:lstStyle/>
          <a:p>
            <a:pPr algn="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Read the Bible</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0498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131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0" y="2495549"/>
            <a:ext cx="85344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serve God</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876300" y="166878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Rewarded to </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4</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3364715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19150"/>
            <a:ext cx="8382000" cy="4093428"/>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Revelation 7: 15-17     NLT</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That is why they stand in front of God’s throne</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a:t>
            </a:r>
            <a:r>
              <a:rPr lang="en-US" sz="2800" b="1" u="sng"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serve him day and night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in his Temple</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And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he who sits on the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throne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will give them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shelter. They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will never again be hungry or thirsty</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they will never be scorched by the heat of the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sun.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For the Lamb on the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throne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will be their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Shepherd. He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will lead them to springs of life-giving water</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And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God will wipe every tear from their eyes</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609600" y="1428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052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57350"/>
            <a:ext cx="8153400" cy="1508105"/>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Daniel 12:13</a:t>
            </a:r>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(NLT</a:t>
            </a:r>
            <a:r>
              <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then at the end of the days, you will rise again to receive the inheritance set aside for you</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4" name="Straight Connector 3"/>
          <p:cNvCxnSpPr/>
          <p:nvPr/>
        </p:nvCxnSpPr>
        <p:spPr>
          <a:xfrm>
            <a:off x="609600" y="2190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34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075" y="209550"/>
            <a:ext cx="8153400" cy="4647426"/>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25: 21 (NLT</a:t>
            </a:r>
            <a:r>
              <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“The master was full of praise. ‘Well done, my good and faithful servant. You have been faithful in handling this small amount, so now I will give you many more responsibilities. Let’s celebrate together</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3600" b="1"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Luke </a:t>
            </a:r>
            <a:r>
              <a:rPr lang="en-US" sz="3600" b="1"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19:17  NLT</a:t>
            </a:r>
            <a:endParaRPr lang="en-US" sz="3600" b="1"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Well done!’ the king exclaimed. ‘You are a good servant. You have been faithful with the little I entrusted to you, so you will be governor of ten cities as your reward</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4" name="Straight Connector 3"/>
          <p:cNvCxnSpPr/>
          <p:nvPr/>
        </p:nvCxnSpPr>
        <p:spPr>
          <a:xfrm>
            <a:off x="609600" y="819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9600" y="30289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450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21070"/>
            <a:ext cx="7924799" cy="3231654"/>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1 Corinthians 6:2-3 (NLT</a:t>
            </a:r>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“Don’t you realize that someday we believers will judge the world? And since you are going to judge the world, can’t you decide even these little things among yourselves</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Don’t you realize that we will judge angels? So you should surely be able to resolve ordinary disputes in this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life.”</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609600" y="1962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900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57350"/>
            <a:ext cx="8153400" cy="1508105"/>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Ephesians 2:6   </a:t>
            </a:r>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(NLT</a:t>
            </a:r>
            <a:r>
              <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"raised us from the dead along with Christ and seated us with him in the heavenly realms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4" name="Straight Connector 3"/>
          <p:cNvCxnSpPr/>
          <p:nvPr/>
        </p:nvCxnSpPr>
        <p:spPr>
          <a:xfrm>
            <a:off x="609600" y="2190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83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00"/>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64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720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9296" y="742950"/>
            <a:ext cx="8077200" cy="4093428"/>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5:10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God blesses those who are persecuted for doing right</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for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the Kingdom of Heaven is theirs.</a:t>
            </a: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God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blesses you when people mock you and persecute you and lie about you and say all sorts of evil things against you because you are my followers.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Be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happy about it! Be very glad! For a great reward awaits you in heaven.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remember</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the ancient prophets were persecuted in the same way.</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762000" y="13525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398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229600" cy="857250"/>
          </a:xfrm>
        </p:spPr>
        <p:txBody>
          <a:bodyPr>
            <a:normAutofit/>
          </a:bodyPr>
          <a:lstStyle/>
          <a:p>
            <a:r>
              <a:rPr lang="en-US" dirty="0"/>
              <a:t>Sully </a:t>
            </a:r>
            <a:r>
              <a:rPr lang="en-US" dirty="0" err="1" smtClean="0"/>
              <a:t>Sullenberger</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276350"/>
            <a:ext cx="6667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21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538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18083"/>
            <a:ext cx="8153400" cy="1938992"/>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2 John 8  </a:t>
            </a:r>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(NLT</a:t>
            </a:r>
            <a:r>
              <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Watch out that you do not lose what </a:t>
            </a:r>
            <a:r>
              <a:rPr lang="en-US" sz="2800" b="1" dirty="0" err="1"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wehave</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worked so hard to achieve. Be diligent so that you receive your full reward. </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4" name="Straight Connector 3"/>
          <p:cNvCxnSpPr/>
          <p:nvPr/>
        </p:nvCxnSpPr>
        <p:spPr>
          <a:xfrm>
            <a:off x="533400" y="28003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71600" y="895350"/>
            <a:ext cx="61722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Don’t Lose Your Rewards</a:t>
            </a:r>
            <a:endParaRPr lang="en-US" sz="4800" b="1" dirty="0"/>
          </a:p>
        </p:txBody>
      </p:sp>
    </p:spTree>
    <p:extLst>
      <p:ext uri="{BB962C8B-B14F-4D97-AF65-F5344CB8AC3E}">
        <p14:creationId xmlns:p14="http://schemas.microsoft.com/office/powerpoint/2010/main" val="2496857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9872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53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9296" y="742950"/>
            <a:ext cx="8077200" cy="4093428"/>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5:10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dirty="0" smtClean="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a:t>
            </a:r>
            <a:r>
              <a:rPr lang="en-US" sz="2800" b="1" dirty="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God blesses those who are persecuted for doing right</a:t>
            </a:r>
            <a:r>
              <a:rPr lang="en-US" sz="2800" b="1" dirty="0" smtClean="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 for </a:t>
            </a:r>
            <a:r>
              <a:rPr lang="en-US" sz="2800" b="1" dirty="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the Kingdom of Heaven is theirs.</a:t>
            </a:r>
          </a:p>
          <a:p>
            <a:r>
              <a:rPr lang="en-US" sz="2800" b="1" dirty="0" smtClean="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God </a:t>
            </a:r>
            <a:r>
              <a:rPr lang="en-US" sz="2800" b="1" dirty="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blesses you when people mock you and persecute you and lie about you and say all sorts of evil things against you because you are my followers. </a:t>
            </a:r>
            <a:r>
              <a:rPr lang="en-US" sz="2800" b="1" dirty="0" smtClean="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Be </a:t>
            </a:r>
            <a:r>
              <a:rPr lang="en-US" sz="2800" b="1" dirty="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happy about it! Be very glad!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For a great reward awaits you in heaven.</a:t>
            </a:r>
            <a:r>
              <a:rPr lang="en-US" sz="2800" b="1" dirty="0">
                <a:solidFill>
                  <a:schemeClr val="accent3">
                    <a:lumMod val="50000"/>
                  </a:schemeClr>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2800" b="1" dirty="0" smtClean="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And remember</a:t>
            </a:r>
            <a:r>
              <a:rPr lang="en-US" sz="2800" b="1" dirty="0">
                <a:solidFill>
                  <a:srgbClr val="660066"/>
                </a:solidFill>
                <a:effectLst>
                  <a:outerShdw blurRad="38100" dist="38100" dir="2700000" algn="tl">
                    <a:srgbClr val="000000"/>
                  </a:outerShdw>
                </a:effectLst>
                <a:ea typeface="Verdana" panose="020B0604030504040204" pitchFamily="34" charset="0"/>
                <a:cs typeface="Verdana" panose="020B0604030504040204" pitchFamily="34" charset="0"/>
              </a:rPr>
              <a:t>, the ancient prophets were persecuted in the same way.</a:t>
            </a:r>
            <a:endParaRPr lang="en-US" sz="2800" dirty="0">
              <a:solidFill>
                <a:srgbClr val="660066"/>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762000" y="13525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69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6800" y="1660829"/>
            <a:ext cx="6172200" cy="1107996"/>
          </a:xfrm>
          <a:prstGeom prst="rect">
            <a:avLst/>
          </a:prstGeom>
        </p:spPr>
        <p:txBody>
          <a:bodyPr wrap="square">
            <a:spAutoFit/>
          </a:bodyPr>
          <a:lstStyle/>
          <a:p>
            <a:pPr algn="ctr"/>
            <a:r>
              <a:rPr lang="en-US" sz="6600" b="1" dirty="0" smtClean="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rPr>
              <a:t>Eternal</a:t>
            </a:r>
            <a:endParaRPr lang="en-US" sz="6600" dirty="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endParaRPr>
          </a:p>
        </p:txBody>
      </p:sp>
      <p:sp>
        <p:nvSpPr>
          <p:cNvPr id="2" name="Rectangle 1"/>
          <p:cNvSpPr/>
          <p:nvPr/>
        </p:nvSpPr>
        <p:spPr>
          <a:xfrm>
            <a:off x="1219200" y="2414882"/>
            <a:ext cx="8305800" cy="707886"/>
          </a:xfrm>
          <a:prstGeom prst="rect">
            <a:avLst/>
          </a:prstGeom>
        </p:spPr>
        <p:txBody>
          <a:bodyPr wrap="square">
            <a:spAutoFit/>
          </a:bodyPr>
          <a:lstStyle/>
          <a:p>
            <a:pPr lvl="0" algn="ctr"/>
            <a:r>
              <a:rPr lang="en-US" sz="4000" b="1" dirty="0" smtClean="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rewards</a:t>
            </a:r>
            <a:endParaRPr lang="en-US" sz="4000" dirty="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8914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2190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by grace alone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862148"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Salvation is a reward</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613035"/>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1</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96542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8106" y="1973312"/>
            <a:ext cx="8458200" cy="2308324"/>
          </a:xfrm>
          <a:prstGeom prst="rect">
            <a:avLst/>
          </a:prstGeom>
        </p:spPr>
        <p:txBody>
          <a:bodyPr wrap="square">
            <a:spAutoFit/>
          </a:bodyPr>
          <a:lstStyle/>
          <a:p>
            <a:r>
              <a:rPr lang="en-US" sz="3200" b="1" dirty="0" smtClean="0">
                <a:solidFill>
                  <a:schemeClr val="bg1"/>
                </a:solidFill>
                <a:effectLst>
                  <a:outerShdw blurRad="889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Ephesians 2:8-9    (new </a:t>
            </a:r>
            <a:r>
              <a:rPr lang="en-US" sz="3200" b="1" dirty="0" smtClean="0">
                <a:solidFill>
                  <a:schemeClr val="bg1"/>
                </a:solidFill>
                <a:effectLst>
                  <a:outerShdw blurRad="889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living translation)</a:t>
            </a:r>
          </a:p>
          <a:p>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God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saved you by his grace when you believed. And you can’t take credit for this; it is a gift from God. </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
            </a:r>
            <a:b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br>
            <a:r>
              <a:rPr lang="en-US" sz="2800" b="1" u="sng"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Salvation </a:t>
            </a:r>
            <a:r>
              <a:rPr lang="en-US" sz="2800" b="1" u="sng"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is not a reward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for the good things we have done</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 so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none of us can boast about it.</a:t>
            </a:r>
          </a:p>
        </p:txBody>
      </p:sp>
      <p:cxnSp>
        <p:nvCxnSpPr>
          <p:cNvPr id="7" name="Straight Connector 6"/>
          <p:cNvCxnSpPr/>
          <p:nvPr/>
        </p:nvCxnSpPr>
        <p:spPr>
          <a:xfrm>
            <a:off x="457200" y="24955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056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23950"/>
            <a:ext cx="8458200" cy="3600986"/>
          </a:xfrm>
          <a:prstGeom prst="rect">
            <a:avLst/>
          </a:prstGeom>
        </p:spPr>
        <p:txBody>
          <a:bodyPr wrap="square">
            <a:spAutoFit/>
          </a:bodyPr>
          <a:lstStyle/>
          <a:p>
            <a:r>
              <a:rPr lang="en-US" sz="3200" b="1" dirty="0" smtClean="0">
                <a:solidFill>
                  <a:schemeClr val="bg1"/>
                </a:solidFill>
                <a:effectLst>
                  <a:outerShdw blurRad="889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Romans 8: 29-30   (new </a:t>
            </a:r>
            <a:r>
              <a:rPr lang="en-US" sz="3200" b="1" dirty="0" smtClean="0">
                <a:solidFill>
                  <a:schemeClr val="bg1"/>
                </a:solidFill>
                <a:effectLst>
                  <a:outerShdw blurRad="889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living translation)</a:t>
            </a:r>
          </a:p>
          <a:p>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For God knew his people in advance, and he chose them to become like his Son, so that his Son would be the </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firstborn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among many brothers and sisters. </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And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having chosen them, he called them to come to him. And having called them, he gave them right standing with himself. And having given them right standing, he gave them his glory.  </a:t>
            </a:r>
          </a:p>
        </p:txBody>
      </p:sp>
      <p:cxnSp>
        <p:nvCxnSpPr>
          <p:cNvPr id="7" name="Straight Connector 6"/>
          <p:cNvCxnSpPr/>
          <p:nvPr/>
        </p:nvCxnSpPr>
        <p:spPr>
          <a:xfrm>
            <a:off x="381000" y="16573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369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4049</TotalTime>
  <Words>758</Words>
  <Application>Microsoft Office PowerPoint</Application>
  <PresentationFormat>On-screen Show (16:9)</PresentationFormat>
  <Paragraphs>72</Paragraphs>
  <Slides>34</Slides>
  <Notes>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Sully Sullenberger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65</cp:revision>
  <dcterms:created xsi:type="dcterms:W3CDTF">2017-09-18T20:46:43Z</dcterms:created>
  <dcterms:modified xsi:type="dcterms:W3CDTF">2017-11-14T01:48:17Z</dcterms:modified>
</cp:coreProperties>
</file>