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33"/>
  </p:notesMasterIdLst>
  <p:sldIdLst>
    <p:sldId id="269" r:id="rId4"/>
    <p:sldId id="414" r:id="rId5"/>
    <p:sldId id="418" r:id="rId6"/>
    <p:sldId id="460" r:id="rId7"/>
    <p:sldId id="330" r:id="rId8"/>
    <p:sldId id="368" r:id="rId9"/>
    <p:sldId id="451" r:id="rId10"/>
    <p:sldId id="452" r:id="rId11"/>
    <p:sldId id="453" r:id="rId12"/>
    <p:sldId id="454" r:id="rId13"/>
    <p:sldId id="455" r:id="rId14"/>
    <p:sldId id="457" r:id="rId15"/>
    <p:sldId id="458" r:id="rId16"/>
    <p:sldId id="349" r:id="rId17"/>
    <p:sldId id="459" r:id="rId18"/>
    <p:sldId id="391" r:id="rId19"/>
    <p:sldId id="465" r:id="rId20"/>
    <p:sldId id="461" r:id="rId21"/>
    <p:sldId id="448" r:id="rId22"/>
    <p:sldId id="463" r:id="rId23"/>
    <p:sldId id="402" r:id="rId24"/>
    <p:sldId id="464" r:id="rId25"/>
    <p:sldId id="378" r:id="rId26"/>
    <p:sldId id="411" r:id="rId27"/>
    <p:sldId id="466" r:id="rId28"/>
    <p:sldId id="467" r:id="rId29"/>
    <p:sldId id="468" r:id="rId30"/>
    <p:sldId id="408" r:id="rId31"/>
    <p:sldId id="469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CC66"/>
    <a:srgbClr val="D9A40D"/>
    <a:srgbClr val="FFFFCC"/>
    <a:srgbClr val="FFCC99"/>
    <a:srgbClr val="996633"/>
    <a:srgbClr val="CC99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31"/>
  </p:normalViewPr>
  <p:slideViewPr>
    <p:cSldViewPr>
      <p:cViewPr>
        <p:scale>
          <a:sx n="142" d="100"/>
          <a:sy n="142" d="100"/>
        </p:scale>
        <p:origin x="-576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79D0D-D26C-4596-92C7-5FEF4580BD6C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10E04-9020-4D96-B703-2D053106E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38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68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022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942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69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441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63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810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9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496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455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92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560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508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807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6876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73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680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768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51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18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302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4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97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130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218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800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37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97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6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71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5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954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/>
              <a:t>7/13/2017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5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33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0CF9C-E8AF-45BD-9BCA-F62AEAF176C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7/13/2017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4AEEE-0638-4CCF-94E0-D18E344614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3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536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12395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Does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it Agree with the Bible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Does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it Make Me More Like Christ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other Christians Confirm it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Are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Circumstances somewhat favorable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114300" dist="114300" dir="2700000" algn="tl">
                    <a:srgbClr val="000000">
                      <a:alpha val="39000"/>
                    </a:srgbClr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114300" dist="114300" dir="2700000" algn="tl">
                    <a:srgbClr val="000000">
                      <a:alpha val="39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endParaRPr lang="en-US" sz="3200" dirty="0">
              <a:solidFill>
                <a:schemeClr val="bg1"/>
              </a:solidFill>
              <a:effectLst>
                <a:outerShdw blurRad="114300" dist="114300" dir="2700000" algn="tl">
                  <a:srgbClr val="000000">
                    <a:alpha val="39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123950"/>
            <a:ext cx="8458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Does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it Agree with the Bible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Does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it Make Me More Like Christ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other Christians Confirm it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Are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Circumstances somewhat favorable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You Sense God’s Peace about it?</a:t>
            </a:r>
            <a:r>
              <a:rPr lang="en-US" sz="3200" dirty="0">
                <a:solidFill>
                  <a:schemeClr val="bg1"/>
                </a:solidFill>
                <a:effectLst>
                  <a:outerShdw blurRad="114300" dist="114300" dir="2700000" algn="tl">
                    <a:srgbClr val="000000">
                      <a:alpha val="39000"/>
                    </a:srgbClr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114300" dist="114300" dir="2700000" algn="tl">
                    <a:srgbClr val="000000">
                      <a:alpha val="39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endParaRPr lang="en-US" sz="3200" dirty="0">
              <a:solidFill>
                <a:schemeClr val="bg1"/>
              </a:solidFill>
              <a:effectLst>
                <a:outerShdw blurRad="114300" dist="114300" dir="2700000" algn="tl">
                  <a:srgbClr val="000000">
                    <a:alpha val="39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64803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76400" y="2258020"/>
            <a:ext cx="6373906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THE GOOD NEWS</a:t>
            </a:r>
            <a:endParaRPr lang="en-US" sz="6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1346947"/>
            <a:ext cx="3657600" cy="11324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76132" y="590550"/>
            <a:ext cx="589653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38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SHARE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7255" y="1240224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2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0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287655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   “After preaching the Good News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…”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3050" y="40195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13:21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23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733550"/>
            <a:ext cx="784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  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“We are here to proclaim that through this man Jesus there is forgiveness for your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sins!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Everyone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who believes in him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is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made right in God’s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sight—something the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law of Moses could never do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.”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3050" y="40195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13:38-39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15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1504950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https://www.youtube.com/watch?v=DTv5KEcyGQw</a:t>
            </a:r>
          </a:p>
        </p:txBody>
      </p:sp>
    </p:spTree>
    <p:extLst>
      <p:ext uri="{BB962C8B-B14F-4D97-AF65-F5344CB8AC3E}">
        <p14:creationId xmlns:p14="http://schemas.microsoft.com/office/powerpoint/2010/main" val="296663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3330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4800" y="1428750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3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3194" y="2181820"/>
            <a:ext cx="7703780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OTHER BELIEVERS</a:t>
            </a:r>
            <a:endParaRPr lang="en-US" sz="6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1352550"/>
            <a:ext cx="6324600" cy="11324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19200" y="1200150"/>
            <a:ext cx="7086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7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STRENGTHEN</a:t>
            </a:r>
            <a:endParaRPr lang="en-US" sz="54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5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0294" y="1581150"/>
            <a:ext cx="8126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   “…where they strengthened the believers.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They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encouraged them to continue in the faith,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reminding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them that we must suffer many hardships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to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enter the Kingdom of God.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3050" y="40195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14:22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07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7400" y="2485003"/>
            <a:ext cx="4419600" cy="134797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39153" y="616717"/>
            <a:ext cx="50292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38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1740000" sx="101000" sy="101000" algn="tl" rotWithShape="0">
                    <a:prstClr val="black"/>
                  </a:outerShdw>
                </a:effectLst>
                <a:latin typeface="Franklin Gothic Demi" panose="020B0703020102020204" pitchFamily="34" charset="0"/>
              </a:rPr>
              <a:t>I CAN</a:t>
            </a:r>
            <a:endParaRPr lang="en-US" sz="11500" b="1" i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1740000" sx="101000" sy="101000" algn="tl" rotWithShape="0">
                  <a:prstClr val="black"/>
                </a:outerShdw>
              </a:effectLst>
              <a:latin typeface="Franklin Gothic Demi" panose="020B0703020102020204" pitchFamily="34" charset="0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3999" y="2386432"/>
            <a:ext cx="5791201" cy="144655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1740000" sx="101000" sy="101000" algn="tl" rotWithShape="0">
                    <a:prstClr val="black"/>
                  </a:outerShdw>
                </a:effectLst>
                <a:latin typeface="Franklin Gothic Demi" panose="020B0703020102020204" pitchFamily="34" charset="0"/>
              </a:rPr>
              <a:t>DO THAT</a:t>
            </a:r>
            <a:endParaRPr lang="en-US" sz="8000" b="1" i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1740000" sx="101000" sy="101000" algn="tl" rotWithShape="0">
                  <a:prstClr val="black"/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05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0294" y="1581150"/>
            <a:ext cx="81265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   “…where they strengthened the believers.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They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encouraged them to </a:t>
            </a:r>
            <a:r>
              <a:rPr lang="en-US" sz="2400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continue in the faith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,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reminding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them that we must </a:t>
            </a:r>
            <a:r>
              <a:rPr lang="en-US" sz="2400" u="sng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suffer many hardships </a:t>
            </a:r>
            <a:endParaRPr lang="en-US" sz="2400" u="sng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to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enter the Kingdom of God.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13050" y="4019550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14:22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2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935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8371" y="2366008"/>
            <a:ext cx="7703780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A BIBLE BELIEVING,</a:t>
            </a:r>
            <a:endParaRPr lang="en-US" sz="5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0" y="1416424"/>
            <a:ext cx="3581400" cy="11324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/>
          <p:cNvSpPr txBox="1"/>
          <p:nvPr/>
        </p:nvSpPr>
        <p:spPr>
          <a:xfrm>
            <a:off x="1981200" y="285750"/>
            <a:ext cx="541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66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JOIN</a:t>
            </a:r>
            <a:endParaRPr lang="en-US" sz="96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5000" y="333375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6604"/>
            <a:ext cx="5895920" cy="1082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" y="1581150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4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0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264795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“Paul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and Barnabas also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appointed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elders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in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every church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.” 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4325" y="3885738"/>
            <a:ext cx="3206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14:23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1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737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58371" y="2366008"/>
            <a:ext cx="770378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IN THE GOD OF THE UNIVERSE </a:t>
            </a:r>
            <a:endParaRPr lang="en-US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0" y="534472"/>
            <a:ext cx="58674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38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TRUST</a:t>
            </a:r>
            <a:endParaRPr lang="en-US" sz="88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276350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5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1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962150"/>
            <a:ext cx="861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Paul and Barnabas also appointed elders in every church.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With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prayer and fasting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,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they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turned the elders over to the care of the Lord, </a:t>
            </a:r>
            <a:endParaRPr lang="en-US" sz="2400" dirty="0" smtClean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in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whom they had put their trust.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54325" y="3885738"/>
            <a:ext cx="3206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14:23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0127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765851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Most successful leaders, teams, and individuals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spend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time on things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BIGGER THAN THEMSELVES.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67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685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1200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180975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Video: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First missionary journey</a:t>
            </a:r>
          </a:p>
          <a:p>
            <a:r>
              <a:rPr lang="en-US" dirty="0">
                <a:solidFill>
                  <a:schemeClr val="bg1"/>
                </a:solidFill>
              </a:rPr>
              <a:t>https://www.youtube.com/watch?v=FiEFdoHTGlY</a:t>
            </a:r>
          </a:p>
        </p:txBody>
      </p:sp>
    </p:spTree>
    <p:extLst>
      <p:ext uri="{BB962C8B-B14F-4D97-AF65-F5344CB8AC3E}">
        <p14:creationId xmlns:p14="http://schemas.microsoft.com/office/powerpoint/2010/main" val="23626129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6310" y="2190750"/>
            <a:ext cx="770378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GOD’S VOICE</a:t>
            </a:r>
            <a:endParaRPr lang="en-US" sz="6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1352550"/>
            <a:ext cx="5867400" cy="1132453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5400" y="115449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st="101600" dir="2340000" algn="tl" rotWithShape="0">
                    <a:prstClr val="black">
                      <a:alpha val="94000"/>
                    </a:prstClr>
                  </a:outerShdw>
                </a:effectLst>
                <a:latin typeface="Franklin Gothic Demi" panose="020B0703020102020204" pitchFamily="34" charset="0"/>
              </a:rPr>
              <a:t>RECOGNIZE</a:t>
            </a:r>
            <a:endParaRPr lang="en-US" sz="6000" b="1" dirty="0">
              <a:ln w="12700">
                <a:solidFill>
                  <a:prstClr val="black"/>
                </a:solidFill>
                <a:prstDash val="solid"/>
              </a:ln>
              <a:solidFill>
                <a:schemeClr val="bg1"/>
              </a:solidFill>
              <a:effectLst>
                <a:outerShdw blurRad="63500" dist="101600" dir="2340000" algn="tl" rotWithShape="0">
                  <a:prstClr val="black">
                    <a:alpha val="94000"/>
                  </a:prstClr>
                </a:outerShdw>
              </a:effectLst>
              <a:latin typeface="Franklin Gothic Demi" panose="020B0703020102020204" pitchFamily="34" charset="0"/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2398" y="1289982"/>
            <a:ext cx="34669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500" dirty="0" smtClean="0">
                <a:ln>
                  <a:solidFill>
                    <a:srgbClr val="92D050"/>
                  </a:solidFill>
                </a:ln>
                <a:effectLst>
                  <a:glow rad="584200">
                    <a:schemeClr val="bg2">
                      <a:lumMod val="50000"/>
                      <a:alpha val="8000"/>
                    </a:schemeClr>
                  </a:glow>
                  <a:outerShdw blurRad="266700" dist="50800" dir="5400000" algn="ctr" rotWithShape="0">
                    <a:schemeClr val="bg2">
                      <a:lumMod val="50000"/>
                    </a:schemeClr>
                  </a:outerShdw>
                </a:effectLst>
                <a:latin typeface="Franklin Gothic Demi" panose="020B0703020102020204" pitchFamily="34" charset="0"/>
              </a:rPr>
              <a:t>1</a:t>
            </a:r>
            <a:endParaRPr lang="en-US" sz="11500" dirty="0">
              <a:ln>
                <a:solidFill>
                  <a:srgbClr val="92D050"/>
                </a:solidFill>
              </a:ln>
              <a:effectLst>
                <a:glow rad="584200">
                  <a:schemeClr val="bg2">
                    <a:lumMod val="50000"/>
                    <a:alpha val="8000"/>
                  </a:schemeClr>
                </a:glow>
                <a:outerShdw blurRad="266700" dist="50800" dir="5400000" algn="ctr" rotWithShape="0">
                  <a:schemeClr val="bg2">
                    <a:lumMod val="5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6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302895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 “the Holy Spirit said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2">
                      <a:lumMod val="10000"/>
                    </a:schemeClr>
                  </a:outerShdw>
                </a:effectLst>
                <a:latin typeface="Franklin Gothic Demi" panose="020B0703020102020204" pitchFamily="34" charset="0"/>
              </a:rPr>
              <a:t>…..”</a:t>
            </a:r>
            <a:endParaRPr lang="en-US" sz="2400" dirty="0">
              <a:solidFill>
                <a:schemeClr val="bg1"/>
              </a:solidFill>
              <a:effectLst>
                <a:outerShdw blurRad="50800" dist="50800" dir="5400000" algn="ctr" rotWithShape="0">
                  <a:schemeClr val="bg2">
                    <a:lumMod val="1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1150" y="4224834"/>
            <a:ext cx="2819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  <a:t>Acts 13:2</a:t>
            </a:r>
            <a:br>
              <a:rPr lang="en-US" sz="2800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Papyrus" panose="03070502060502030205" pitchFamily="66" charset="0"/>
              </a:rPr>
            </a:br>
            <a:r>
              <a:rPr lang="en-US" sz="1400" dirty="0" smtClean="0">
                <a:solidFill>
                  <a:schemeClr val="bg1"/>
                </a:solidFill>
                <a:latin typeface="Papyrus" panose="03070502060502030205" pitchFamily="66" charset="0"/>
              </a:rPr>
              <a:t>new living translation</a:t>
            </a:r>
            <a:endParaRPr lang="en-US" sz="1400" dirty="0">
              <a:solidFill>
                <a:schemeClr val="bg1"/>
              </a:solidFill>
              <a:latin typeface="Papyrus" panose="030705020605020302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6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123950"/>
            <a:ext cx="845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Does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it Agree with the Bible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114300" dist="114300" dir="2700000" algn="tl">
                    <a:srgbClr val="000000">
                      <a:alpha val="39000"/>
                    </a:srgbClr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114300" dist="114300" dir="2700000" algn="tl">
                    <a:srgbClr val="000000">
                      <a:alpha val="39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endParaRPr lang="en-US" sz="3200" dirty="0">
              <a:solidFill>
                <a:schemeClr val="bg1"/>
              </a:solidFill>
              <a:effectLst>
                <a:outerShdw blurRad="114300" dist="114300" dir="2700000" algn="tl">
                  <a:srgbClr val="000000">
                    <a:alpha val="39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5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123950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Does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it Agree with the Bible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Does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it Make Me More Like Christ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114300" dist="114300" dir="2700000" algn="tl">
                    <a:srgbClr val="000000">
                      <a:alpha val="39000"/>
                    </a:srgbClr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114300" dist="114300" dir="2700000" algn="tl">
                    <a:srgbClr val="000000">
                      <a:alpha val="39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endParaRPr lang="en-US" sz="3200" dirty="0">
              <a:solidFill>
                <a:schemeClr val="bg1"/>
              </a:solidFill>
              <a:effectLst>
                <a:outerShdw blurRad="114300" dist="114300" dir="2700000" algn="tl">
                  <a:srgbClr val="000000">
                    <a:alpha val="39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123950"/>
            <a:ext cx="845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Does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it Agree with the Bible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Does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it Make Me More Like Christ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Do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other Christians Confirm it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Franklin Gothic Demi" panose="020B0703020102020204" pitchFamily="34" charset="0"/>
              </a:rPr>
              <a:t>?</a:t>
            </a:r>
          </a:p>
          <a:p>
            <a:r>
              <a:rPr lang="en-US" sz="3200" dirty="0">
                <a:solidFill>
                  <a:schemeClr val="bg1"/>
                </a:solidFill>
                <a:effectLst>
                  <a:outerShdw blurRad="114300" dist="114300" dir="2700000" algn="tl">
                    <a:srgbClr val="000000">
                      <a:alpha val="39000"/>
                    </a:srgbClr>
                  </a:outerShdw>
                </a:effectLst>
                <a:latin typeface="Franklin Gothic Demi" panose="020B0703020102020204" pitchFamily="34" charset="0"/>
              </a:rPr>
              <a:t/>
            </a:r>
            <a:br>
              <a:rPr lang="en-US" sz="3200" dirty="0">
                <a:solidFill>
                  <a:schemeClr val="bg1"/>
                </a:solidFill>
                <a:effectLst>
                  <a:outerShdw blurRad="114300" dist="114300" dir="2700000" algn="tl">
                    <a:srgbClr val="000000">
                      <a:alpha val="39000"/>
                    </a:srgbClr>
                  </a:outerShdw>
                </a:effectLst>
                <a:latin typeface="Franklin Gothic Demi" panose="020B0703020102020204" pitchFamily="34" charset="0"/>
              </a:rPr>
            </a:br>
            <a:endParaRPr lang="en-US" sz="3200" dirty="0">
              <a:solidFill>
                <a:schemeClr val="bg1"/>
              </a:solidFill>
              <a:effectLst>
                <a:outerShdw blurRad="114300" dist="114300" dir="2700000" algn="tl">
                  <a:srgbClr val="000000">
                    <a:alpha val="39000"/>
                  </a:srgb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9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6243</TotalTime>
  <Words>318</Words>
  <Application>Microsoft Office PowerPoint</Application>
  <PresentationFormat>On-screen Show (16:9)</PresentationFormat>
  <Paragraphs>65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jim.smith</dc:creator>
  <cp:lastModifiedBy>jim.smith</cp:lastModifiedBy>
  <cp:revision>147</cp:revision>
  <dcterms:created xsi:type="dcterms:W3CDTF">2017-03-21T02:22:27Z</dcterms:created>
  <dcterms:modified xsi:type="dcterms:W3CDTF">2017-07-13T19:04:41Z</dcterms:modified>
</cp:coreProperties>
</file>