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6" r:id="rId4"/>
    <p:sldId id="259" r:id="rId5"/>
    <p:sldId id="312" r:id="rId6"/>
    <p:sldId id="313" r:id="rId7"/>
    <p:sldId id="258" r:id="rId8"/>
    <p:sldId id="261" r:id="rId9"/>
    <p:sldId id="284" r:id="rId10"/>
    <p:sldId id="299" r:id="rId11"/>
    <p:sldId id="314" r:id="rId12"/>
    <p:sldId id="316" r:id="rId13"/>
    <p:sldId id="300" r:id="rId14"/>
    <p:sldId id="315" r:id="rId15"/>
    <p:sldId id="317" r:id="rId16"/>
    <p:sldId id="301" r:id="rId17"/>
    <p:sldId id="318" r:id="rId18"/>
    <p:sldId id="319" r:id="rId19"/>
    <p:sldId id="289" r:id="rId20"/>
    <p:sldId id="302" r:id="rId21"/>
    <p:sldId id="292" r:id="rId22"/>
    <p:sldId id="303" r:id="rId23"/>
    <p:sldId id="295" r:id="rId24"/>
    <p:sldId id="320" r:id="rId25"/>
    <p:sldId id="321" r:id="rId26"/>
    <p:sldId id="306" r:id="rId27"/>
    <p:sldId id="307" r:id="rId28"/>
    <p:sldId id="305" r:id="rId29"/>
    <p:sldId id="323" r:id="rId30"/>
    <p:sldId id="308" r:id="rId31"/>
    <p:sldId id="310" r:id="rId32"/>
    <p:sldId id="311" r:id="rId33"/>
    <p:sldId id="298" r:id="rId34"/>
    <p:sldId id="322"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BD9D28F-BBA2-45FA-9A0A-AB5EE3D7C3E1}" type="datetimeFigureOut">
              <a:rPr lang="en-US" smtClean="0"/>
              <a:t>6/25/18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30EB70A-B379-4C00-A51D-23559370D2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62BA-374E-A34D-8302-67E2825D5D6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BB30740-8D27-EB42-AD83-C8549BDB8C5C}"/>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0413F59-4293-464E-8C10-19406A12F19A}"/>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3AAA5DC-929D-364E-A427-176EA9806F1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54443FF-967E-E34A-A1CF-4F1477F2A1B2}"/>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62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23B1-B692-4542-B88F-E4E10F2EF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00B77-2EAC-4748-8714-92A4B3F3F6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A27B1-897A-A34C-9DE8-30599ECF8A3F}"/>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EA5F72-112A-D043-B9F7-C0F284A8ED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0B6E202-762C-9548-B8FE-DBC8E1CDAE14}"/>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25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DADA-B6C1-C04C-AAE2-9E2A872E282B}"/>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518B77D-FA6C-2943-9A85-7D77BE152055}"/>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5303C8-8D0E-474D-8108-427FCBA8E761}"/>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726BF4-5EC3-2748-BB0C-18322EE9302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7D61268-7258-7144-8907-721FABBCF297}"/>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808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870A-D540-B945-939B-9DF791C21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5A3B5-CDBE-9F40-941F-3673C8BA043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1514F2-20CD-6545-9BD6-5200A9A4FBE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AD3059-A423-434E-AE06-7092BDA151D5}"/>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6/25/18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76372AD-00E8-DB4C-B3E0-FE51D33352C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3529B11-8C32-0846-A09B-594E37A78C67}"/>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817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E3CE-5470-5D4A-ADF4-9B25621FC74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4953B-F945-204A-84F0-8228177C63D2}"/>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DC5222B-09F9-9C40-A940-98F052FCB617}"/>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04F13-0260-1B48-8941-9FDC1944EF90}"/>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66E8054-4E97-D249-A738-06C40D5047B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0E5F9-F874-1A4C-8A6D-79E5BD23BC37}"/>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6/25/18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838F15F-66F3-BF4E-AB51-B4D7F377619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B5B9A96-EFCF-474F-B853-DCB9B306F864}"/>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684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3EF0-7A85-F449-A445-DACFFB438C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EC29F-32B3-BD47-BE27-FCB495CF8131}"/>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6/25/18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077E350-B1D0-0248-9DDC-281AD75DE8A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FE7355C-02C1-9C45-B35C-3B947F8BA3E0}"/>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960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2A9C6F-844A-6243-85F4-EBAB6BCE3695}"/>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6/25/18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F330151-4A51-054C-B3CB-FB2440EE5DD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EEC2B23-C898-6045-B6DF-A743FF4EE46F}"/>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135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61E3-DFD5-0D42-AADA-AB5FFD58D7F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BC3B4B0-DCDB-FF41-97DF-628B36214A2D}"/>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B730E-B1C5-E64F-BD1B-8913C6FCAF6D}"/>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2034B326-C579-7C48-9A51-B3EAF436B525}"/>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6/25/18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3CD9FBC-FC9D-0547-BBCF-D5528B84BF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F8D9A-AEF3-F244-AE63-48562907D003}"/>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52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1171-B95A-984B-8A27-322AA4A7697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7DA817F-2B34-E442-AC9D-0EB58466C5C7}"/>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id="{1CB45FA2-945A-5D47-A996-173009EC143C}"/>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D875EE34-478D-DA49-B138-3AE8B0F59FD1}"/>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6/25/18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6AAA969-3F76-FF47-BADF-D53786A0678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F5A433-8D21-0E45-AA81-678AA5BA68AE}"/>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56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27AA-18C6-5943-B5F7-7B2EE2D446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A227E6-8F53-8744-97F5-3BE77954F6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74CAB-E32C-F047-B2C1-4C3FF495C868}"/>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D8C61A-D535-A84A-9B1E-6C90EA28C16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E69F4E-1C9D-2C4B-B38B-D800871FBF48}"/>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576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8B11A4-B7D4-ED46-8232-4B400B456583}"/>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577BDD-6CD1-F741-B47C-64CBFCA42CB8}"/>
              </a:ext>
            </a:extLst>
          </p:cNvPr>
          <p:cNvSpPr>
            <a:spLocks noGrp="1"/>
          </p:cNvSpPr>
          <p:nvPr>
            <p:ph type="body" orient="vert" idx="1"/>
          </p:nvPr>
        </p:nvSpPr>
        <p:spPr>
          <a:xfrm>
            <a:off x="628651"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74014-37CD-F544-939E-2F6E2256257A}"/>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C907F13-CC84-9347-8F1B-62AF11E4C59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02D59DC-1B1A-2240-8648-884C04EA5DB7}"/>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94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BD9D28F-BBA2-45FA-9A0A-AB5EE3D7C3E1}" type="datetimeFigureOut">
              <a:rPr lang="en-US" smtClean="0"/>
              <a:t>6/25/18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D9D28F-BBA2-45FA-9A0A-AB5EE3D7C3E1}" type="datetimeFigureOut">
              <a:rPr lang="en-US" smtClean="0"/>
              <a:t>6/25/18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D9D28F-BBA2-45FA-9A0A-AB5EE3D7C3E1}" type="datetimeFigureOut">
              <a:rPr lang="en-US" smtClean="0"/>
              <a:t>6/25/18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1BD9D28F-BBA2-45FA-9A0A-AB5EE3D7C3E1}" type="datetimeFigureOut">
              <a:rPr lang="en-US" smtClean="0"/>
              <a:t>6/25/18</a:t>
            </a:fld>
            <a:endParaRPr lang="en-US"/>
          </a:p>
        </p:txBody>
      </p:sp>
      <p:sp>
        <p:nvSpPr>
          <p:cNvPr id="8" name="Slide Number Placeholder 7"/>
          <p:cNvSpPr>
            <a:spLocks noGrp="1"/>
          </p:cNvSpPr>
          <p:nvPr>
            <p:ph type="sldNum" sz="quarter" idx="11"/>
          </p:nvPr>
        </p:nvSpPr>
        <p:spPr/>
        <p:txBody>
          <a:bodyPr/>
          <a:lstStyle/>
          <a:p>
            <a:fld id="{B30EB70A-B379-4C00-A51D-23559370D22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9D28F-BBA2-45FA-9A0A-AB5EE3D7C3E1}" type="datetimeFigureOut">
              <a:rPr lang="en-US" smtClean="0"/>
              <a:t>6/25/18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D9D28F-BBA2-45FA-9A0A-AB5EE3D7C3E1}" type="datetimeFigureOut">
              <a:rPr lang="en-US" smtClean="0"/>
              <a:t>6/25/18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4816548"/>
            <a:ext cx="762000" cy="273844"/>
          </a:xfrm>
        </p:spPr>
        <p:txBody>
          <a:bodyPr/>
          <a:lstStyle/>
          <a:p>
            <a:fld id="{B30EB70A-B379-4C00-A51D-23559370D2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4816548"/>
            <a:ext cx="2133600" cy="273844"/>
          </a:xfrm>
        </p:spPr>
        <p:txBody>
          <a:bodyPr/>
          <a:lstStyle/>
          <a:p>
            <a:fld id="{1BD9D28F-BBA2-45FA-9A0A-AB5EE3D7C3E1}" type="datetimeFigureOut">
              <a:rPr lang="en-US" smtClean="0"/>
              <a:t>6/25/18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05979"/>
            <a:ext cx="7467600" cy="85725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1BD9D28F-BBA2-45FA-9A0A-AB5EE3D7C3E1}" type="datetimeFigureOut">
              <a:rPr lang="en-US" smtClean="0"/>
              <a:t>6/25/18</a:t>
            </a:fld>
            <a:endParaRPr lang="en-US"/>
          </a:p>
        </p:txBody>
      </p:sp>
      <p:sp>
        <p:nvSpPr>
          <p:cNvPr id="22" name="Footer Placeholder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30EB70A-B379-4C00-A51D-23559370D2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12912-0574-B741-A873-32DBDEC173EE}"/>
              </a:ext>
            </a:extLst>
          </p:cNvPr>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C739D7-A252-2549-8781-6E5B188EAA43}"/>
              </a:ext>
            </a:extLst>
          </p:cNvPr>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7F893-AD19-514A-A0DD-09744A586E03}"/>
              </a:ext>
            </a:extLst>
          </p:cNvPr>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a:fld id="{1286B65A-6A9A-E343-AD85-8CA88A3E13C1}" type="datetimeFigureOut">
              <a:rPr lang="en-US" smtClean="0">
                <a:solidFill>
                  <a:prstClr val="black">
                    <a:tint val="75000"/>
                  </a:prstClr>
                </a:solidFill>
              </a:rPr>
              <a:pPr defTabSz="685783"/>
              <a:t>6/25/18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B8AA49-8394-DA41-93FB-014B89115890}"/>
              </a:ext>
            </a:extLst>
          </p:cNvPr>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6C37FFB-89D6-0E43-8D10-1329CEA39EF5}"/>
              </a:ext>
            </a:extLst>
          </p:cNvPr>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a:fld id="{A86ADD46-259C-3241-A919-ABBE9E534310}"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153243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1371600" y="1352550"/>
            <a:ext cx="6424158" cy="2222501"/>
          </a:xfrm>
          <a:prstGeom prst="rect">
            <a:avLst/>
          </a:prstGeom>
        </p:spPr>
      </p:pic>
    </p:spTree>
    <p:extLst>
      <p:ext uri="{BB962C8B-B14F-4D97-AF65-F5344CB8AC3E}">
        <p14:creationId xmlns:p14="http://schemas.microsoft.com/office/powerpoint/2010/main" val="202347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62150"/>
            <a:ext cx="6781800" cy="1200329"/>
          </a:xfrm>
          <a:prstGeom prst="rect">
            <a:avLst/>
          </a:prstGeom>
          <a:noFill/>
        </p:spPr>
        <p:txBody>
          <a:bodyPr wrap="square" rtlCol="0">
            <a:spAutoFit/>
          </a:bodyPr>
          <a:lstStyle/>
          <a:p>
            <a:r>
              <a:rPr lang="en-US" sz="2400" dirty="0">
                <a:latin typeface="Avenir Next Medium" panose="020B0603020202020204" pitchFamily="34" charset="0"/>
              </a:rPr>
              <a:t>"Don’t just pretend to love others. Really love them. Hate what is wrong. Hold tightly to what is good."</a:t>
            </a:r>
            <a:endParaRPr lang="en-US" sz="2400" dirty="0">
              <a:latin typeface="Avenir Next Medium" panose="020B0603020202020204" pitchFamily="34" charset="0"/>
              <a:cs typeface="Estrangelo Edessa" panose="03080600000000000000" pitchFamily="66" charset="0"/>
            </a:endParaRP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ROMANS 12:9</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240053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13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09600" y="1657350"/>
            <a:ext cx="6172200" cy="830997"/>
          </a:xfrm>
          <a:prstGeom prst="rect">
            <a:avLst/>
          </a:prstGeom>
          <a:noFill/>
        </p:spPr>
        <p:txBody>
          <a:bodyPr wrap="square" rtlCol="0">
            <a:spAutoFit/>
          </a:bodyPr>
          <a:lstStyle/>
          <a:p>
            <a:r>
              <a:rPr lang="en-US" sz="4800" dirty="0">
                <a:solidFill>
                  <a:srgbClr val="FF0000"/>
                </a:solidFill>
                <a:latin typeface="Avenir Next Medium" panose="020B0603020202020204" pitchFamily="34" charset="0"/>
                <a:cs typeface="Estrangelo Edessa" panose="03080600000000000000" pitchFamily="66" charset="0"/>
              </a:rPr>
              <a:t>TRUST</a:t>
            </a:r>
          </a:p>
        </p:txBody>
      </p:sp>
      <p:sp>
        <p:nvSpPr>
          <p:cNvPr id="2" name="TextBox 1"/>
          <p:cNvSpPr txBox="1"/>
          <p:nvPr/>
        </p:nvSpPr>
        <p:spPr>
          <a:xfrm>
            <a:off x="609600" y="2266949"/>
            <a:ext cx="7620000" cy="707886"/>
          </a:xfrm>
          <a:prstGeom prst="rect">
            <a:avLst/>
          </a:prstGeom>
          <a:noFill/>
        </p:spPr>
        <p:txBody>
          <a:bodyPr wrap="square" rtlCol="0">
            <a:spAutoFit/>
          </a:bodyPr>
          <a:lstStyle/>
          <a:p>
            <a:pPr algn="r"/>
            <a:r>
              <a:rPr lang="en-US" sz="4000" dirty="0">
                <a:latin typeface="Facile Sans" pitchFamily="2" charset="0"/>
              </a:rPr>
              <a:t>IN THE POWER OF GOD</a:t>
            </a:r>
          </a:p>
        </p:txBody>
      </p:sp>
      <p:cxnSp>
        <p:nvCxnSpPr>
          <p:cNvPr id="6" name="Straight Connector 5"/>
          <p:cNvCxnSpPr/>
          <p:nvPr/>
        </p:nvCxnSpPr>
        <p:spPr>
          <a:xfrm>
            <a:off x="685800" y="2343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285750"/>
            <a:ext cx="533400" cy="1323439"/>
          </a:xfrm>
          <a:prstGeom prst="rect">
            <a:avLst/>
          </a:prstGeom>
          <a:noFill/>
        </p:spPr>
        <p:txBody>
          <a:bodyPr wrap="square" rtlCol="0">
            <a:spAutoFit/>
          </a:bodyPr>
          <a:lstStyle/>
          <a:p>
            <a:r>
              <a:rPr lang="en-US" sz="8000" dirty="0">
                <a:solidFill>
                  <a:schemeClr val="bg2">
                    <a:lumMod val="50000"/>
                    <a:lumOff val="50000"/>
                  </a:schemeClr>
                </a:solidFill>
                <a:latin typeface="Avenir Next Medium" panose="020B0603020202020204" pitchFamily="34" charset="0"/>
              </a:rPr>
              <a:t>2</a:t>
            </a:r>
          </a:p>
        </p:txBody>
      </p:sp>
    </p:spTree>
    <p:extLst>
      <p:ext uri="{BB962C8B-B14F-4D97-AF65-F5344CB8AC3E}">
        <p14:creationId xmlns:p14="http://schemas.microsoft.com/office/powerpoint/2010/main" val="332595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62150"/>
            <a:ext cx="6781800" cy="830997"/>
          </a:xfrm>
          <a:prstGeom prst="rect">
            <a:avLst/>
          </a:prstGeom>
          <a:noFill/>
        </p:spPr>
        <p:txBody>
          <a:bodyPr wrap="square" rtlCol="0">
            <a:spAutoFit/>
          </a:bodyPr>
          <a:lstStyle/>
          <a:p>
            <a:r>
              <a:rPr lang="en-US" sz="2400" dirty="0">
                <a:latin typeface="Avenir Next Medium" panose="020B0603020202020204" pitchFamily="34" charset="0"/>
              </a:rPr>
              <a:t>“…he had silenced the Sadducees </a:t>
            </a:r>
            <a:br>
              <a:rPr lang="en-US" sz="2400" dirty="0">
                <a:latin typeface="Avenir Next Medium" panose="020B0603020202020204" pitchFamily="34" charset="0"/>
              </a:rPr>
            </a:br>
            <a:r>
              <a:rPr lang="en-US" sz="2400" dirty="0">
                <a:latin typeface="Avenir Next Medium" panose="020B0603020202020204" pitchFamily="34" charset="0"/>
              </a:rPr>
              <a:t>with his reply.” </a:t>
            </a:r>
            <a:endParaRPr lang="en-US" sz="2400" dirty="0">
              <a:latin typeface="Avenir Next Medium" panose="020B0603020202020204" pitchFamily="34" charset="0"/>
              <a:cs typeface="Estrangelo Edessa" panose="03080600000000000000" pitchFamily="66" charset="0"/>
            </a:endParaRP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Matthew 22:34</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884921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62150"/>
            <a:ext cx="6781800" cy="1200329"/>
          </a:xfrm>
          <a:prstGeom prst="rect">
            <a:avLst/>
          </a:prstGeom>
          <a:noFill/>
        </p:spPr>
        <p:txBody>
          <a:bodyPr wrap="square" rtlCol="0">
            <a:spAutoFit/>
          </a:bodyPr>
          <a:lstStyle/>
          <a:p>
            <a:r>
              <a:rPr lang="en-US" sz="2400" dirty="0">
                <a:latin typeface="Avenir Next Medium" panose="020B0603020202020204" pitchFamily="34" charset="0"/>
              </a:rPr>
              <a:t> “But when the Pharisees heard that he had </a:t>
            </a:r>
            <a:r>
              <a:rPr lang="en-US" sz="2400" u="sng" dirty="0">
                <a:latin typeface="Avenir Next Medium" panose="020B0603020202020204" pitchFamily="34" charset="0"/>
              </a:rPr>
              <a:t>silenced </a:t>
            </a:r>
            <a:r>
              <a:rPr lang="en-US" sz="2400" dirty="0">
                <a:latin typeface="Avenir Next Medium" panose="020B0603020202020204" pitchFamily="34" charset="0"/>
              </a:rPr>
              <a:t>the Sadducees with his reply, they </a:t>
            </a:r>
            <a:r>
              <a:rPr lang="en-US" sz="2400" u="sng" dirty="0">
                <a:latin typeface="Avenir Next Medium" panose="020B0603020202020204" pitchFamily="34" charset="0"/>
              </a:rPr>
              <a:t>met together</a:t>
            </a:r>
            <a:r>
              <a:rPr lang="en-US" sz="2400" dirty="0">
                <a:latin typeface="Avenir Next Medium" panose="020B0603020202020204" pitchFamily="34" charset="0"/>
              </a:rPr>
              <a:t> to question him again .” </a:t>
            </a:r>
            <a:endParaRPr lang="en-US" sz="2400" dirty="0">
              <a:latin typeface="Avenir Next Medium" panose="020B0603020202020204" pitchFamily="34" charset="0"/>
              <a:cs typeface="Estrangelo Edessa" panose="03080600000000000000" pitchFamily="66" charset="0"/>
            </a:endParaRP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Matthew 22:24</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223013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161" y="1733550"/>
            <a:ext cx="6781800" cy="1200329"/>
          </a:xfrm>
          <a:prstGeom prst="rect">
            <a:avLst/>
          </a:prstGeom>
          <a:noFill/>
        </p:spPr>
        <p:txBody>
          <a:bodyPr wrap="square" rtlCol="0">
            <a:spAutoFit/>
          </a:bodyPr>
          <a:lstStyle/>
          <a:p>
            <a:r>
              <a:rPr lang="en-US" sz="2400" b="1" baseline="30000" dirty="0">
                <a:latin typeface="Avenir Next" panose="020B0503020202020204" pitchFamily="34" charset="0"/>
              </a:rPr>
              <a:t> </a:t>
            </a:r>
            <a:r>
              <a:rPr lang="en-US" sz="2400" dirty="0">
                <a:latin typeface="Avenir Next" panose="020B0503020202020204" pitchFamily="34" charset="0"/>
              </a:rPr>
              <a:t>The kings of the earth prepared for battle;</a:t>
            </a:r>
          </a:p>
          <a:p>
            <a:r>
              <a:rPr lang="en-US" sz="2400" dirty="0">
                <a:latin typeface="Avenir Next" panose="020B0503020202020204" pitchFamily="34" charset="0"/>
              </a:rPr>
              <a:t> the </a:t>
            </a:r>
            <a:r>
              <a:rPr lang="en-US" sz="2400" dirty="0">
                <a:latin typeface="Avenir Next Medium" panose="020B0603020202020204" pitchFamily="34" charset="0"/>
              </a:rPr>
              <a:t>rulers</a:t>
            </a:r>
            <a:r>
              <a:rPr lang="en-US" sz="2400" dirty="0">
                <a:latin typeface="Avenir Next" panose="020B0503020202020204" pitchFamily="34" charset="0"/>
              </a:rPr>
              <a:t> gathered together</a:t>
            </a:r>
          </a:p>
          <a:p>
            <a:r>
              <a:rPr lang="en-US" sz="2400" dirty="0">
                <a:latin typeface="Avenir Next" panose="020B0503020202020204" pitchFamily="34" charset="0"/>
              </a:rPr>
              <a:t>against the Lord  and against his Messiah.</a:t>
            </a:r>
            <a:endParaRPr lang="en-US" sz="2400" dirty="0">
              <a:solidFill>
                <a:schemeClr val="accent1">
                  <a:lumMod val="50000"/>
                </a:schemeClr>
              </a:solidFill>
              <a:latin typeface="Avenir Next" panose="020B0503020202020204" pitchFamily="34" charset="0"/>
              <a:cs typeface="Estrangelo Edessa" panose="03080600000000000000" pitchFamily="66" charset="0"/>
            </a:endParaRP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ACTS 4:26</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279142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008" y="897609"/>
            <a:ext cx="7772400" cy="3416320"/>
          </a:xfrm>
          <a:prstGeom prst="rect">
            <a:avLst/>
          </a:prstGeom>
          <a:noFill/>
        </p:spPr>
        <p:txBody>
          <a:bodyPr wrap="square" rtlCol="0">
            <a:spAutoFit/>
          </a:bodyPr>
          <a:lstStyle/>
          <a:p>
            <a:r>
              <a:rPr lang="en-US" sz="2400" dirty="0">
                <a:latin typeface="Avenir Next" panose="020B0503020202020204" pitchFamily="34" charset="0"/>
              </a:rPr>
              <a:t>Then I saw the beast and the kings of the world and their armies </a:t>
            </a:r>
            <a:r>
              <a:rPr lang="en-US" sz="2400" u="sng" dirty="0">
                <a:latin typeface="Avenir Next" panose="020B0503020202020204" pitchFamily="34" charset="0"/>
              </a:rPr>
              <a:t>gathered together </a:t>
            </a:r>
            <a:r>
              <a:rPr lang="en-US" sz="2400" dirty="0">
                <a:latin typeface="Avenir Next" panose="020B0503020202020204" pitchFamily="34" charset="0"/>
              </a:rPr>
              <a:t>to fight against the one sitting on the horse and his army. And the beast was captured, and with him the false prophet who did mighty miracles on behalf of the beast—miracles that deceived all who had accepted the mark of the beast and who worshiped his statue. Both the beast and his false prophet were thrown alive into the fiery lake of burning sulfur. </a:t>
            </a:r>
            <a:endParaRPr lang="en-US" sz="2400" dirty="0">
              <a:solidFill>
                <a:schemeClr val="accent1">
                  <a:lumMod val="50000"/>
                </a:schemeClr>
              </a:solidFill>
              <a:latin typeface="Avenir Next" panose="020B0503020202020204" pitchFamily="34" charset="0"/>
              <a:cs typeface="Estrangelo Edessa" panose="03080600000000000000" pitchFamily="66" charset="0"/>
            </a:endParaRPr>
          </a:p>
        </p:txBody>
      </p:sp>
      <p:sp>
        <p:nvSpPr>
          <p:cNvPr id="3" name="TextBox 2"/>
          <p:cNvSpPr txBox="1"/>
          <p:nvPr/>
        </p:nvSpPr>
        <p:spPr>
          <a:xfrm>
            <a:off x="685800" y="312834"/>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REVELATION 19:18-20</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1673720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4" y="1047750"/>
            <a:ext cx="7772400" cy="2308324"/>
          </a:xfrm>
          <a:prstGeom prst="rect">
            <a:avLst/>
          </a:prstGeom>
          <a:noFill/>
        </p:spPr>
        <p:txBody>
          <a:bodyPr wrap="square" rtlCol="0">
            <a:spAutoFit/>
          </a:bodyPr>
          <a:lstStyle/>
          <a:p>
            <a:r>
              <a:rPr lang="en-US" sz="2400" u="sng" dirty="0">
                <a:latin typeface="Avenir Next" panose="020B0503020202020204" pitchFamily="34" charset="0"/>
              </a:rPr>
              <a:t>613 Rules</a:t>
            </a:r>
          </a:p>
          <a:p>
            <a:endParaRPr lang="en-US" sz="2400" u="sng" dirty="0">
              <a:latin typeface="Avenir Next" panose="020B0503020202020204" pitchFamily="34" charset="0"/>
            </a:endParaRPr>
          </a:p>
          <a:p>
            <a:pPr marL="342900" indent="-342900">
              <a:buFont typeface="Arial" panose="020B0604020202020204" pitchFamily="34" charset="0"/>
              <a:buChar char="•"/>
            </a:pPr>
            <a:r>
              <a:rPr lang="en-US" sz="2400" dirty="0">
                <a:latin typeface="Avenir Next" panose="020B0503020202020204" pitchFamily="34" charset="0"/>
              </a:rPr>
              <a:t>613 letters in the Hebrew of the 10 commandments</a:t>
            </a:r>
          </a:p>
          <a:p>
            <a:pPr marL="342900" indent="-342900">
              <a:buFont typeface="Arial" panose="020B0604020202020204" pitchFamily="34" charset="0"/>
              <a:buChar char="•"/>
            </a:pPr>
            <a:r>
              <a:rPr lang="en-US" sz="2400" dirty="0">
                <a:latin typeface="Avenir Next" panose="020B0503020202020204" pitchFamily="34" charset="0"/>
                <a:cs typeface="Estrangelo Edessa" panose="03080600000000000000" pitchFamily="66" charset="0"/>
              </a:rPr>
              <a:t>248 affirmative laws, one for every part of the human body</a:t>
            </a:r>
          </a:p>
          <a:p>
            <a:pPr marL="342900" indent="-342900">
              <a:buFont typeface="Arial" panose="020B0604020202020204" pitchFamily="34" charset="0"/>
              <a:buChar char="•"/>
            </a:pPr>
            <a:r>
              <a:rPr lang="en-US" sz="2400" dirty="0">
                <a:latin typeface="Avenir Next" panose="020B0503020202020204" pitchFamily="34" charset="0"/>
              </a:rPr>
              <a:t>365 negative laws, one for every day of the year </a:t>
            </a:r>
            <a:endParaRPr lang="en-US" sz="2400" dirty="0">
              <a:latin typeface="Avenir Next" panose="020B0503020202020204" pitchFamily="34" charset="0"/>
              <a:cs typeface="Estrangelo Edessa" panose="03080600000000000000" pitchFamily="66" charset="0"/>
            </a:endParaRPr>
          </a:p>
        </p:txBody>
      </p:sp>
      <p:sp>
        <p:nvSpPr>
          <p:cNvPr id="3" name="TextBox 2"/>
          <p:cNvSpPr txBox="1"/>
          <p:nvPr/>
        </p:nvSpPr>
        <p:spPr>
          <a:xfrm>
            <a:off x="685800" y="312834"/>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The MOSAIC LAW</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4130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78287" y="1609189"/>
            <a:ext cx="6172200" cy="830997"/>
          </a:xfrm>
          <a:prstGeom prst="rect">
            <a:avLst/>
          </a:prstGeom>
          <a:noFill/>
        </p:spPr>
        <p:txBody>
          <a:bodyPr wrap="square" rtlCol="0">
            <a:spAutoFit/>
          </a:bodyPr>
          <a:lstStyle/>
          <a:p>
            <a:r>
              <a:rPr lang="en-US" sz="4800" dirty="0">
                <a:solidFill>
                  <a:srgbClr val="FF0000"/>
                </a:solidFill>
                <a:latin typeface="Avenir Next Medium" panose="020B0603020202020204" pitchFamily="34" charset="0"/>
                <a:cs typeface="Estrangelo Edessa" panose="03080600000000000000" pitchFamily="66" charset="0"/>
              </a:rPr>
              <a:t>LOVE</a:t>
            </a:r>
          </a:p>
        </p:txBody>
      </p:sp>
      <p:sp>
        <p:nvSpPr>
          <p:cNvPr id="2" name="TextBox 1"/>
          <p:cNvSpPr txBox="1"/>
          <p:nvPr/>
        </p:nvSpPr>
        <p:spPr>
          <a:xfrm>
            <a:off x="1600200" y="2266949"/>
            <a:ext cx="6096000" cy="707886"/>
          </a:xfrm>
          <a:prstGeom prst="rect">
            <a:avLst/>
          </a:prstGeom>
          <a:noFill/>
        </p:spPr>
        <p:txBody>
          <a:bodyPr wrap="square" rtlCol="0">
            <a:spAutoFit/>
          </a:bodyPr>
          <a:lstStyle/>
          <a:p>
            <a:pPr algn="r"/>
            <a:r>
              <a:rPr lang="en-US" sz="4000" dirty="0">
                <a:latin typeface="Facile Sans" pitchFamily="2" charset="0"/>
              </a:rPr>
              <a:t>WHOM GOD LOVES</a:t>
            </a:r>
          </a:p>
        </p:txBody>
      </p:sp>
      <p:cxnSp>
        <p:nvCxnSpPr>
          <p:cNvPr id="6" name="Straight Connector 5"/>
          <p:cNvCxnSpPr/>
          <p:nvPr/>
        </p:nvCxnSpPr>
        <p:spPr>
          <a:xfrm>
            <a:off x="685800" y="2343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285750"/>
            <a:ext cx="533400" cy="1323439"/>
          </a:xfrm>
          <a:prstGeom prst="rect">
            <a:avLst/>
          </a:prstGeom>
          <a:noFill/>
        </p:spPr>
        <p:txBody>
          <a:bodyPr wrap="square" rtlCol="0">
            <a:spAutoFit/>
          </a:bodyPr>
          <a:lstStyle/>
          <a:p>
            <a:r>
              <a:rPr lang="en-US" sz="8000" dirty="0">
                <a:solidFill>
                  <a:schemeClr val="bg2">
                    <a:lumMod val="50000"/>
                    <a:lumOff val="50000"/>
                  </a:schemeClr>
                </a:solidFill>
                <a:latin typeface="Avenir Next Medium" panose="020B0603020202020204" pitchFamily="34" charset="0"/>
              </a:rPr>
              <a:t>3</a:t>
            </a:r>
          </a:p>
        </p:txBody>
      </p:sp>
    </p:spTree>
    <p:extLst>
      <p:ext uri="{BB962C8B-B14F-4D97-AF65-F5344CB8AC3E}">
        <p14:creationId xmlns:p14="http://schemas.microsoft.com/office/powerpoint/2010/main" val="223094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2476500" y="1047750"/>
            <a:ext cx="2781300" cy="1200329"/>
          </a:xfrm>
          <a:prstGeom prst="rect">
            <a:avLst/>
          </a:prstGeom>
          <a:noFill/>
        </p:spPr>
        <p:txBody>
          <a:bodyPr wrap="square" rtlCol="0">
            <a:spAutoFit/>
          </a:bodyPr>
          <a:lstStyle/>
          <a:p>
            <a:r>
              <a:rPr lang="en-US" sz="7200" dirty="0">
                <a:solidFill>
                  <a:srgbClr val="FF0000"/>
                </a:solidFill>
                <a:latin typeface="Facile Sans" pitchFamily="2" charset="0"/>
                <a:cs typeface="Estrangelo Edessa" panose="03080600000000000000" pitchFamily="66" charset="0"/>
              </a:rPr>
              <a:t>LOVE</a:t>
            </a:r>
            <a:r>
              <a:rPr lang="en-US" sz="7200" dirty="0">
                <a:latin typeface="Facile Sans" pitchFamily="2" charset="0"/>
                <a:cs typeface="Estrangelo Edessa" panose="03080600000000000000" pitchFamily="66" charset="0"/>
              </a:rPr>
              <a:t> </a:t>
            </a:r>
          </a:p>
        </p:txBody>
      </p:sp>
      <p:sp>
        <p:nvSpPr>
          <p:cNvPr id="2" name="TextBox 1"/>
          <p:cNvSpPr txBox="1"/>
          <p:nvPr/>
        </p:nvSpPr>
        <p:spPr>
          <a:xfrm>
            <a:off x="4914626" y="1047751"/>
            <a:ext cx="2552974" cy="1200329"/>
          </a:xfrm>
          <a:prstGeom prst="rect">
            <a:avLst/>
          </a:prstGeom>
          <a:noFill/>
        </p:spPr>
        <p:txBody>
          <a:bodyPr wrap="square" rtlCol="0">
            <a:spAutoFit/>
          </a:bodyPr>
          <a:lstStyle/>
          <a:p>
            <a:r>
              <a:rPr lang="en-US" sz="7200" dirty="0">
                <a:latin typeface="Facile Sans" pitchFamily="2" charset="0"/>
              </a:rPr>
              <a:t>GOD</a:t>
            </a:r>
          </a:p>
        </p:txBody>
      </p:sp>
      <p:cxnSp>
        <p:nvCxnSpPr>
          <p:cNvPr id="6" name="Straight Connector 5"/>
          <p:cNvCxnSpPr/>
          <p:nvPr/>
        </p:nvCxnSpPr>
        <p:spPr>
          <a:xfrm>
            <a:off x="876300" y="2337805"/>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65614" t="11389" r="23610" b="50730"/>
          <a:stretch/>
        </p:blipFill>
        <p:spPr>
          <a:xfrm>
            <a:off x="7283870" y="507574"/>
            <a:ext cx="2088730" cy="1835576"/>
          </a:xfrm>
          <a:prstGeom prst="rect">
            <a:avLst/>
          </a:prstGeom>
        </p:spPr>
      </p:pic>
      <p:pic>
        <p:nvPicPr>
          <p:cNvPr id="9" name="Picture 8">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721" t="76067" r="23279" b="11208"/>
          <a:stretch/>
        </p:blipFill>
        <p:spPr>
          <a:xfrm>
            <a:off x="2037008" y="2495550"/>
            <a:ext cx="4800600" cy="277678"/>
          </a:xfrm>
          <a:prstGeom prst="rect">
            <a:avLst/>
          </a:prstGeom>
        </p:spPr>
      </p:pic>
    </p:spTree>
    <p:extLst>
      <p:ext uri="{BB962C8B-B14F-4D97-AF65-F5344CB8AC3E}">
        <p14:creationId xmlns:p14="http://schemas.microsoft.com/office/powerpoint/2010/main" val="114672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8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70494"/>
            <a:ext cx="6781800" cy="1938992"/>
          </a:xfrm>
          <a:prstGeom prst="rect">
            <a:avLst/>
          </a:prstGeom>
          <a:noFill/>
        </p:spPr>
        <p:txBody>
          <a:bodyPr wrap="square" rtlCol="0">
            <a:spAutoFit/>
          </a:bodyPr>
          <a:lstStyle/>
          <a:p>
            <a:r>
              <a:rPr lang="en-US" sz="2400" dirty="0">
                <a:latin typeface="Avenir Next" panose="020B0503020202020204" pitchFamily="34" charset="0"/>
              </a:rPr>
              <a:t>“Teacher, which is the most important commandment in the law of Moses?” Jesus replied, “‘You must love the Lord your God with all your heart, all your soul, and all your mind.’ This is the first and greatest commandment.</a:t>
            </a:r>
            <a:endParaRPr lang="en-US" sz="2400" dirty="0">
              <a:latin typeface="Avenir Next" panose="020B0503020202020204" pitchFamily="34" charset="0"/>
              <a:cs typeface="Estrangelo Edessa" panose="03080600000000000000" pitchFamily="66" charset="0"/>
            </a:endParaRPr>
          </a:p>
        </p:txBody>
      </p:sp>
      <p:sp>
        <p:nvSpPr>
          <p:cNvPr id="3" name="TextBox 2"/>
          <p:cNvSpPr txBox="1"/>
          <p:nvPr/>
        </p:nvSpPr>
        <p:spPr>
          <a:xfrm>
            <a:off x="838200" y="902784"/>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Matthew 22:36-38</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716030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18137"/>
            <a:ext cx="7391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Deuteronomy 6:4-5  (</a:t>
            </a:r>
            <a:r>
              <a:rPr lang="en-US" sz="3200" dirty="0" err="1">
                <a:solidFill>
                  <a:srgbClr val="FF0000"/>
                </a:solidFill>
                <a:latin typeface="Facile Sans" pitchFamily="2" charset="0"/>
                <a:cs typeface="Estrangelo Edessa" panose="03080600000000000000" pitchFamily="66" charset="0"/>
              </a:rPr>
              <a:t>ShEma</a:t>
            </a:r>
            <a:r>
              <a:rPr lang="en-US" sz="3200" dirty="0">
                <a:solidFill>
                  <a:srgbClr val="FF0000"/>
                </a:solidFill>
                <a:latin typeface="Facile Sans" pitchFamily="2" charset="0"/>
                <a:cs typeface="Estrangelo Edessa" panose="03080600000000000000" pitchFamily="66" charset="0"/>
              </a:rPr>
              <a:t>)</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381000" y="2402912"/>
            <a:ext cx="7315200" cy="1569660"/>
          </a:xfrm>
          <a:prstGeom prst="rect">
            <a:avLst/>
          </a:prstGeom>
          <a:noFill/>
        </p:spPr>
        <p:txBody>
          <a:bodyPr wrap="square" rtlCol="0">
            <a:spAutoFit/>
          </a:bodyPr>
          <a:lstStyle/>
          <a:p>
            <a:r>
              <a:rPr lang="en-US" sz="2400" dirty="0">
                <a:latin typeface="Avenir Next" panose="020B0503020202020204" pitchFamily="34" charset="0"/>
                <a:cs typeface="Estrangelo Edessa" panose="03080600000000000000" pitchFamily="66" charset="0"/>
              </a:rPr>
              <a:t>And you must love the Lord your God with all your heart, all your soul, and all your strength.  And you must commit yourselves wholeheartedly to these commands that I am giving you today.</a:t>
            </a:r>
            <a:endParaRPr lang="en-US" dirty="0">
              <a:latin typeface="Avenir Next" panose="020B0503020202020204" pitchFamily="34" charset="0"/>
            </a:endParaRPr>
          </a:p>
        </p:txBody>
      </p:sp>
    </p:spTree>
    <p:extLst>
      <p:ext uri="{BB962C8B-B14F-4D97-AF65-F5344CB8AC3E}">
        <p14:creationId xmlns:p14="http://schemas.microsoft.com/office/powerpoint/2010/main" val="203882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23176"/>
            <a:ext cx="7391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Deuteronomy 6:8-9  </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465786" y="1589635"/>
            <a:ext cx="7315200" cy="1938992"/>
          </a:xfrm>
          <a:prstGeom prst="rect">
            <a:avLst/>
          </a:prstGeom>
          <a:noFill/>
        </p:spPr>
        <p:txBody>
          <a:bodyPr wrap="square" rtlCol="0">
            <a:spAutoFit/>
          </a:bodyPr>
          <a:lstStyle/>
          <a:p>
            <a:r>
              <a:rPr lang="en-US" sz="2400" dirty="0">
                <a:latin typeface="Avenir Next" panose="020B0503020202020204" pitchFamily="34" charset="0"/>
                <a:cs typeface="Estrangelo Edessa" panose="03080600000000000000" pitchFamily="66" charset="0"/>
              </a:rPr>
              <a:t>Tie them to your hands and </a:t>
            </a:r>
          </a:p>
          <a:p>
            <a:r>
              <a:rPr lang="en-US" sz="2400" dirty="0">
                <a:latin typeface="Avenir Next" panose="020B0503020202020204" pitchFamily="34" charset="0"/>
                <a:cs typeface="Estrangelo Edessa" panose="03080600000000000000" pitchFamily="66" charset="0"/>
              </a:rPr>
              <a:t>wear them on your forehead </a:t>
            </a:r>
          </a:p>
          <a:p>
            <a:r>
              <a:rPr lang="en-US" sz="2400" dirty="0">
                <a:latin typeface="Avenir Next" panose="020B0503020202020204" pitchFamily="34" charset="0"/>
                <a:cs typeface="Estrangelo Edessa" panose="03080600000000000000" pitchFamily="66" charset="0"/>
              </a:rPr>
              <a:t>as reminders.  Write them on </a:t>
            </a:r>
          </a:p>
          <a:p>
            <a:r>
              <a:rPr lang="en-US" sz="2400" dirty="0">
                <a:latin typeface="Avenir Next" panose="020B0503020202020204" pitchFamily="34" charset="0"/>
                <a:cs typeface="Estrangelo Edessa" panose="03080600000000000000" pitchFamily="66" charset="0"/>
              </a:rPr>
              <a:t>the doorposts of your house </a:t>
            </a:r>
          </a:p>
          <a:p>
            <a:r>
              <a:rPr lang="en-US" sz="2400" dirty="0">
                <a:latin typeface="Avenir Next" panose="020B0503020202020204" pitchFamily="34" charset="0"/>
                <a:cs typeface="Estrangelo Edessa" panose="03080600000000000000" pitchFamily="66" charset="0"/>
              </a:rPr>
              <a:t>and on your gates.</a:t>
            </a:r>
            <a:endParaRPr lang="en-US" dirty="0">
              <a:latin typeface="Avenir Next" panose="020B0503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591" y="514350"/>
            <a:ext cx="989409" cy="148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mezuzah jewish on he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796"/>
          <a:stretch/>
        </p:blipFill>
        <p:spPr bwMode="auto">
          <a:xfrm>
            <a:off x="5638800" y="2190750"/>
            <a:ext cx="1744014" cy="170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6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93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78287" y="1657350"/>
            <a:ext cx="6172200" cy="830997"/>
          </a:xfrm>
          <a:prstGeom prst="rect">
            <a:avLst/>
          </a:prstGeom>
          <a:noFill/>
        </p:spPr>
        <p:txBody>
          <a:bodyPr wrap="square" rtlCol="0">
            <a:spAutoFit/>
          </a:bodyPr>
          <a:lstStyle/>
          <a:p>
            <a:r>
              <a:rPr lang="en-US" sz="4800" dirty="0">
                <a:solidFill>
                  <a:srgbClr val="FF0000"/>
                </a:solidFill>
                <a:latin typeface="Avenir Next Medium" panose="020B0603020202020204" pitchFamily="34" charset="0"/>
                <a:cs typeface="Estrangelo Edessa" panose="03080600000000000000" pitchFamily="66" charset="0"/>
              </a:rPr>
              <a:t>ENJOY GOD</a:t>
            </a:r>
          </a:p>
        </p:txBody>
      </p:sp>
      <p:sp>
        <p:nvSpPr>
          <p:cNvPr id="2" name="TextBox 1"/>
          <p:cNvSpPr txBox="1"/>
          <p:nvPr/>
        </p:nvSpPr>
        <p:spPr>
          <a:xfrm>
            <a:off x="1828800" y="2260777"/>
            <a:ext cx="5181600" cy="707886"/>
          </a:xfrm>
          <a:prstGeom prst="rect">
            <a:avLst/>
          </a:prstGeom>
          <a:noFill/>
        </p:spPr>
        <p:txBody>
          <a:bodyPr wrap="square" rtlCol="0">
            <a:spAutoFit/>
          </a:bodyPr>
          <a:lstStyle/>
          <a:p>
            <a:pPr algn="r"/>
            <a:r>
              <a:rPr lang="en-US" sz="4000" dirty="0">
                <a:latin typeface="Facile Sans" pitchFamily="2" charset="0"/>
              </a:rPr>
              <a:t>AND ALL THAT HE IS</a:t>
            </a:r>
          </a:p>
        </p:txBody>
      </p:sp>
      <p:cxnSp>
        <p:nvCxnSpPr>
          <p:cNvPr id="6" name="Straight Connector 5"/>
          <p:cNvCxnSpPr/>
          <p:nvPr/>
        </p:nvCxnSpPr>
        <p:spPr>
          <a:xfrm>
            <a:off x="685800" y="2343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285750"/>
            <a:ext cx="533400" cy="1323439"/>
          </a:xfrm>
          <a:prstGeom prst="rect">
            <a:avLst/>
          </a:prstGeom>
          <a:noFill/>
        </p:spPr>
        <p:txBody>
          <a:bodyPr wrap="square" rtlCol="0">
            <a:spAutoFit/>
          </a:bodyPr>
          <a:lstStyle/>
          <a:p>
            <a:r>
              <a:rPr lang="en-US" sz="8000" dirty="0">
                <a:solidFill>
                  <a:schemeClr val="bg2">
                    <a:lumMod val="50000"/>
                    <a:lumOff val="50000"/>
                  </a:schemeClr>
                </a:solidFill>
                <a:latin typeface="Avenir Next Medium" panose="020B0603020202020204" pitchFamily="34" charset="0"/>
              </a:rPr>
              <a:t>4</a:t>
            </a:r>
          </a:p>
        </p:txBody>
      </p:sp>
    </p:spTree>
    <p:extLst>
      <p:ext uri="{BB962C8B-B14F-4D97-AF65-F5344CB8AC3E}">
        <p14:creationId xmlns:p14="http://schemas.microsoft.com/office/powerpoint/2010/main" val="3677151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502" y="1581150"/>
            <a:ext cx="6781800" cy="2308324"/>
          </a:xfrm>
          <a:prstGeom prst="rect">
            <a:avLst/>
          </a:prstGeom>
          <a:noFill/>
        </p:spPr>
        <p:txBody>
          <a:bodyPr wrap="square" rtlCol="0">
            <a:spAutoFit/>
          </a:bodyPr>
          <a:lstStyle/>
          <a:p>
            <a:r>
              <a:rPr lang="en-US" sz="2400" dirty="0">
                <a:latin typeface="Avenir Next" panose="020B0503020202020204" pitchFamily="34" charset="0"/>
              </a:rPr>
              <a:t>Jesus replied, “The most important commandment is this: ‘Listen, O Israel! The LORD our God is the one and only LORD. And you must love the LORD your God with all your heart, all your soul, all your mind, and all your strength.’</a:t>
            </a:r>
            <a:endParaRPr lang="en-US" sz="2400" dirty="0">
              <a:latin typeface="Avenir Next" panose="020B0503020202020204" pitchFamily="34" charset="0"/>
              <a:cs typeface="Estrangelo Edessa" panose="03080600000000000000" pitchFamily="66" charset="0"/>
            </a:endParaRP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Mark 12:29-30</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900587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19150"/>
            <a:ext cx="7086600" cy="2677656"/>
          </a:xfrm>
          <a:prstGeom prst="rect">
            <a:avLst/>
          </a:prstGeom>
          <a:noFill/>
        </p:spPr>
        <p:txBody>
          <a:bodyPr wrap="square" rtlCol="0">
            <a:spAutoFit/>
          </a:bodyPr>
          <a:lstStyle/>
          <a:p>
            <a:r>
              <a:rPr lang="en-US" sz="2400" dirty="0">
                <a:latin typeface="Avenir Next" panose="020B0503020202020204" pitchFamily="34" charset="0"/>
              </a:rPr>
              <a:t>Loving God will include obeying all his commands; it will include believing all his word; it will include thanking him for all his gifts. But all that is overflow. The essence of loving God is admiring and enjoying all he is. And it is this enjoyment of God that makes all of our other responses truly glorifying to him.</a:t>
            </a:r>
          </a:p>
        </p:txBody>
      </p:sp>
      <p:sp>
        <p:nvSpPr>
          <p:cNvPr id="3" name="TextBox 2"/>
          <p:cNvSpPr txBox="1"/>
          <p:nvPr/>
        </p:nvSpPr>
        <p:spPr>
          <a:xfrm>
            <a:off x="1143000" y="3409950"/>
            <a:ext cx="6629400" cy="461665"/>
          </a:xfrm>
          <a:prstGeom prst="rect">
            <a:avLst/>
          </a:prstGeom>
          <a:noFill/>
        </p:spPr>
        <p:txBody>
          <a:bodyPr wrap="square" rtlCol="0">
            <a:spAutoFit/>
          </a:bodyPr>
          <a:lstStyle/>
          <a:p>
            <a:pPr algn="r"/>
            <a:r>
              <a:rPr lang="en-US" sz="2400" dirty="0">
                <a:solidFill>
                  <a:srgbClr val="FF0000"/>
                </a:solidFill>
                <a:latin typeface="Facile Sans" pitchFamily="2" charset="0"/>
                <a:cs typeface="Estrangelo Edessa" panose="03080600000000000000" pitchFamily="66" charset="0"/>
              </a:rPr>
              <a:t>-John piper</a:t>
            </a:r>
            <a:endParaRPr lang="en-US" sz="1600" dirty="0">
              <a:solidFill>
                <a:srgbClr val="FF0000"/>
              </a:solidFill>
              <a:latin typeface="Facile Sans" pitchFamily="2" charset="0"/>
              <a:cs typeface="Estrangelo Edessa" panose="03080600000000000000" pitchFamily="66" charset="0"/>
            </a:endParaRPr>
          </a:p>
        </p:txBody>
      </p:sp>
    </p:spTree>
    <p:extLst>
      <p:ext uri="{BB962C8B-B14F-4D97-AF65-F5344CB8AC3E}">
        <p14:creationId xmlns:p14="http://schemas.microsoft.com/office/powerpoint/2010/main" val="945597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752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9882"/>
            <a:ext cx="5334000" cy="400110"/>
          </a:xfrm>
          <a:prstGeom prst="rect">
            <a:avLst/>
          </a:prstGeom>
          <a:noFill/>
        </p:spPr>
        <p:txBody>
          <a:bodyPr wrap="square" rtlCol="0">
            <a:spAutoFit/>
          </a:bodyPr>
          <a:lstStyle/>
          <a:p>
            <a:r>
              <a:rPr lang="en-US" sz="2000" dirty="0" err="1">
                <a:latin typeface="Facile Sans" pitchFamily="2" charset="0"/>
                <a:cs typeface="Estrangelo Edessa" panose="03080600000000000000" pitchFamily="66" charset="0"/>
              </a:rPr>
              <a:t>BALanced</a:t>
            </a:r>
            <a:r>
              <a:rPr lang="en-US" sz="2000" dirty="0" err="1">
                <a:solidFill>
                  <a:srgbClr val="FF0000"/>
                </a:solidFill>
                <a:latin typeface="Facile Sans" pitchFamily="2" charset="0"/>
                <a:cs typeface="Estrangelo Edessa" panose="03080600000000000000" pitchFamily="66" charset="0"/>
              </a:rPr>
              <a:t>love</a:t>
            </a:r>
            <a:endParaRPr lang="en-US" sz="14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09600" y="650279"/>
            <a:ext cx="7315200" cy="400109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Next" panose="020B0503020202020204" pitchFamily="34" charset="0"/>
                <a:cs typeface="Estrangelo Edessa" panose="03080600000000000000" pitchFamily="66" charset="0"/>
              </a:rPr>
              <a:t>Heart: Intelligence</a:t>
            </a:r>
            <a:br>
              <a:rPr lang="en-US" sz="2000" dirty="0">
                <a:latin typeface="Avenir Next" panose="020B0503020202020204" pitchFamily="34" charset="0"/>
                <a:cs typeface="Estrangelo Edessa" panose="03080600000000000000" pitchFamily="66" charset="0"/>
              </a:rPr>
            </a:br>
            <a:r>
              <a:rPr lang="en-US" dirty="0">
                <a:solidFill>
                  <a:srgbClr val="FF0000"/>
                </a:solidFill>
                <a:latin typeface="Avenir Next" panose="020B0503020202020204" pitchFamily="34" charset="0"/>
              </a:rPr>
              <a:t>the intellect, which produces the thoughts, produces the words, produces the actions. "Guard your heart with all diligence for out of it are the issues of life.” Proverbs 4:23</a:t>
            </a:r>
            <a:br>
              <a:rPr lang="en-US" dirty="0">
                <a:solidFill>
                  <a:srgbClr val="FF0000"/>
                </a:solidFill>
                <a:latin typeface="Avenir Next" panose="020B0503020202020204" pitchFamily="34" charset="0"/>
              </a:rPr>
            </a:br>
            <a:endParaRPr lang="en-US" sz="2400" dirty="0">
              <a:solidFill>
                <a:srgbClr val="FF0000"/>
              </a:solidFill>
              <a:latin typeface="Avenir Next" panose="020B0503020202020204" pitchFamily="34" charset="0"/>
              <a:cs typeface="Estrangelo Edessa" panose="03080600000000000000" pitchFamily="66" charset="0"/>
            </a:endParaRPr>
          </a:p>
          <a:p>
            <a:pPr marL="342900" indent="-342900">
              <a:buFont typeface="Arial" panose="020B0604020202020204" pitchFamily="34" charset="0"/>
              <a:buChar char="•"/>
            </a:pPr>
            <a:r>
              <a:rPr lang="en-US" sz="2000" dirty="0">
                <a:latin typeface="Avenir Next" panose="020B0503020202020204" pitchFamily="34" charset="0"/>
                <a:cs typeface="Estrangelo Edessa" panose="03080600000000000000" pitchFamily="66" charset="0"/>
              </a:rPr>
              <a:t>Soul: Feeling </a:t>
            </a:r>
            <a:br>
              <a:rPr lang="en-US" sz="2000" dirty="0">
                <a:latin typeface="Avenir Next" panose="020B0503020202020204" pitchFamily="34" charset="0"/>
                <a:cs typeface="Estrangelo Edessa" panose="03080600000000000000" pitchFamily="66" charset="0"/>
              </a:rPr>
            </a:br>
            <a:r>
              <a:rPr lang="en-US" dirty="0">
                <a:solidFill>
                  <a:srgbClr val="FF0000"/>
                </a:solidFill>
                <a:latin typeface="Avenir Next" panose="020B0503020202020204" pitchFamily="34" charset="0"/>
              </a:rPr>
              <a:t>My soul is exceedingly sorrowful. Matthew 26:38 </a:t>
            </a:r>
            <a:endParaRPr lang="en-US" dirty="0">
              <a:solidFill>
                <a:srgbClr val="FF0000"/>
              </a:solidFill>
              <a:latin typeface="Avenir Next" panose="020B0503020202020204" pitchFamily="34" charset="0"/>
              <a:cs typeface="Estrangelo Edessa" panose="03080600000000000000" pitchFamily="66" charset="0"/>
            </a:endParaRPr>
          </a:p>
          <a:p>
            <a:endParaRPr lang="en-US" sz="2000" dirty="0">
              <a:latin typeface="Avenir Next" panose="020B0503020202020204" pitchFamily="34" charset="0"/>
              <a:cs typeface="Estrangelo Edessa" panose="03080600000000000000" pitchFamily="66" charset="0"/>
            </a:endParaRPr>
          </a:p>
          <a:p>
            <a:pPr marL="342900" indent="-342900">
              <a:buFont typeface="Arial" panose="020B0604020202020204" pitchFamily="34" charset="0"/>
              <a:buChar char="•"/>
            </a:pPr>
            <a:r>
              <a:rPr lang="en-US" sz="2000" dirty="0">
                <a:latin typeface="Avenir Next" panose="020B0503020202020204" pitchFamily="34" charset="0"/>
                <a:cs typeface="Estrangelo Edessa" panose="03080600000000000000" pitchFamily="66" charset="0"/>
              </a:rPr>
              <a:t>Mind: Willing</a:t>
            </a:r>
            <a:br>
              <a:rPr lang="en-US" sz="2000" dirty="0">
                <a:latin typeface="Avenir Next" panose="020B0503020202020204" pitchFamily="34" charset="0"/>
                <a:cs typeface="Estrangelo Edessa" panose="03080600000000000000" pitchFamily="66" charset="0"/>
              </a:rPr>
            </a:br>
            <a:r>
              <a:rPr lang="en-US" dirty="0">
                <a:solidFill>
                  <a:srgbClr val="FF0000"/>
                </a:solidFill>
                <a:latin typeface="Avenir Next" panose="020B0503020202020204" pitchFamily="34" charset="0"/>
              </a:rPr>
              <a:t>intention and will. Moving ahead with energy.</a:t>
            </a:r>
          </a:p>
          <a:p>
            <a:endParaRPr lang="en-US" sz="2000" dirty="0">
              <a:latin typeface="Avenir Next" panose="020B0503020202020204" pitchFamily="34" charset="0"/>
              <a:cs typeface="Estrangelo Edessa" panose="03080600000000000000" pitchFamily="66" charset="0"/>
            </a:endParaRPr>
          </a:p>
          <a:p>
            <a:pPr marL="342900" indent="-342900">
              <a:buFont typeface="Arial" panose="020B0604020202020204" pitchFamily="34" charset="0"/>
              <a:buChar char="•"/>
            </a:pPr>
            <a:r>
              <a:rPr lang="en-US" sz="2000" dirty="0">
                <a:latin typeface="Avenir Next" panose="020B0503020202020204" pitchFamily="34" charset="0"/>
                <a:cs typeface="Estrangelo Edessa" panose="03080600000000000000" pitchFamily="66" charset="0"/>
              </a:rPr>
              <a:t>Strength: Doing</a:t>
            </a:r>
          </a:p>
          <a:p>
            <a:r>
              <a:rPr lang="en-US" sz="2000" dirty="0">
                <a:latin typeface="Avenir Next" panose="020B0503020202020204" pitchFamily="34" charset="0"/>
                <a:cs typeface="Estrangelo Edessa" panose="03080600000000000000" pitchFamily="66" charset="0"/>
              </a:rPr>
              <a:t>      </a:t>
            </a:r>
            <a:r>
              <a:rPr lang="en-US" dirty="0">
                <a:solidFill>
                  <a:srgbClr val="FF0000"/>
                </a:solidFill>
                <a:latin typeface="Avenir Next" panose="020B0503020202020204" pitchFamily="34" charset="0"/>
                <a:cs typeface="Estrangelo Edessa" panose="03080600000000000000" pitchFamily="66" charset="0"/>
              </a:rPr>
              <a:t>all of our physical capacities</a:t>
            </a:r>
          </a:p>
        </p:txBody>
      </p:sp>
    </p:spTree>
    <p:extLst>
      <p:ext uri="{BB962C8B-B14F-4D97-AF65-F5344CB8AC3E}">
        <p14:creationId xmlns:p14="http://schemas.microsoft.com/office/powerpoint/2010/main" val="232867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625755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38150"/>
            <a:ext cx="7620000" cy="3970318"/>
          </a:xfrm>
          <a:prstGeom prst="rect">
            <a:avLst/>
          </a:prstGeom>
          <a:noFill/>
        </p:spPr>
        <p:txBody>
          <a:bodyPr wrap="square" rtlCol="0">
            <a:spAutoFit/>
          </a:bodyPr>
          <a:lstStyle/>
          <a:p>
            <a:r>
              <a:rPr lang="en-US" dirty="0">
                <a:latin typeface="Avenir Next" panose="020B0503020202020204" pitchFamily="34" charset="0"/>
                <a:cs typeface="Estrangelo Edessa" panose="03080600000000000000" pitchFamily="66" charset="0"/>
              </a:rPr>
              <a:t>But I lavish unfailing love for a thousand generations on those who </a:t>
            </a:r>
            <a:r>
              <a:rPr lang="en-US" u="sng" dirty="0">
                <a:latin typeface="Avenir Next" panose="020B0503020202020204" pitchFamily="34" charset="0"/>
                <a:cs typeface="Estrangelo Edessa" panose="03080600000000000000" pitchFamily="66" charset="0"/>
              </a:rPr>
              <a:t>love me</a:t>
            </a:r>
            <a:r>
              <a:rPr lang="en-US" dirty="0">
                <a:latin typeface="Avenir Next" panose="020B0503020202020204" pitchFamily="34" charset="0"/>
                <a:cs typeface="Estrangelo Edessa" panose="03080600000000000000" pitchFamily="66" charset="0"/>
              </a:rPr>
              <a:t> and obey my commands.     </a:t>
            </a:r>
            <a:r>
              <a:rPr lang="en-US" sz="1400" dirty="0">
                <a:solidFill>
                  <a:srgbClr val="FF0000"/>
                </a:solidFill>
                <a:latin typeface="Avenir Next" panose="020B0503020202020204" pitchFamily="34" charset="0"/>
                <a:cs typeface="Estrangelo Edessa" panose="03080600000000000000" pitchFamily="66" charset="0"/>
              </a:rPr>
              <a:t>Exodus. 20:6</a:t>
            </a:r>
            <a:endParaRPr lang="en-US" dirty="0">
              <a:solidFill>
                <a:srgbClr val="FF0000"/>
              </a:solidFill>
              <a:latin typeface="Avenir Next" panose="020B0503020202020204" pitchFamily="34" charset="0"/>
              <a:cs typeface="Estrangelo Edessa" panose="03080600000000000000" pitchFamily="66" charset="0"/>
            </a:endParaRPr>
          </a:p>
          <a:p>
            <a:endParaRPr lang="en-US" dirty="0">
              <a:latin typeface="Avenir Next" panose="020B0503020202020204" pitchFamily="34" charset="0"/>
              <a:cs typeface="Estrangelo Edessa" panose="03080600000000000000" pitchFamily="66" charset="0"/>
            </a:endParaRPr>
          </a:p>
          <a:p>
            <a:r>
              <a:rPr lang="en-US" dirty="0">
                <a:latin typeface="Avenir Next" panose="020B0503020202020204" pitchFamily="34" charset="0"/>
                <a:cs typeface="Estrangelo Edessa" panose="03080600000000000000" pitchFamily="66" charset="0"/>
              </a:rPr>
              <a:t>“O LORD, God of heaven, the great and awesome God who keeps his covenant of unfailing love with </a:t>
            </a:r>
            <a:r>
              <a:rPr lang="en-US" u="sng" dirty="0">
                <a:latin typeface="Avenir Next" panose="020B0503020202020204" pitchFamily="34" charset="0"/>
                <a:cs typeface="Estrangelo Edessa" panose="03080600000000000000" pitchFamily="66" charset="0"/>
              </a:rPr>
              <a:t>those who love him </a:t>
            </a:r>
            <a:r>
              <a:rPr lang="en-US" dirty="0">
                <a:latin typeface="Avenir Next" panose="020B0503020202020204" pitchFamily="34" charset="0"/>
                <a:cs typeface="Estrangelo Edessa" panose="03080600000000000000" pitchFamily="66" charset="0"/>
              </a:rPr>
              <a:t>and obey his commands.       </a:t>
            </a:r>
            <a:r>
              <a:rPr lang="en-US" sz="1400" dirty="0">
                <a:solidFill>
                  <a:srgbClr val="FF0000"/>
                </a:solidFill>
                <a:latin typeface="Avenir Next" panose="020B0503020202020204" pitchFamily="34" charset="0"/>
                <a:cs typeface="Estrangelo Edessa" panose="03080600000000000000" pitchFamily="66" charset="0"/>
              </a:rPr>
              <a:t>Nehemiah 1:5</a:t>
            </a:r>
          </a:p>
          <a:p>
            <a:endParaRPr lang="en-US" dirty="0">
              <a:latin typeface="Avenir Next" panose="020B0503020202020204" pitchFamily="34" charset="0"/>
              <a:cs typeface="Estrangelo Edessa" panose="03080600000000000000" pitchFamily="66" charset="0"/>
            </a:endParaRPr>
          </a:p>
          <a:p>
            <a:r>
              <a:rPr lang="en-US" dirty="0">
                <a:latin typeface="Avenir Next" panose="020B0503020202020204" pitchFamily="34" charset="0"/>
                <a:cs typeface="Estrangelo Edessa" panose="03080600000000000000" pitchFamily="66" charset="0"/>
              </a:rPr>
              <a:t>Those who accept my commandments and obey them are the ones who </a:t>
            </a:r>
            <a:r>
              <a:rPr lang="en-US" u="sng" dirty="0">
                <a:latin typeface="Avenir Next" panose="020B0503020202020204" pitchFamily="34" charset="0"/>
                <a:cs typeface="Estrangelo Edessa" panose="03080600000000000000" pitchFamily="66" charset="0"/>
              </a:rPr>
              <a:t>love me</a:t>
            </a:r>
            <a:r>
              <a:rPr lang="en-US" dirty="0">
                <a:latin typeface="Avenir Next" panose="020B0503020202020204" pitchFamily="34" charset="0"/>
                <a:cs typeface="Estrangelo Edessa" panose="03080600000000000000" pitchFamily="66" charset="0"/>
              </a:rPr>
              <a:t>. And because they love me, my Father will love them. And I will love them and reveal myself to each of them.”  </a:t>
            </a:r>
            <a:r>
              <a:rPr lang="en-US" sz="1400" dirty="0">
                <a:solidFill>
                  <a:srgbClr val="FF0000"/>
                </a:solidFill>
                <a:latin typeface="Avenir Next" panose="020B0503020202020204" pitchFamily="34" charset="0"/>
                <a:cs typeface="Estrangelo Edessa" panose="03080600000000000000" pitchFamily="66" charset="0"/>
              </a:rPr>
              <a:t>John 14:21</a:t>
            </a:r>
          </a:p>
          <a:p>
            <a:endParaRPr lang="en-US" dirty="0">
              <a:latin typeface="Avenir Next" panose="020B0503020202020204" pitchFamily="34" charset="0"/>
              <a:cs typeface="Estrangelo Edessa" panose="03080600000000000000" pitchFamily="66" charset="0"/>
            </a:endParaRPr>
          </a:p>
          <a:p>
            <a:r>
              <a:rPr lang="en-US" dirty="0">
                <a:latin typeface="Avenir Next" panose="020B0503020202020204" pitchFamily="34" charset="0"/>
                <a:cs typeface="Estrangelo Edessa" panose="03080600000000000000" pitchFamily="66" charset="0"/>
              </a:rPr>
              <a:t>May God’s grace be eternally upon </a:t>
            </a:r>
            <a:r>
              <a:rPr lang="en-US" u="sng" dirty="0">
                <a:latin typeface="Avenir Next" panose="020B0503020202020204" pitchFamily="34" charset="0"/>
                <a:cs typeface="Estrangelo Edessa" panose="03080600000000000000" pitchFamily="66" charset="0"/>
              </a:rPr>
              <a:t>all who love </a:t>
            </a:r>
            <a:r>
              <a:rPr lang="en-US" dirty="0">
                <a:latin typeface="Avenir Next" panose="020B0503020202020204" pitchFamily="34" charset="0"/>
                <a:cs typeface="Estrangelo Edessa" panose="03080600000000000000" pitchFamily="66" charset="0"/>
              </a:rPr>
              <a:t>our Lord Jesus Christ. </a:t>
            </a:r>
            <a:r>
              <a:rPr lang="en-US" sz="1400" dirty="0">
                <a:solidFill>
                  <a:srgbClr val="FF0000"/>
                </a:solidFill>
                <a:latin typeface="Avenir Next" panose="020B0503020202020204" pitchFamily="34" charset="0"/>
                <a:cs typeface="Estrangelo Edessa" panose="03080600000000000000" pitchFamily="66" charset="0"/>
              </a:rPr>
              <a:t>Eph. 6:24</a:t>
            </a:r>
          </a:p>
          <a:p>
            <a:endParaRPr lang="en-US" dirty="0">
              <a:latin typeface="Avenir Next" panose="020B0503020202020204" pitchFamily="34"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3947647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10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533400" y="1885950"/>
            <a:ext cx="7315200" cy="1938992"/>
          </a:xfrm>
          <a:prstGeom prst="rect">
            <a:avLst/>
          </a:prstGeom>
          <a:noFill/>
        </p:spPr>
        <p:txBody>
          <a:bodyPr wrap="square" rtlCol="0">
            <a:spAutoFit/>
          </a:bodyPr>
          <a:lstStyle/>
          <a:p>
            <a:r>
              <a:rPr lang="en-US" sz="2400" dirty="0">
                <a:latin typeface="Avenir Next" panose="020B0503020202020204" pitchFamily="34" charset="0"/>
                <a:cs typeface="Estrangelo Edessa" panose="03080600000000000000" pitchFamily="66" charset="0"/>
              </a:rPr>
              <a:t>This is the distinguishing mark of the redeemed. </a:t>
            </a:r>
          </a:p>
          <a:p>
            <a:r>
              <a:rPr lang="en-US" sz="2400" dirty="0">
                <a:latin typeface="Avenir Next" panose="020B0503020202020204" pitchFamily="34" charset="0"/>
                <a:cs typeface="Estrangelo Edessa" panose="03080600000000000000" pitchFamily="66" charset="0"/>
              </a:rPr>
              <a:t>They don't just believe God, they </a:t>
            </a:r>
            <a:r>
              <a:rPr lang="en-US" sz="2400" u="sng" dirty="0">
                <a:latin typeface="Avenir Next" panose="020B0503020202020204" pitchFamily="34" charset="0"/>
                <a:cs typeface="Estrangelo Edessa" panose="03080600000000000000" pitchFamily="66" charset="0"/>
              </a:rPr>
              <a:t>LOVE</a:t>
            </a:r>
            <a:r>
              <a:rPr lang="en-US" sz="2400" dirty="0">
                <a:latin typeface="Avenir Next" panose="020B0503020202020204" pitchFamily="34" charset="0"/>
                <a:cs typeface="Estrangelo Edessa" panose="03080600000000000000" pitchFamily="66" charset="0"/>
              </a:rPr>
              <a:t> God.</a:t>
            </a:r>
          </a:p>
          <a:p>
            <a:endParaRPr lang="en-US" sz="2400" dirty="0">
              <a:latin typeface="Avenir Next" panose="020B0503020202020204" pitchFamily="34" charset="0"/>
              <a:cs typeface="Estrangelo Edessa" panose="03080600000000000000" pitchFamily="66" charset="0"/>
            </a:endParaRPr>
          </a:p>
          <a:p>
            <a:r>
              <a:rPr lang="en-US" sz="2400" dirty="0">
                <a:latin typeface="Avenir Next" panose="020B0503020202020204" pitchFamily="34" charset="0"/>
                <a:cs typeface="Estrangelo Edessa" panose="03080600000000000000" pitchFamily="66" charset="0"/>
              </a:rPr>
              <a:t>Where is your love for God </a:t>
            </a:r>
          </a:p>
          <a:p>
            <a:r>
              <a:rPr lang="en-US" sz="2400" dirty="0">
                <a:latin typeface="Avenir Next" panose="020B0503020202020204" pitchFamily="34" charset="0"/>
                <a:cs typeface="Estrangelo Edessa" panose="03080600000000000000" pitchFamily="66" charset="0"/>
              </a:rPr>
              <a:t>changing your life in a practical way?</a:t>
            </a:r>
          </a:p>
        </p:txBody>
      </p:sp>
    </p:spTree>
    <p:extLst>
      <p:ext uri="{BB962C8B-B14F-4D97-AF65-F5344CB8AC3E}">
        <p14:creationId xmlns:p14="http://schemas.microsoft.com/office/powerpoint/2010/main" val="2591050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1371600" y="1352550"/>
            <a:ext cx="6424158" cy="2222501"/>
          </a:xfrm>
          <a:prstGeom prst="rect">
            <a:avLst/>
          </a:prstGeom>
        </p:spPr>
      </p:pic>
    </p:spTree>
    <p:extLst>
      <p:ext uri="{BB962C8B-B14F-4D97-AF65-F5344CB8AC3E}">
        <p14:creationId xmlns:p14="http://schemas.microsoft.com/office/powerpoint/2010/main" val="59427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30048"/>
            <a:ext cx="6781800" cy="830997"/>
          </a:xfrm>
          <a:prstGeom prst="rect">
            <a:avLst/>
          </a:prstGeom>
          <a:noFill/>
        </p:spPr>
        <p:txBody>
          <a:bodyPr wrap="square" rtlCol="0">
            <a:spAutoFit/>
          </a:bodyPr>
          <a:lstStyle/>
          <a:p>
            <a:r>
              <a:rPr lang="en-US" sz="2400" dirty="0">
                <a:latin typeface="Avenir Next Medium" panose="020B0603020202020204" pitchFamily="34" charset="0"/>
              </a:rPr>
              <a:t>“Tell me whom you love and I will tell you who you are.”</a:t>
            </a: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err="1">
                <a:solidFill>
                  <a:srgbClr val="FF0000"/>
                </a:solidFill>
                <a:latin typeface="Facile Sans" pitchFamily="2" charset="0"/>
                <a:cs typeface="Estrangelo Edessa" panose="03080600000000000000" pitchFamily="66" charset="0"/>
              </a:rPr>
              <a:t>Arsene</a:t>
            </a:r>
            <a:r>
              <a:rPr lang="en-US" sz="3200" dirty="0">
                <a:solidFill>
                  <a:srgbClr val="FF0000"/>
                </a:solidFill>
                <a:latin typeface="Facile Sans" pitchFamily="2" charset="0"/>
                <a:cs typeface="Estrangelo Edessa" panose="03080600000000000000" pitchFamily="66" charset="0"/>
              </a:rPr>
              <a:t> </a:t>
            </a:r>
            <a:r>
              <a:rPr lang="en-US" sz="3200" dirty="0" err="1">
                <a:solidFill>
                  <a:srgbClr val="FF0000"/>
                </a:solidFill>
                <a:latin typeface="Facile Sans" pitchFamily="2" charset="0"/>
                <a:cs typeface="Estrangelo Edessa" panose="03080600000000000000" pitchFamily="66" charset="0"/>
              </a:rPr>
              <a:t>Houssaye</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1076459" y="1486755"/>
            <a:ext cx="4419600" cy="369332"/>
          </a:xfrm>
          <a:prstGeom prst="rect">
            <a:avLst/>
          </a:prstGeom>
          <a:noFill/>
        </p:spPr>
        <p:txBody>
          <a:bodyPr wrap="square" rtlCol="0">
            <a:spAutoFit/>
          </a:bodyPr>
          <a:lstStyle/>
          <a:p>
            <a:r>
              <a:rPr lang="en-US" dirty="0">
                <a:solidFill>
                  <a:schemeClr val="tx1">
                    <a:lumMod val="50000"/>
                  </a:schemeClr>
                </a:solidFill>
                <a:latin typeface="Facile Sans" pitchFamily="2" charset="0"/>
                <a:cs typeface="Estrangelo Edessa" panose="03080600000000000000" pitchFamily="66" charset="0"/>
              </a:rPr>
              <a:t>French Novelist and Poet</a:t>
            </a:r>
            <a:endParaRPr lang="en-US" dirty="0">
              <a:solidFill>
                <a:schemeClr val="tx1">
                  <a:lumMod val="50000"/>
                </a:schemeClr>
              </a:solidFill>
            </a:endParaRPr>
          </a:p>
        </p:txBody>
      </p:sp>
      <p:cxnSp>
        <p:nvCxnSpPr>
          <p:cNvPr id="6" name="Straight Connector 5"/>
          <p:cNvCxnSpPr/>
          <p:nvPr/>
        </p:nvCxnSpPr>
        <p:spPr>
          <a:xfrm>
            <a:off x="1076459" y="1461287"/>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72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80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161" y="1733550"/>
            <a:ext cx="6781800" cy="1569660"/>
          </a:xfrm>
          <a:prstGeom prst="rect">
            <a:avLst/>
          </a:prstGeom>
          <a:noFill/>
        </p:spPr>
        <p:txBody>
          <a:bodyPr wrap="square" rtlCol="0">
            <a:spAutoFit/>
          </a:bodyPr>
          <a:lstStyle/>
          <a:p>
            <a:r>
              <a:rPr lang="en-US" sz="2400" dirty="0">
                <a:latin typeface="Avenir Next Medium" panose="020B0603020202020204" pitchFamily="34" charset="0"/>
              </a:rPr>
              <a:t>Jesus replied, “‘You must love the LORD your God with all your heart, all your soul, and all your mind.’ </a:t>
            </a:r>
            <a:br>
              <a:rPr lang="en-US" sz="2400" dirty="0">
                <a:latin typeface="Avenir Next Medium" panose="020B0603020202020204" pitchFamily="34" charset="0"/>
              </a:rPr>
            </a:br>
            <a:r>
              <a:rPr lang="en-US" sz="2400" dirty="0">
                <a:latin typeface="Avenir Next Medium" panose="020B0603020202020204" pitchFamily="34" charset="0"/>
              </a:rPr>
              <a:t>This is the first and greatest commandment. </a:t>
            </a:r>
            <a:endParaRPr lang="en-US" sz="2400" dirty="0">
              <a:latin typeface="Avenir Next Medium" panose="020B0603020202020204" pitchFamily="34" charset="0"/>
              <a:cs typeface="Estrangelo Edessa" panose="03080600000000000000" pitchFamily="66" charset="0"/>
            </a:endParaRP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Matthew 22:37</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3840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93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09600" y="1664553"/>
            <a:ext cx="6172200" cy="830997"/>
          </a:xfrm>
          <a:prstGeom prst="rect">
            <a:avLst/>
          </a:prstGeom>
          <a:noFill/>
        </p:spPr>
        <p:txBody>
          <a:bodyPr wrap="square" rtlCol="0">
            <a:spAutoFit/>
          </a:bodyPr>
          <a:lstStyle/>
          <a:p>
            <a:r>
              <a:rPr lang="en-US" sz="4800" dirty="0">
                <a:solidFill>
                  <a:srgbClr val="FF0000"/>
                </a:solidFill>
                <a:latin typeface="Avenir Next Medium" panose="020B0603020202020204" pitchFamily="34" charset="0"/>
                <a:cs typeface="Estrangelo Edessa" panose="03080600000000000000" pitchFamily="66" charset="0"/>
              </a:rPr>
              <a:t>HATE</a:t>
            </a:r>
          </a:p>
        </p:txBody>
      </p:sp>
      <p:sp>
        <p:nvSpPr>
          <p:cNvPr id="2" name="TextBox 1"/>
          <p:cNvSpPr txBox="1"/>
          <p:nvPr/>
        </p:nvSpPr>
        <p:spPr>
          <a:xfrm>
            <a:off x="914400" y="2267216"/>
            <a:ext cx="5943600" cy="707886"/>
          </a:xfrm>
          <a:prstGeom prst="rect">
            <a:avLst/>
          </a:prstGeom>
          <a:noFill/>
        </p:spPr>
        <p:txBody>
          <a:bodyPr wrap="square" rtlCol="0">
            <a:spAutoFit/>
          </a:bodyPr>
          <a:lstStyle/>
          <a:p>
            <a:pPr algn="r"/>
            <a:r>
              <a:rPr lang="en-US" sz="4000" dirty="0">
                <a:latin typeface="Facile Sans" pitchFamily="2" charset="0"/>
              </a:rPr>
              <a:t>WHAT GOD HATES</a:t>
            </a:r>
          </a:p>
        </p:txBody>
      </p:sp>
      <p:cxnSp>
        <p:nvCxnSpPr>
          <p:cNvPr id="6" name="Straight Connector 5"/>
          <p:cNvCxnSpPr/>
          <p:nvPr/>
        </p:nvCxnSpPr>
        <p:spPr>
          <a:xfrm>
            <a:off x="685800" y="2343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285750"/>
            <a:ext cx="533400" cy="1323439"/>
          </a:xfrm>
          <a:prstGeom prst="rect">
            <a:avLst/>
          </a:prstGeom>
          <a:noFill/>
        </p:spPr>
        <p:txBody>
          <a:bodyPr wrap="square" rtlCol="0">
            <a:spAutoFit/>
          </a:bodyPr>
          <a:lstStyle/>
          <a:p>
            <a:r>
              <a:rPr lang="en-US" sz="8000" dirty="0">
                <a:solidFill>
                  <a:schemeClr val="bg2">
                    <a:lumMod val="50000"/>
                    <a:lumOff val="50000"/>
                  </a:schemeClr>
                </a:solidFill>
                <a:latin typeface="Avenir Next Medium" panose="020B0603020202020204" pitchFamily="34" charset="0"/>
              </a:rPr>
              <a:t>1</a:t>
            </a:r>
          </a:p>
        </p:txBody>
      </p:sp>
    </p:spTree>
    <p:extLst>
      <p:ext uri="{BB962C8B-B14F-4D97-AF65-F5344CB8AC3E}">
        <p14:creationId xmlns:p14="http://schemas.microsoft.com/office/powerpoint/2010/main" val="244164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161" y="1733550"/>
            <a:ext cx="6781800" cy="1200329"/>
          </a:xfrm>
          <a:prstGeom prst="rect">
            <a:avLst/>
          </a:prstGeom>
          <a:noFill/>
        </p:spPr>
        <p:txBody>
          <a:bodyPr wrap="square" rtlCol="0">
            <a:spAutoFit/>
          </a:bodyPr>
          <a:lstStyle/>
          <a:p>
            <a:r>
              <a:rPr lang="en-US" sz="2400" dirty="0">
                <a:latin typeface="Avenir Next Medium" panose="020B0603020202020204" pitchFamily="34" charset="0"/>
              </a:rPr>
              <a:t>But Jesus knew their evil motives. “You hypocrites!” he said. “Why are you trying to trap me? </a:t>
            </a:r>
            <a:endParaRPr lang="en-US" sz="2400" dirty="0">
              <a:latin typeface="Avenir Next Medium" panose="020B0603020202020204" pitchFamily="34" charset="0"/>
              <a:cs typeface="Estrangelo Edessa" panose="03080600000000000000" pitchFamily="66" charset="0"/>
            </a:endParaRP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MATTHEW 22:18</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987854909"/>
      </p:ext>
    </p:extLst>
  </p:cSld>
  <p:clrMapOvr>
    <a:masterClrMapping/>
  </p:clrMapOvr>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209</TotalTime>
  <Words>685</Words>
  <Application>Microsoft Macintosh PowerPoint</Application>
  <PresentationFormat>On-screen Show (16:9)</PresentationFormat>
  <Paragraphs>73</Paragraphs>
  <Slides>33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Avenir Next</vt:lpstr>
      <vt:lpstr>Avenir Next Medium</vt:lpstr>
      <vt:lpstr>Calibri</vt:lpstr>
      <vt:lpstr>Calibri Light</vt:lpstr>
      <vt:lpstr>Estrangelo Edessa</vt:lpstr>
      <vt:lpstr>Facile Sans</vt:lpstr>
      <vt:lpstr>Franklin Gothic Book</vt:lpstr>
      <vt:lpstr>Wingdings 2</vt:lpstr>
      <vt:lpstr>Technic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30</cp:revision>
  <dcterms:created xsi:type="dcterms:W3CDTF">2018-05-30T01:34:42Z</dcterms:created>
  <dcterms:modified xsi:type="dcterms:W3CDTF">2018-06-25T18:12:55Z</dcterms:modified>
</cp:coreProperties>
</file>