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1" r:id="rId4"/>
    <p:sldId id="278" r:id="rId5"/>
    <p:sldId id="290" r:id="rId6"/>
    <p:sldId id="274" r:id="rId7"/>
    <p:sldId id="283" r:id="rId8"/>
    <p:sldId id="287" r:id="rId9"/>
    <p:sldId id="275" r:id="rId10"/>
    <p:sldId id="284" r:id="rId11"/>
    <p:sldId id="288" r:id="rId12"/>
    <p:sldId id="289" r:id="rId13"/>
    <p:sldId id="291" r:id="rId14"/>
    <p:sldId id="292" r:id="rId15"/>
    <p:sldId id="276" r:id="rId16"/>
    <p:sldId id="285" r:id="rId17"/>
    <p:sldId id="277" r:id="rId18"/>
    <p:sldId id="286" r:id="rId19"/>
    <p:sldId id="27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8591D-3F37-0E4B-BEEA-0DB22CA2E37F}" type="datetimeFigureOut">
              <a:rPr lang="en-US" smtClean="0"/>
              <a:t>12/3/16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947E1-1059-E34E-9934-CCB195FBBC6B}" type="slidenum">
              <a:rPr lang="en-US" smtClean="0"/>
              <a:t>‹#›</a:t>
            </a:fld>
            <a:endParaRPr lang="en-US"/>
          </a:p>
        </p:txBody>
      </p:sp>
    </p:spTree>
    <p:extLst>
      <p:ext uri="{BB962C8B-B14F-4D97-AF65-F5344CB8AC3E}">
        <p14:creationId xmlns:p14="http://schemas.microsoft.com/office/powerpoint/2010/main" val="38224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47122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419593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318035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02557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9E925-C79F-42A1-A729-2F274C948898}"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56608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9E925-C79F-42A1-A729-2F274C948898}" type="datetimeFigureOut">
              <a:rPr lang="en-US" smtClean="0"/>
              <a:t>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65880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9E925-C79F-42A1-A729-2F274C948898}" type="datetimeFigureOut">
              <a:rPr lang="en-US" smtClean="0"/>
              <a:t>12/3/16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43708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9E925-C79F-42A1-A729-2F274C948898}" type="datetimeFigureOut">
              <a:rPr lang="en-US" smtClean="0"/>
              <a:t>12/3/16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410249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9E925-C79F-42A1-A729-2F274C948898}" type="datetimeFigureOut">
              <a:rPr lang="en-US" smtClean="0"/>
              <a:t>12/3/16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83537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9E925-C79F-42A1-A729-2F274C948898}" type="datetimeFigureOut">
              <a:rPr lang="en-US" smtClean="0"/>
              <a:t>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54698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9E925-C79F-42A1-A729-2F274C948898}" type="datetimeFigureOut">
              <a:rPr lang="en-US" smtClean="0"/>
              <a:t>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9051767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A9E925-C79F-42A1-A729-2F274C948898}" type="datetimeFigureOut">
              <a:rPr lang="en-US" smtClean="0"/>
              <a:t>12/3/16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D88A9-0BA7-4D2C-9A41-46DB44EA457A}" type="slidenum">
              <a:rPr lang="en-US" smtClean="0"/>
              <a:t>‹#›</a:t>
            </a:fld>
            <a:endParaRPr lang="en-US"/>
          </a:p>
        </p:txBody>
      </p:sp>
    </p:spTree>
    <p:extLst>
      <p:ext uri="{BB962C8B-B14F-4D97-AF65-F5344CB8AC3E}">
        <p14:creationId xmlns:p14="http://schemas.microsoft.com/office/powerpoint/2010/main" val="16965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5651" y="697408"/>
            <a:ext cx="3343856"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P</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eopl</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362200" y="1885950"/>
            <a:ext cx="4724400"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N</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ATIVIT</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Y</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2963214" y="1581150"/>
            <a:ext cx="3343856" cy="523220"/>
          </a:xfrm>
          <a:prstGeom prst="rect">
            <a:avLst/>
          </a:prstGeom>
          <a:noFill/>
        </p:spPr>
        <p:txBody>
          <a:bodyPr wrap="square" lIns="91440" tIns="45720" rIns="91440" bIns="45720">
            <a:spAutoFit/>
          </a:bodyPr>
          <a:lstStyle/>
          <a:p>
            <a:pPr algn="ctr"/>
            <a:r>
              <a:rPr lang="en-US" sz="28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OF THE</a:t>
            </a:r>
            <a:endParaRPr lang="en-US" sz="28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53409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581150"/>
            <a:ext cx="6477000" cy="1323439"/>
          </a:xfrm>
          <a:prstGeom prst="rect">
            <a:avLst/>
          </a:prstGeom>
          <a:noFill/>
        </p:spPr>
        <p:txBody>
          <a:bodyPr wrap="square" rtlCol="0">
            <a:spAutoFit/>
          </a:bodyPr>
          <a:lstStyle/>
          <a:p>
            <a:pPr algn="ctr"/>
            <a:r>
              <a:rPr lang="en-US" sz="2000" dirty="0">
                <a:solidFill>
                  <a:schemeClr val="bg1"/>
                </a:solidFill>
                <a:latin typeface="Century Gothic" charset="0"/>
                <a:ea typeface="Century Gothic" charset="0"/>
                <a:cs typeface="Century Gothic" charset="0"/>
              </a:rPr>
              <a:t>When the angels had returned to heaven, the shepherds said to each other, “Let’s go to Bethlehem! Let’s see this thing that has happened, which the Lord has told us about.”</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err="1" smtClean="0">
                <a:solidFill>
                  <a:schemeClr val="bg1"/>
                </a:solidFill>
                <a:latin typeface="Century Gothic" charset="0"/>
                <a:ea typeface="Century Gothic" charset="0"/>
                <a:cs typeface="Century Gothic" charset="0"/>
              </a:rPr>
              <a:t>luke</a:t>
            </a:r>
            <a:r>
              <a:rPr lang="en-US" sz="1400" dirty="0" smtClean="0">
                <a:solidFill>
                  <a:schemeClr val="bg1"/>
                </a:solidFill>
                <a:latin typeface="Century Gothic" charset="0"/>
                <a:ea typeface="Century Gothic" charset="0"/>
                <a:cs typeface="Century Gothic" charset="0"/>
              </a:rPr>
              <a:t> 2:15</a:t>
            </a:r>
            <a:r>
              <a:rPr lang="en-US" sz="1400" dirty="0" smtClean="0">
                <a:solidFill>
                  <a:schemeClr val="bg1"/>
                </a:solidFill>
                <a:latin typeface="Century Gothic" charset="0"/>
                <a:ea typeface="Century Gothic" charset="0"/>
                <a:cs typeface="Century Gothic" charset="0"/>
              </a:rPr>
              <a:t/>
            </a:r>
            <a:br>
              <a:rPr lang="en-US" sz="1400" dirty="0" smtClean="0">
                <a:solidFill>
                  <a:schemeClr val="bg1"/>
                </a:solidFill>
                <a:latin typeface="Century Gothic" charset="0"/>
                <a:ea typeface="Century Gothic" charset="0"/>
                <a:cs typeface="Century Gothic" charset="0"/>
              </a:rPr>
            </a:br>
            <a:r>
              <a:rPr lang="en-US" sz="1200" i="1" dirty="0" smtClean="0">
                <a:solidFill>
                  <a:schemeClr val="bg1"/>
                </a:solidFill>
                <a:latin typeface="Century Gothic" charset="0"/>
                <a:ea typeface="Century Gothic" charset="0"/>
                <a:cs typeface="Century Gothic" charset="0"/>
              </a:rPr>
              <a:t>new living translation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3079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38150"/>
            <a:ext cx="2846314" cy="2895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5750"/>
            <a:ext cx="4394200" cy="2360166"/>
          </a:xfrm>
          <a:prstGeom prst="rect">
            <a:avLst/>
          </a:prstGeom>
        </p:spPr>
      </p:pic>
      <p:sp>
        <p:nvSpPr>
          <p:cNvPr id="6" name="TextBox 5"/>
          <p:cNvSpPr txBox="1"/>
          <p:nvPr/>
        </p:nvSpPr>
        <p:spPr>
          <a:xfrm>
            <a:off x="1282700" y="2724150"/>
            <a:ext cx="2743200" cy="307777"/>
          </a:xfrm>
          <a:prstGeom prst="rect">
            <a:avLst/>
          </a:prstGeom>
          <a:noFill/>
        </p:spPr>
        <p:txBody>
          <a:bodyPr wrap="square" rtlCol="0">
            <a:spAutoFit/>
          </a:bodyPr>
          <a:lstStyle/>
          <a:p>
            <a:pPr algn="ctr"/>
            <a:r>
              <a:rPr lang="en-US" sz="1400" dirty="0" smtClean="0">
                <a:solidFill>
                  <a:schemeClr val="bg1"/>
                </a:solidFill>
                <a:latin typeface="Century Gothic" charset="0"/>
                <a:ea typeface="Century Gothic" charset="0"/>
                <a:cs typeface="Century Gothic" charset="0"/>
              </a:rPr>
              <a:t>CHARLES BLONDIN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5420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1962150"/>
            <a:ext cx="2743200" cy="307777"/>
          </a:xfrm>
          <a:prstGeom prst="rect">
            <a:avLst/>
          </a:prstGeom>
          <a:noFill/>
        </p:spPr>
        <p:txBody>
          <a:bodyPr wrap="square" rtlCol="0">
            <a:spAutoFit/>
          </a:bodyPr>
          <a:lstStyle/>
          <a:p>
            <a:pPr algn="ctr"/>
            <a:r>
              <a:rPr lang="en-US" sz="1400" dirty="0" smtClean="0">
                <a:solidFill>
                  <a:schemeClr val="bg1"/>
                </a:solidFill>
                <a:latin typeface="Century Gothic" charset="0"/>
                <a:ea typeface="Century Gothic" charset="0"/>
                <a:cs typeface="Century Gothic" charset="0"/>
              </a:rPr>
              <a:t>BLONDIN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9924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581150"/>
            <a:ext cx="6477000" cy="1015663"/>
          </a:xfrm>
          <a:prstGeom prst="rect">
            <a:avLst/>
          </a:prstGeom>
          <a:noFill/>
        </p:spPr>
        <p:txBody>
          <a:bodyPr wrap="square" rtlCol="0">
            <a:spAutoFit/>
          </a:bodyPr>
          <a:lstStyle/>
          <a:p>
            <a:pPr algn="ctr"/>
            <a:r>
              <a:rPr lang="en-US" sz="2000">
                <a:solidFill>
                  <a:schemeClr val="bg1"/>
                </a:solidFill>
                <a:latin typeface="Century Gothic" charset="0"/>
                <a:ea typeface="Century Gothic" charset="0"/>
                <a:cs typeface="Century Gothic" charset="0"/>
              </a:rPr>
              <a:t>Then he said, “I tell you the truth, unless you turn from your sins and become like little children, you will never get into the Kingdom of Heaven</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err="1" smtClean="0">
                <a:solidFill>
                  <a:schemeClr val="bg1"/>
                </a:solidFill>
                <a:latin typeface="Century Gothic" charset="0"/>
                <a:ea typeface="Century Gothic" charset="0"/>
                <a:cs typeface="Century Gothic" charset="0"/>
              </a:rPr>
              <a:t>matthew</a:t>
            </a:r>
            <a:r>
              <a:rPr lang="en-US" sz="1400" dirty="0" smtClean="0">
                <a:solidFill>
                  <a:schemeClr val="bg1"/>
                </a:solidFill>
                <a:latin typeface="Century Gothic" charset="0"/>
                <a:ea typeface="Century Gothic" charset="0"/>
                <a:cs typeface="Century Gothic" charset="0"/>
              </a:rPr>
              <a:t> 18:3</a:t>
            </a:r>
            <a:r>
              <a:rPr lang="en-US" sz="1400" dirty="0" smtClean="0">
                <a:solidFill>
                  <a:schemeClr val="bg1"/>
                </a:solidFill>
                <a:latin typeface="Century Gothic" charset="0"/>
                <a:ea typeface="Century Gothic" charset="0"/>
                <a:cs typeface="Century Gothic" charset="0"/>
              </a:rPr>
              <a:t/>
            </a:r>
            <a:br>
              <a:rPr lang="en-US" sz="1400" dirty="0" smtClean="0">
                <a:solidFill>
                  <a:schemeClr val="bg1"/>
                </a:solidFill>
                <a:latin typeface="Century Gothic" charset="0"/>
                <a:ea typeface="Century Gothic" charset="0"/>
                <a:cs typeface="Century Gothic" charset="0"/>
              </a:rPr>
            </a:br>
            <a:r>
              <a:rPr lang="en-US" sz="1200" i="1" dirty="0" smtClean="0">
                <a:solidFill>
                  <a:schemeClr val="bg1"/>
                </a:solidFill>
                <a:latin typeface="Century Gothic" charset="0"/>
                <a:ea typeface="Century Gothic" charset="0"/>
                <a:cs typeface="Century Gothic" charset="0"/>
              </a:rPr>
              <a:t>new living translation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10629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581150"/>
            <a:ext cx="6477000" cy="707886"/>
          </a:xfrm>
          <a:prstGeom prst="rect">
            <a:avLst/>
          </a:prstGeom>
          <a:noFill/>
        </p:spPr>
        <p:txBody>
          <a:bodyPr wrap="square" rtlCol="0">
            <a:spAutoFit/>
          </a:bodyPr>
          <a:lstStyle/>
          <a:p>
            <a:pPr algn="ctr"/>
            <a:r>
              <a:rPr lang="en-US" sz="2000" dirty="0">
                <a:solidFill>
                  <a:schemeClr val="bg1"/>
                </a:solidFill>
                <a:latin typeface="Century Gothic" charset="0"/>
                <a:ea typeface="Century Gothic" charset="0"/>
                <a:cs typeface="Century Gothic" charset="0"/>
              </a:rPr>
              <a:t>For the Lord delights in his people; he crowns the humble with victory.</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Century Gothic" charset="0"/>
                <a:ea typeface="Century Gothic" charset="0"/>
                <a:cs typeface="Century Gothic" charset="0"/>
              </a:rPr>
              <a:t>psalm 149:4</a:t>
            </a:r>
            <a:r>
              <a:rPr lang="en-US" sz="1400" dirty="0" smtClean="0">
                <a:solidFill>
                  <a:schemeClr val="bg1"/>
                </a:solidFill>
                <a:latin typeface="Century Gothic" charset="0"/>
                <a:ea typeface="Century Gothic" charset="0"/>
                <a:cs typeface="Century Gothic" charset="0"/>
              </a:rPr>
              <a:t/>
            </a:r>
            <a:br>
              <a:rPr lang="en-US" sz="1400" dirty="0" smtClean="0">
                <a:solidFill>
                  <a:schemeClr val="bg1"/>
                </a:solidFill>
                <a:latin typeface="Century Gothic" charset="0"/>
                <a:ea typeface="Century Gothic" charset="0"/>
                <a:cs typeface="Century Gothic" charset="0"/>
              </a:rPr>
            </a:br>
            <a:r>
              <a:rPr lang="en-US" sz="1200" i="1" dirty="0" smtClean="0">
                <a:solidFill>
                  <a:schemeClr val="bg1"/>
                </a:solidFill>
                <a:latin typeface="Century Gothic" charset="0"/>
                <a:ea typeface="Century Gothic" charset="0"/>
                <a:cs typeface="Century Gothic" charset="0"/>
              </a:rPr>
              <a:t>new living translation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05672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33354" y="1294969"/>
            <a:ext cx="838200" cy="8651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1294968"/>
            <a:ext cx="80010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RESPOND</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482588" y="1727522"/>
            <a:ext cx="6324600" cy="1015663"/>
          </a:xfrm>
          <a:prstGeom prst="rect">
            <a:avLst/>
          </a:prstGeom>
          <a:noFill/>
        </p:spPr>
        <p:txBody>
          <a:bodyPr wrap="square" lIns="91440" tIns="45720" rIns="91440" bIns="45720">
            <a:spAutoFit/>
          </a:bodyPr>
          <a:lstStyle/>
          <a:p>
            <a:pPr algn="ctr"/>
            <a:r>
              <a:rPr lang="en-US" sz="6000" b="1" cap="none" spc="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IMMEDIATELY</a:t>
            </a:r>
            <a:endParaRPr lang="en-US" sz="4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1695254" y="1342802"/>
            <a:ext cx="914400" cy="769441"/>
          </a:xfrm>
          <a:prstGeom prst="rect">
            <a:avLst/>
          </a:prstGeom>
          <a:noFill/>
        </p:spPr>
        <p:txBody>
          <a:bodyPr wrap="square" lIns="91440" tIns="45720" rIns="91440" bIns="45720">
            <a:spAutoFit/>
          </a:bodyPr>
          <a:lstStyle/>
          <a:p>
            <a:pPr algn="ctr"/>
            <a:r>
              <a:rPr lang="en-US" sz="44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4</a:t>
            </a:r>
            <a:endParaRPr lang="en-US" sz="4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101382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450" y="1809750"/>
            <a:ext cx="6819900" cy="707886"/>
          </a:xfrm>
          <a:prstGeom prst="rect">
            <a:avLst/>
          </a:prstGeom>
          <a:noFill/>
        </p:spPr>
        <p:txBody>
          <a:bodyPr wrap="square" rtlCol="0">
            <a:spAutoFit/>
          </a:bodyPr>
          <a:lstStyle/>
          <a:p>
            <a:pPr algn="ctr"/>
            <a:r>
              <a:rPr lang="en-US" sz="2000" dirty="0">
                <a:solidFill>
                  <a:schemeClr val="bg1"/>
                </a:solidFill>
                <a:latin typeface="Century Gothic" charset="0"/>
                <a:ea typeface="Century Gothic" charset="0"/>
                <a:cs typeface="Century Gothic" charset="0"/>
              </a:rPr>
              <a:t>They hurried to the village and found Mary and Joseph. And there was the baby, lying in the manger.</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err="1" smtClean="0">
                <a:solidFill>
                  <a:schemeClr val="bg1"/>
                </a:solidFill>
                <a:latin typeface="Century Gothic" charset="0"/>
                <a:ea typeface="Century Gothic" charset="0"/>
                <a:cs typeface="Century Gothic" charset="0"/>
              </a:rPr>
              <a:t>luke</a:t>
            </a:r>
            <a:r>
              <a:rPr lang="en-US" sz="1400" dirty="0" smtClean="0">
                <a:solidFill>
                  <a:schemeClr val="bg1"/>
                </a:solidFill>
                <a:latin typeface="Century Gothic" charset="0"/>
                <a:ea typeface="Century Gothic" charset="0"/>
                <a:cs typeface="Century Gothic" charset="0"/>
              </a:rPr>
              <a:t> 2:16</a:t>
            </a:r>
            <a:r>
              <a:rPr lang="en-US" sz="1400" dirty="0" smtClean="0">
                <a:solidFill>
                  <a:schemeClr val="bg1"/>
                </a:solidFill>
                <a:latin typeface="Century Gothic" charset="0"/>
                <a:ea typeface="Century Gothic" charset="0"/>
                <a:cs typeface="Century Gothic" charset="0"/>
              </a:rPr>
              <a:t/>
            </a:r>
            <a:br>
              <a:rPr lang="en-US" sz="1400" dirty="0" smtClean="0">
                <a:solidFill>
                  <a:schemeClr val="bg1"/>
                </a:solidFill>
                <a:latin typeface="Century Gothic" charset="0"/>
                <a:ea typeface="Century Gothic" charset="0"/>
                <a:cs typeface="Century Gothic" charset="0"/>
              </a:rPr>
            </a:br>
            <a:r>
              <a:rPr lang="en-US" sz="1200" i="1" dirty="0" smtClean="0">
                <a:solidFill>
                  <a:schemeClr val="bg1"/>
                </a:solidFill>
                <a:latin typeface="Century Gothic" charset="0"/>
                <a:ea typeface="Century Gothic" charset="0"/>
                <a:cs typeface="Century Gothic" charset="0"/>
              </a:rPr>
              <a:t>new living translation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32409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33354" y="1294969"/>
            <a:ext cx="838200" cy="8651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1294968"/>
            <a:ext cx="80010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TELL PEOPLE</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390677" y="1735967"/>
            <a:ext cx="6324600" cy="1015663"/>
          </a:xfrm>
          <a:prstGeom prst="rect">
            <a:avLst/>
          </a:prstGeom>
          <a:noFill/>
        </p:spPr>
        <p:txBody>
          <a:bodyPr wrap="square" lIns="91440" tIns="45720" rIns="91440" bIns="45720">
            <a:spAutoFit/>
          </a:bodyPr>
          <a:lstStyle/>
          <a:p>
            <a:pPr algn="ct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ABOUT IT</a:t>
            </a:r>
            <a:endParaRPr lang="en-US" sz="4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1695254" y="1342802"/>
            <a:ext cx="914400" cy="769441"/>
          </a:xfrm>
          <a:prstGeom prst="rect">
            <a:avLst/>
          </a:prstGeom>
          <a:noFill/>
        </p:spPr>
        <p:txBody>
          <a:bodyPr wrap="square" lIns="91440" tIns="45720" rIns="91440" bIns="45720">
            <a:spAutoFit/>
          </a:bodyPr>
          <a:lstStyle/>
          <a:p>
            <a:pPr algn="ctr"/>
            <a:r>
              <a:rPr lang="en-US" sz="44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5</a:t>
            </a:r>
            <a:endParaRPr lang="en-US" sz="4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1724597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6850" y="971550"/>
            <a:ext cx="6515100" cy="1938992"/>
          </a:xfrm>
          <a:prstGeom prst="rect">
            <a:avLst/>
          </a:prstGeom>
          <a:noFill/>
        </p:spPr>
        <p:txBody>
          <a:bodyPr wrap="square" rtlCol="0">
            <a:spAutoFit/>
          </a:bodyPr>
          <a:lstStyle/>
          <a:p>
            <a:pPr algn="ctr"/>
            <a:r>
              <a:rPr lang="en-US" sz="2000" b="1" dirty="0">
                <a:solidFill>
                  <a:schemeClr val="bg1"/>
                </a:solidFill>
                <a:latin typeface="Century Gothic" charset="0"/>
                <a:ea typeface="Century Gothic" charset="0"/>
                <a:cs typeface="Century Gothic" charset="0"/>
              </a:rPr>
              <a:t>17 </a:t>
            </a:r>
            <a:r>
              <a:rPr lang="en-US" sz="2000" dirty="0">
                <a:solidFill>
                  <a:schemeClr val="bg1"/>
                </a:solidFill>
                <a:latin typeface="Century Gothic" charset="0"/>
                <a:ea typeface="Century Gothic" charset="0"/>
                <a:cs typeface="Century Gothic" charset="0"/>
              </a:rPr>
              <a:t>After seeing him, the shepherds told everyone what had happened and what the angel had said to them about this child. </a:t>
            </a:r>
          </a:p>
          <a:p>
            <a:pPr algn="ctr"/>
            <a:r>
              <a:rPr lang="en-US" sz="2000" b="1" dirty="0">
                <a:solidFill>
                  <a:schemeClr val="bg1"/>
                </a:solidFill>
                <a:latin typeface="Century Gothic" charset="0"/>
                <a:ea typeface="Century Gothic" charset="0"/>
                <a:cs typeface="Century Gothic" charset="0"/>
              </a:rPr>
              <a:t>20 </a:t>
            </a:r>
            <a:r>
              <a:rPr lang="en-US" sz="2000" dirty="0">
                <a:solidFill>
                  <a:schemeClr val="bg1"/>
                </a:solidFill>
                <a:latin typeface="Century Gothic" charset="0"/>
                <a:ea typeface="Century Gothic" charset="0"/>
                <a:cs typeface="Century Gothic" charset="0"/>
              </a:rPr>
              <a:t>The shepherds went back to their flocks, glorifying and praising God for all they had heard and seen. It was just as the angel had told them.</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err="1" smtClean="0">
                <a:solidFill>
                  <a:schemeClr val="bg1"/>
                </a:solidFill>
                <a:latin typeface="Century Gothic" charset="0"/>
                <a:ea typeface="Century Gothic" charset="0"/>
                <a:cs typeface="Century Gothic" charset="0"/>
              </a:rPr>
              <a:t>luke</a:t>
            </a:r>
            <a:r>
              <a:rPr lang="en-US" sz="1400" dirty="0" smtClean="0">
                <a:solidFill>
                  <a:schemeClr val="bg1"/>
                </a:solidFill>
                <a:latin typeface="Century Gothic" charset="0"/>
                <a:ea typeface="Century Gothic" charset="0"/>
                <a:cs typeface="Century Gothic" charset="0"/>
              </a:rPr>
              <a:t> 2:17,20</a:t>
            </a:r>
            <a:r>
              <a:rPr lang="en-US" sz="1400" dirty="0" smtClean="0">
                <a:solidFill>
                  <a:schemeClr val="bg1"/>
                </a:solidFill>
                <a:latin typeface="Century Gothic" charset="0"/>
                <a:ea typeface="Century Gothic" charset="0"/>
                <a:cs typeface="Century Gothic" charset="0"/>
              </a:rPr>
              <a:t/>
            </a:r>
            <a:br>
              <a:rPr lang="en-US" sz="1400" dirty="0" smtClean="0">
                <a:solidFill>
                  <a:schemeClr val="bg1"/>
                </a:solidFill>
                <a:latin typeface="Century Gothic" charset="0"/>
                <a:ea typeface="Century Gothic" charset="0"/>
                <a:cs typeface="Century Gothic" charset="0"/>
              </a:rPr>
            </a:br>
            <a:r>
              <a:rPr lang="en-US" sz="1200" i="1" dirty="0" smtClean="0">
                <a:solidFill>
                  <a:schemeClr val="bg1"/>
                </a:solidFill>
                <a:latin typeface="Century Gothic" charset="0"/>
                <a:ea typeface="Century Gothic" charset="0"/>
                <a:cs typeface="Century Gothic" charset="0"/>
              </a:rPr>
              <a:t>new living translation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04384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5651" y="697408"/>
            <a:ext cx="3343856"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P</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eopl</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362200" y="1885950"/>
            <a:ext cx="4724400"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N</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ATIVIT</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Y</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2963214" y="1581150"/>
            <a:ext cx="3343856" cy="523220"/>
          </a:xfrm>
          <a:prstGeom prst="rect">
            <a:avLst/>
          </a:prstGeom>
          <a:noFill/>
        </p:spPr>
        <p:txBody>
          <a:bodyPr wrap="square" lIns="91440" tIns="45720" rIns="91440" bIns="45720">
            <a:spAutoFit/>
          </a:bodyPr>
          <a:lstStyle/>
          <a:p>
            <a:pPr algn="ctr"/>
            <a:r>
              <a:rPr lang="en-US" sz="28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OF THE</a:t>
            </a:r>
            <a:endParaRPr lang="en-US" sz="28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1346000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657350"/>
            <a:ext cx="8001000" cy="1200329"/>
          </a:xfrm>
          <a:prstGeom prst="rect">
            <a:avLst/>
          </a:prstGeom>
          <a:noFill/>
        </p:spPr>
        <p:txBody>
          <a:bodyPr wrap="square" lIns="91440" tIns="45720" rIns="91440" bIns="45720">
            <a:spAutoFit/>
          </a:bodyPr>
          <a:lstStyle/>
          <a:p>
            <a:pPr algn="ctr"/>
            <a:r>
              <a:rPr lang="en-US" sz="72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SHEPHERDS</a:t>
            </a:r>
            <a:r>
              <a:rPr lang="en-US" sz="72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Baskerville Old Face" charset="0"/>
                <a:ea typeface="Baskerville Old Face" charset="0"/>
                <a:cs typeface="Baskerville Old Face" charset="0"/>
              </a:rPr>
              <a:t>?</a:t>
            </a:r>
            <a:endParaRPr lang="en-US" sz="72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Baskerville Old Face" charset="0"/>
              <a:ea typeface="Baskerville Old Face" charset="0"/>
              <a:cs typeface="Baskerville Old Face" charset="0"/>
            </a:endParaRPr>
          </a:p>
        </p:txBody>
      </p:sp>
      <p:sp>
        <p:nvSpPr>
          <p:cNvPr id="8" name="Rectangle 7"/>
          <p:cNvSpPr/>
          <p:nvPr/>
        </p:nvSpPr>
        <p:spPr>
          <a:xfrm>
            <a:off x="2133600" y="969692"/>
            <a:ext cx="1828800" cy="707886"/>
          </a:xfrm>
          <a:prstGeom prst="rect">
            <a:avLst/>
          </a:prstGeom>
          <a:solidFill>
            <a:srgbClr val="00B050"/>
          </a:solidFill>
        </p:spPr>
        <p:txBody>
          <a:bodyPr wrap="square" lIns="91440" tIns="45720" rIns="91440" bIns="45720">
            <a:spAutoFit/>
          </a:bodyPr>
          <a:lstStyle/>
          <a:p>
            <a:pPr algn="ctr"/>
            <a:r>
              <a:rPr lang="en-US" sz="4000"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WHY</a:t>
            </a:r>
            <a:endParaRPr lang="en-US" sz="4000"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1551033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33354" y="1294969"/>
            <a:ext cx="838200" cy="8651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1200150"/>
            <a:ext cx="8001000" cy="646331"/>
          </a:xfrm>
          <a:prstGeom prst="rect">
            <a:avLst/>
          </a:prstGeom>
          <a:noFill/>
        </p:spPr>
        <p:txBody>
          <a:bodyPr wrap="square" lIns="91440" tIns="45720" rIns="91440" bIns="45720">
            <a:spAutoFit/>
          </a:bodyPr>
          <a:lstStyle/>
          <a:p>
            <a:pPr algn="ctr"/>
            <a:r>
              <a:rPr lang="en-US" sz="3600" b="1" cap="none" spc="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Realize You</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286000" y="1638954"/>
            <a:ext cx="5660265" cy="1015663"/>
          </a:xfrm>
          <a:prstGeom prst="rect">
            <a:avLst/>
          </a:prstGeom>
          <a:noFill/>
        </p:spPr>
        <p:txBody>
          <a:bodyPr wrap="square" lIns="91440" tIns="45720" rIns="91440" bIns="45720">
            <a:spAutoFit/>
          </a:bodyPr>
          <a:lstStyle/>
          <a:p>
            <a:pPr algn="ctr"/>
            <a:r>
              <a:rPr lang="en-US" sz="6000" b="1" cap="none" spc="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ARE SPECIAL</a:t>
            </a:r>
            <a:endParaRPr lang="en-US" sz="4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1695254" y="1342802"/>
            <a:ext cx="914400" cy="769441"/>
          </a:xfrm>
          <a:prstGeom prst="rect">
            <a:avLst/>
          </a:prstGeom>
          <a:noFill/>
        </p:spPr>
        <p:txBody>
          <a:bodyPr wrap="square" lIns="91440" tIns="45720" rIns="91440" bIns="45720">
            <a:spAutoFit/>
          </a:bodyPr>
          <a:lstStyle/>
          <a:p>
            <a:pPr algn="ctr"/>
            <a:r>
              <a:rPr lang="en-US" sz="44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1</a:t>
            </a:r>
            <a:endParaRPr lang="en-US" sz="4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1819021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581150"/>
            <a:ext cx="6477000" cy="707886"/>
          </a:xfrm>
          <a:prstGeom prst="rect">
            <a:avLst/>
          </a:prstGeom>
          <a:noFill/>
        </p:spPr>
        <p:txBody>
          <a:bodyPr wrap="square" rtlCol="0">
            <a:spAutoFit/>
          </a:bodyPr>
          <a:lstStyle/>
          <a:p>
            <a:pPr algn="ctr"/>
            <a:r>
              <a:rPr lang="en-US" sz="2000" dirty="0">
                <a:solidFill>
                  <a:schemeClr val="bg1"/>
                </a:solidFill>
                <a:latin typeface="Century Gothic" charset="0"/>
                <a:ea typeface="Century Gothic" charset="0"/>
                <a:cs typeface="Century Gothic" charset="0"/>
              </a:rPr>
              <a:t>That night there were shepherds staying in the fields nearby, guarding their flocks of sheep.</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err="1" smtClean="0">
                <a:solidFill>
                  <a:schemeClr val="bg1"/>
                </a:solidFill>
                <a:latin typeface="Century Gothic" charset="0"/>
                <a:ea typeface="Century Gothic" charset="0"/>
                <a:cs typeface="Century Gothic" charset="0"/>
              </a:rPr>
              <a:t>luke</a:t>
            </a:r>
            <a:r>
              <a:rPr lang="en-US" sz="1400" dirty="0" smtClean="0">
                <a:solidFill>
                  <a:schemeClr val="bg1"/>
                </a:solidFill>
                <a:latin typeface="Century Gothic" charset="0"/>
                <a:ea typeface="Century Gothic" charset="0"/>
                <a:cs typeface="Century Gothic" charset="0"/>
              </a:rPr>
              <a:t> 2:8</a:t>
            </a:r>
            <a:r>
              <a:rPr lang="en-US" sz="1400" dirty="0" smtClean="0">
                <a:solidFill>
                  <a:schemeClr val="bg1"/>
                </a:solidFill>
                <a:latin typeface="Century Gothic" charset="0"/>
                <a:ea typeface="Century Gothic" charset="0"/>
                <a:cs typeface="Century Gothic" charset="0"/>
              </a:rPr>
              <a:t/>
            </a:r>
            <a:br>
              <a:rPr lang="en-US" sz="1400" dirty="0" smtClean="0">
                <a:solidFill>
                  <a:schemeClr val="bg1"/>
                </a:solidFill>
                <a:latin typeface="Century Gothic" charset="0"/>
                <a:ea typeface="Century Gothic" charset="0"/>
                <a:cs typeface="Century Gothic" charset="0"/>
              </a:rPr>
            </a:br>
            <a:r>
              <a:rPr lang="en-US" sz="1200" i="1" dirty="0" smtClean="0">
                <a:solidFill>
                  <a:schemeClr val="bg1"/>
                </a:solidFill>
                <a:latin typeface="Century Gothic" charset="0"/>
                <a:ea typeface="Century Gothic" charset="0"/>
                <a:cs typeface="Century Gothic" charset="0"/>
              </a:rPr>
              <a:t>new living translation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23970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350" y="971550"/>
            <a:ext cx="6896100" cy="1938992"/>
          </a:xfrm>
          <a:prstGeom prst="rect">
            <a:avLst/>
          </a:prstGeom>
          <a:noFill/>
        </p:spPr>
        <p:txBody>
          <a:bodyPr wrap="square" rtlCol="0">
            <a:spAutoFit/>
          </a:bodyPr>
          <a:lstStyle/>
          <a:p>
            <a:pPr algn="ctr"/>
            <a:r>
              <a:rPr lang="en-US" sz="2000" b="1">
                <a:solidFill>
                  <a:schemeClr val="bg1"/>
                </a:solidFill>
                <a:latin typeface="Century Gothic" charset="0"/>
                <a:ea typeface="Century Gothic" charset="0"/>
                <a:cs typeface="Century Gothic" charset="0"/>
              </a:rPr>
              <a:t>33 </a:t>
            </a:r>
            <a:r>
              <a:rPr lang="en-US" sz="2000">
                <a:solidFill>
                  <a:schemeClr val="bg1"/>
                </a:solidFill>
                <a:latin typeface="Century Gothic" charset="0"/>
                <a:ea typeface="Century Gothic" charset="0"/>
                <a:cs typeface="Century Gothic" charset="0"/>
              </a:rPr>
              <a:t>Then he said, “When Pharaoh calls for you and asks you about your occupation, </a:t>
            </a:r>
            <a:r>
              <a:rPr lang="en-US" sz="2000" b="1">
                <a:solidFill>
                  <a:schemeClr val="bg1"/>
                </a:solidFill>
                <a:latin typeface="Century Gothic" charset="0"/>
                <a:ea typeface="Century Gothic" charset="0"/>
                <a:cs typeface="Century Gothic" charset="0"/>
              </a:rPr>
              <a:t>34 </a:t>
            </a:r>
            <a:r>
              <a:rPr lang="en-US" sz="2000">
                <a:solidFill>
                  <a:schemeClr val="bg1"/>
                </a:solidFill>
                <a:latin typeface="Century Gothic" charset="0"/>
                <a:ea typeface="Century Gothic" charset="0"/>
                <a:cs typeface="Century Gothic" charset="0"/>
              </a:rPr>
              <a:t>you must tell him, ‘We, your servants, have raised livestock all our lives, as our ancestors have always done.’ When you tell him this, he will let you live here in the region of Goshen, for the Egyptians despise shepherds.”</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Century Gothic" charset="0"/>
                <a:ea typeface="Century Gothic" charset="0"/>
                <a:cs typeface="Century Gothic" charset="0"/>
              </a:rPr>
              <a:t>genesis 46:33-34</a:t>
            </a:r>
            <a:r>
              <a:rPr lang="en-US" sz="1400" dirty="0" smtClean="0">
                <a:solidFill>
                  <a:schemeClr val="bg1"/>
                </a:solidFill>
                <a:latin typeface="Century Gothic" charset="0"/>
                <a:ea typeface="Century Gothic" charset="0"/>
                <a:cs typeface="Century Gothic" charset="0"/>
              </a:rPr>
              <a:t/>
            </a:r>
            <a:br>
              <a:rPr lang="en-US" sz="1400" dirty="0" smtClean="0">
                <a:solidFill>
                  <a:schemeClr val="bg1"/>
                </a:solidFill>
                <a:latin typeface="Century Gothic" charset="0"/>
                <a:ea typeface="Century Gothic" charset="0"/>
                <a:cs typeface="Century Gothic" charset="0"/>
              </a:rPr>
            </a:br>
            <a:r>
              <a:rPr lang="en-US" sz="1200" i="1" dirty="0" smtClean="0">
                <a:solidFill>
                  <a:schemeClr val="bg1"/>
                </a:solidFill>
                <a:latin typeface="Century Gothic" charset="0"/>
                <a:ea typeface="Century Gothic" charset="0"/>
                <a:cs typeface="Century Gothic" charset="0"/>
              </a:rPr>
              <a:t>new living translation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06213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33354" y="1294969"/>
            <a:ext cx="838200" cy="8651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9832" y="1188421"/>
            <a:ext cx="80010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DON’T BE</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1600199" y="1654801"/>
            <a:ext cx="5660265" cy="1015663"/>
          </a:xfrm>
          <a:prstGeom prst="rect">
            <a:avLst/>
          </a:prstGeom>
          <a:noFill/>
        </p:spPr>
        <p:txBody>
          <a:bodyPr wrap="square" lIns="91440" tIns="45720" rIns="91440" bIns="45720">
            <a:spAutoFit/>
          </a:bodyPr>
          <a:lstStyle/>
          <a:p>
            <a:pPr algn="ct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AFRAID</a:t>
            </a:r>
            <a:endParaRPr lang="en-US" sz="4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1695254" y="1342802"/>
            <a:ext cx="914400" cy="769441"/>
          </a:xfrm>
          <a:prstGeom prst="rect">
            <a:avLst/>
          </a:prstGeom>
          <a:noFill/>
        </p:spPr>
        <p:txBody>
          <a:bodyPr wrap="square" lIns="91440" tIns="45720" rIns="91440" bIns="45720">
            <a:spAutoFit/>
          </a:bodyPr>
          <a:lstStyle/>
          <a:p>
            <a:pPr algn="ctr"/>
            <a:r>
              <a:rPr lang="en-US" sz="44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2</a:t>
            </a:r>
            <a:endParaRPr lang="en-US" sz="4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1275891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23950"/>
            <a:ext cx="6896100" cy="1631216"/>
          </a:xfrm>
          <a:prstGeom prst="rect">
            <a:avLst/>
          </a:prstGeom>
          <a:noFill/>
        </p:spPr>
        <p:txBody>
          <a:bodyPr wrap="square" rtlCol="0">
            <a:spAutoFit/>
          </a:bodyPr>
          <a:lstStyle/>
          <a:p>
            <a:pPr algn="ctr"/>
            <a:r>
              <a:rPr lang="en-US" sz="2000" b="1" dirty="0">
                <a:solidFill>
                  <a:schemeClr val="bg1"/>
                </a:solidFill>
                <a:latin typeface="Century Gothic" charset="0"/>
                <a:ea typeface="Century Gothic" charset="0"/>
                <a:cs typeface="Century Gothic" charset="0"/>
              </a:rPr>
              <a:t>9 </a:t>
            </a:r>
            <a:r>
              <a:rPr lang="en-US" sz="2000" dirty="0">
                <a:solidFill>
                  <a:schemeClr val="bg1"/>
                </a:solidFill>
                <a:latin typeface="Century Gothic" charset="0"/>
                <a:ea typeface="Century Gothic" charset="0"/>
                <a:cs typeface="Century Gothic" charset="0"/>
              </a:rPr>
              <a:t>Suddenly, an angel of the Lord appeared among them, and the radiance of the Lord’s glory surrounded them. They were terrified, </a:t>
            </a:r>
            <a:r>
              <a:rPr lang="en-US" sz="2000" b="1" dirty="0">
                <a:solidFill>
                  <a:schemeClr val="bg1"/>
                </a:solidFill>
                <a:latin typeface="Century Gothic" charset="0"/>
                <a:ea typeface="Century Gothic" charset="0"/>
                <a:cs typeface="Century Gothic" charset="0"/>
              </a:rPr>
              <a:t>10 </a:t>
            </a:r>
            <a:r>
              <a:rPr lang="en-US" sz="2000" dirty="0">
                <a:solidFill>
                  <a:schemeClr val="bg1"/>
                </a:solidFill>
                <a:latin typeface="Century Gothic" charset="0"/>
                <a:ea typeface="Century Gothic" charset="0"/>
                <a:cs typeface="Century Gothic" charset="0"/>
              </a:rPr>
              <a:t>but the angel reassured them. “Don’t be afraid!” he said. “I bring you good news that will bring great joy to all people. </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err="1" smtClean="0">
                <a:solidFill>
                  <a:schemeClr val="bg1"/>
                </a:solidFill>
                <a:latin typeface="Century Gothic" charset="0"/>
                <a:ea typeface="Century Gothic" charset="0"/>
                <a:cs typeface="Century Gothic" charset="0"/>
              </a:rPr>
              <a:t>luke</a:t>
            </a:r>
            <a:r>
              <a:rPr lang="en-US" sz="1400" dirty="0" smtClean="0">
                <a:solidFill>
                  <a:schemeClr val="bg1"/>
                </a:solidFill>
                <a:latin typeface="Century Gothic" charset="0"/>
                <a:ea typeface="Century Gothic" charset="0"/>
                <a:cs typeface="Century Gothic" charset="0"/>
              </a:rPr>
              <a:t> 2:9-10</a:t>
            </a:r>
            <a:r>
              <a:rPr lang="en-US" sz="1400" dirty="0" smtClean="0">
                <a:solidFill>
                  <a:schemeClr val="bg1"/>
                </a:solidFill>
                <a:latin typeface="Century Gothic" charset="0"/>
                <a:ea typeface="Century Gothic" charset="0"/>
                <a:cs typeface="Century Gothic" charset="0"/>
              </a:rPr>
              <a:t/>
            </a:r>
            <a:br>
              <a:rPr lang="en-US" sz="1400" dirty="0" smtClean="0">
                <a:solidFill>
                  <a:schemeClr val="bg1"/>
                </a:solidFill>
                <a:latin typeface="Century Gothic" charset="0"/>
                <a:ea typeface="Century Gothic" charset="0"/>
                <a:cs typeface="Century Gothic" charset="0"/>
              </a:rPr>
            </a:br>
            <a:r>
              <a:rPr lang="en-US" sz="1200" i="1" dirty="0" smtClean="0">
                <a:solidFill>
                  <a:schemeClr val="bg1"/>
                </a:solidFill>
                <a:latin typeface="Century Gothic" charset="0"/>
                <a:ea typeface="Century Gothic" charset="0"/>
                <a:cs typeface="Century Gothic" charset="0"/>
              </a:rPr>
              <a:t>new living translation</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54441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1962150"/>
            <a:ext cx="2743200" cy="307777"/>
          </a:xfrm>
          <a:prstGeom prst="rect">
            <a:avLst/>
          </a:prstGeom>
          <a:noFill/>
        </p:spPr>
        <p:txBody>
          <a:bodyPr wrap="square" rtlCol="0">
            <a:spAutoFit/>
          </a:bodyPr>
          <a:lstStyle/>
          <a:p>
            <a:pPr algn="ctr"/>
            <a:r>
              <a:rPr lang="en-US" sz="1400" dirty="0" smtClean="0">
                <a:solidFill>
                  <a:schemeClr val="bg1"/>
                </a:solidFill>
                <a:latin typeface="Century Gothic" charset="0"/>
                <a:ea typeface="Century Gothic" charset="0"/>
                <a:cs typeface="Century Gothic" charset="0"/>
              </a:rPr>
              <a:t>JOHN CENA</a:t>
            </a:r>
            <a:endParaRPr lang="en-US" sz="1200" i="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129343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33354" y="1294969"/>
            <a:ext cx="838200" cy="8651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278911"/>
            <a:ext cx="80010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BELIEVE</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1828800" y="1751206"/>
            <a:ext cx="5660265" cy="1015663"/>
          </a:xfrm>
          <a:prstGeom prst="rect">
            <a:avLst/>
          </a:prstGeom>
          <a:noFill/>
        </p:spPr>
        <p:txBody>
          <a:bodyPr wrap="square" lIns="91440" tIns="45720" rIns="91440" bIns="45720">
            <a:spAutoFit/>
          </a:bodyPr>
          <a:lstStyle/>
          <a:p>
            <a:pPr algn="ct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IT</a:t>
            </a:r>
            <a:endParaRPr lang="en-US" sz="4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1695254" y="1342802"/>
            <a:ext cx="914400" cy="769441"/>
          </a:xfrm>
          <a:prstGeom prst="rect">
            <a:avLst/>
          </a:prstGeom>
          <a:noFill/>
        </p:spPr>
        <p:txBody>
          <a:bodyPr wrap="square" lIns="91440" tIns="45720" rIns="91440" bIns="45720">
            <a:spAutoFit/>
          </a:bodyPr>
          <a:lstStyle/>
          <a:p>
            <a:pPr algn="ctr"/>
            <a:r>
              <a:rPr lang="en-US" sz="44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3</a:t>
            </a:r>
            <a:endParaRPr lang="en-US" sz="4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1286863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178</Words>
  <Application>Microsoft Macintosh PowerPoint</Application>
  <PresentationFormat>On-screen Show (16:9)</PresentationFormat>
  <Paragraphs>43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Augustus</vt:lpstr>
      <vt:lpstr>Baskerville Old Face</vt:lpstr>
      <vt:lpstr>Calibri</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26</cp:revision>
  <dcterms:created xsi:type="dcterms:W3CDTF">2016-11-17T01:07:37Z</dcterms:created>
  <dcterms:modified xsi:type="dcterms:W3CDTF">2016-12-04T01:10:40Z</dcterms:modified>
</cp:coreProperties>
</file>