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8" r:id="rId3"/>
    <p:sldId id="283" r:id="rId4"/>
    <p:sldId id="269" r:id="rId5"/>
    <p:sldId id="282" r:id="rId6"/>
    <p:sldId id="285" r:id="rId7"/>
    <p:sldId id="280" r:id="rId8"/>
    <p:sldId id="281" r:id="rId9"/>
    <p:sldId id="286" r:id="rId10"/>
    <p:sldId id="259" r:id="rId11"/>
    <p:sldId id="261" r:id="rId12"/>
    <p:sldId id="256" r:id="rId13"/>
    <p:sldId id="262" r:id="rId14"/>
    <p:sldId id="263" r:id="rId15"/>
    <p:sldId id="264" r:id="rId16"/>
    <p:sldId id="270" r:id="rId17"/>
    <p:sldId id="266" r:id="rId18"/>
    <p:sldId id="267" r:id="rId19"/>
    <p:sldId id="268" r:id="rId20"/>
    <p:sldId id="271" r:id="rId21"/>
    <p:sldId id="272" r:id="rId22"/>
    <p:sldId id="273" r:id="rId23"/>
    <p:sldId id="274" r:id="rId24"/>
    <p:sldId id="275" r:id="rId25"/>
    <p:sldId id="276" r:id="rId26"/>
    <p:sldId id="277" r:id="rId27"/>
    <p:sldId id="278" r:id="rId28"/>
    <p:sldId id="279" r:id="rId29"/>
    <p:sldId id="287"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6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26BBC-52CB-40B6-8776-C47F97AF2B6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20048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26BBC-52CB-40B6-8776-C47F97AF2B6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130373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26BBC-52CB-40B6-8776-C47F97AF2B6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40053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26BBC-52CB-40B6-8776-C47F97AF2B6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38395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26BBC-52CB-40B6-8776-C47F97AF2B6D}"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324565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26BBC-52CB-40B6-8776-C47F97AF2B6D}"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179740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26BBC-52CB-40B6-8776-C47F97AF2B6D}"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34285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26BBC-52CB-40B6-8776-C47F97AF2B6D}"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10730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26BBC-52CB-40B6-8776-C47F97AF2B6D}"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265802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26BBC-52CB-40B6-8776-C47F97AF2B6D}"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246729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26BBC-52CB-40B6-8776-C47F97AF2B6D}"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D06-1616-4540-85A1-97A89A578AE6}" type="slidenum">
              <a:rPr lang="en-US" smtClean="0"/>
              <a:t>‹#›</a:t>
            </a:fld>
            <a:endParaRPr lang="en-US"/>
          </a:p>
        </p:txBody>
      </p:sp>
    </p:spTree>
    <p:extLst>
      <p:ext uri="{BB962C8B-B14F-4D97-AF65-F5344CB8AC3E}">
        <p14:creationId xmlns:p14="http://schemas.microsoft.com/office/powerpoint/2010/main" val="157781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426BBC-52CB-40B6-8776-C47F97AF2B6D}" type="datetimeFigureOut">
              <a:rPr lang="en-US" smtClean="0"/>
              <a:t>10/27/2016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D06-1616-4540-85A1-97A89A578AE6}" type="slidenum">
              <a:rPr lang="en-US" smtClean="0"/>
              <a:t>‹#›</a:t>
            </a:fld>
            <a:endParaRPr lang="en-US"/>
          </a:p>
        </p:txBody>
      </p:sp>
    </p:spTree>
    <p:extLst>
      <p:ext uri="{BB962C8B-B14F-4D97-AF65-F5344CB8AC3E}">
        <p14:creationId xmlns:p14="http://schemas.microsoft.com/office/powerpoint/2010/main" val="426007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59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66232" y="1989220"/>
            <a:ext cx="7625367" cy="96974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71600" y="2016264"/>
            <a:ext cx="7124163" cy="707886"/>
          </a:xfrm>
          <a:prstGeom prst="rect">
            <a:avLst/>
          </a:prstGeom>
          <a:noFill/>
        </p:spPr>
        <p:txBody>
          <a:bodyPr wrap="square" lIns="91440" tIns="45720" rIns="91440" bIns="45720">
            <a:spAutoFit/>
          </a:bodyPr>
          <a:lstStyle/>
          <a:p>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  </a:t>
            </a:r>
            <a:r>
              <a:rPr lang="en-US" sz="40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GOD WILL OFTEN ASK US</a:t>
            </a:r>
            <a:endParaRPr lang="en-US" sz="36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676400" y="2374187"/>
            <a:ext cx="6705600" cy="584775"/>
          </a:xfrm>
          <a:prstGeom prst="rect">
            <a:avLst/>
          </a:prstGeom>
          <a:noFill/>
        </p:spPr>
        <p:txBody>
          <a:bodyPr wrap="square" rtlCol="0">
            <a:spAutoFit/>
          </a:bodyPr>
          <a:lstStyle/>
          <a:p>
            <a:r>
              <a:rPr lang="en-US" sz="32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to do things we don’t want to do</a:t>
            </a:r>
            <a:endPar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85800" y="1789412"/>
            <a:ext cx="381000" cy="1107996"/>
          </a:xfrm>
          <a:prstGeom prst="rect">
            <a:avLst/>
          </a:prstGeom>
          <a:noFill/>
        </p:spPr>
        <p:txBody>
          <a:bodyPr wrap="square" rtlCol="0">
            <a:spAutoFit/>
          </a:bodyPr>
          <a:lstStyle/>
          <a:p>
            <a:r>
              <a:rPr lang="en-US" sz="66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1</a:t>
            </a:r>
            <a:endParaRPr lang="en-US" sz="66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247104" y="1619510"/>
            <a:ext cx="0" cy="1447800"/>
          </a:xfrm>
          <a:prstGeom prst="line">
            <a:avLst/>
          </a:prstGeom>
          <a:ln w="158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6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8961" y="1962150"/>
            <a:ext cx="6705600" cy="1815882"/>
          </a:xfrm>
          <a:prstGeom prst="rect">
            <a:avLst/>
          </a:prstGeom>
          <a:solidFill>
            <a:schemeClr val="tx1">
              <a:alpha val="66000"/>
            </a:schemeClr>
          </a:solid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Get up and go to the great city of Nineveh. Announce my judgment against it because I have seen how wicked its people are.”</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Jonah 1:2</a:t>
            </a: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550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85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504950"/>
            <a:ext cx="8229600" cy="2246769"/>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"Now go, for I am sending you to Pharaoh. You must lead my people Israel out of Egypt</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But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Moses protested to God, “Who am I to appear before Pharaoh? Who am I to lead the people of Israel out of Egypt?”</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Exodus 3:10-11</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41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04950"/>
            <a:ext cx="8458200" cy="2308324"/>
          </a:xfrm>
          <a:prstGeom prst="rect">
            <a:avLst/>
          </a:prstGeom>
          <a:solidFill>
            <a:schemeClr val="tx1">
              <a:alpha val="66000"/>
            </a:schemeClr>
          </a:solidFill>
        </p:spPr>
        <p:txBody>
          <a:bodyPr wrap="square" rtlCol="0">
            <a:spAutoFit/>
          </a:bodyPr>
          <a:lstStyle/>
          <a:p>
            <a:pPr algn="ctr"/>
            <a:r>
              <a:rPr lang="en-US" sz="2400" dirty="0" smtClean="0">
                <a:solidFill>
                  <a:schemeClr val="bg1"/>
                </a:solidFill>
                <a:latin typeface="Century Gothic" panose="020B0502020202020204" pitchFamily="34" charset="0"/>
              </a:rPr>
              <a:t>Now </a:t>
            </a:r>
            <a:r>
              <a:rPr lang="en-US" sz="2400" dirty="0">
                <a:solidFill>
                  <a:schemeClr val="bg1"/>
                </a:solidFill>
                <a:latin typeface="Century Gothic" panose="020B0502020202020204" pitchFamily="34" charset="0"/>
              </a:rPr>
              <a:t>there was a </a:t>
            </a:r>
            <a:r>
              <a:rPr lang="en-US" sz="2400" dirty="0" smtClean="0">
                <a:solidFill>
                  <a:schemeClr val="bg1"/>
                </a:solidFill>
                <a:latin typeface="Century Gothic" panose="020B0502020202020204" pitchFamily="34" charset="0"/>
              </a:rPr>
              <a:t>believer</a:t>
            </a:r>
            <a:r>
              <a:rPr lang="en-US" sz="2400" dirty="0">
                <a:solidFill>
                  <a:schemeClr val="bg1"/>
                </a:solidFill>
                <a:latin typeface="Century Gothic" panose="020B0502020202020204" pitchFamily="34" charset="0"/>
              </a:rPr>
              <a:t> in Damascus named Ananias. </a:t>
            </a:r>
            <a:r>
              <a:rPr lang="en-US" sz="2400" dirty="0" smtClean="0">
                <a:solidFill>
                  <a:schemeClr val="bg1"/>
                </a:solidFill>
                <a:latin typeface="Century Gothic" panose="020B0502020202020204" pitchFamily="34" charset="0"/>
              </a:rPr>
              <a:t/>
            </a:r>
            <a:br>
              <a:rPr lang="en-US" sz="2400" dirty="0" smtClean="0">
                <a:solidFill>
                  <a:schemeClr val="bg1"/>
                </a:solidFill>
                <a:latin typeface="Century Gothic" panose="020B0502020202020204" pitchFamily="34" charset="0"/>
              </a:rPr>
            </a:br>
            <a:r>
              <a:rPr lang="en-US" sz="2400" dirty="0" smtClean="0">
                <a:solidFill>
                  <a:schemeClr val="bg1"/>
                </a:solidFill>
                <a:latin typeface="Century Gothic" panose="020B0502020202020204" pitchFamily="34" charset="0"/>
              </a:rPr>
              <a:t>The </a:t>
            </a:r>
            <a:r>
              <a:rPr lang="en-US" sz="2400" dirty="0">
                <a:solidFill>
                  <a:schemeClr val="bg1"/>
                </a:solidFill>
                <a:latin typeface="Century Gothic" panose="020B0502020202020204" pitchFamily="34" charset="0"/>
              </a:rPr>
              <a:t>Lord spoke to him in a vision, calling, “Ananias</a:t>
            </a:r>
            <a:r>
              <a:rPr lang="en-US" sz="2400" dirty="0" smtClean="0">
                <a:solidFill>
                  <a:schemeClr val="bg1"/>
                </a:solidFill>
                <a:latin typeface="Century Gothic" panose="020B0502020202020204" pitchFamily="34" charset="0"/>
              </a:rPr>
              <a:t>!”</a:t>
            </a:r>
            <a:br>
              <a:rPr lang="en-US" sz="2400" dirty="0" smtClean="0">
                <a:solidFill>
                  <a:schemeClr val="bg1"/>
                </a:solidFill>
                <a:latin typeface="Century Gothic" panose="020B0502020202020204" pitchFamily="34" charset="0"/>
              </a:rPr>
            </a:br>
            <a:r>
              <a:rPr lang="en-US" sz="2400" dirty="0" smtClean="0">
                <a:solidFill>
                  <a:schemeClr val="bg1"/>
                </a:solidFill>
                <a:latin typeface="Century Gothic" panose="020B0502020202020204" pitchFamily="34" charset="0"/>
              </a:rPr>
              <a:t>“</a:t>
            </a:r>
            <a:r>
              <a:rPr lang="en-US" sz="2400" dirty="0">
                <a:solidFill>
                  <a:schemeClr val="bg1"/>
                </a:solidFill>
                <a:latin typeface="Century Gothic" panose="020B0502020202020204" pitchFamily="34" charset="0"/>
              </a:rPr>
              <a:t>Yes, Lord!” he replied</a:t>
            </a:r>
            <a:r>
              <a:rPr lang="en-US" sz="2400" dirty="0" smtClean="0">
                <a:solidFill>
                  <a:schemeClr val="bg1"/>
                </a:solidFill>
                <a:latin typeface="Century Gothic" panose="020B0502020202020204" pitchFamily="34" charset="0"/>
              </a:rPr>
              <a:t>. </a:t>
            </a:r>
            <a:br>
              <a:rPr lang="en-US" sz="2400" dirty="0" smtClean="0">
                <a:solidFill>
                  <a:schemeClr val="bg1"/>
                </a:solidFill>
                <a:latin typeface="Century Gothic" panose="020B0502020202020204" pitchFamily="34" charset="0"/>
              </a:rPr>
            </a:br>
            <a:r>
              <a:rPr lang="en-US" sz="2400" dirty="0" smtClean="0">
                <a:solidFill>
                  <a:schemeClr val="bg1"/>
                </a:solidFill>
                <a:latin typeface="Century Gothic" panose="020B0502020202020204" pitchFamily="34" charset="0"/>
              </a:rPr>
              <a:t>The </a:t>
            </a:r>
            <a:r>
              <a:rPr lang="en-US" sz="2400" dirty="0">
                <a:solidFill>
                  <a:schemeClr val="bg1"/>
                </a:solidFill>
                <a:latin typeface="Century Gothic" panose="020B0502020202020204" pitchFamily="34" charset="0"/>
              </a:rPr>
              <a:t>Lord said, </a:t>
            </a:r>
            <a:r>
              <a:rPr lang="en-US" sz="2400" dirty="0" smtClean="0">
                <a:solidFill>
                  <a:schemeClr val="bg1"/>
                </a:solidFill>
                <a:latin typeface="Century Gothic" panose="020B0502020202020204" pitchFamily="34" charset="0"/>
              </a:rPr>
              <a:t>“</a:t>
            </a:r>
            <a:r>
              <a:rPr lang="en-US" sz="2400" dirty="0">
                <a:solidFill>
                  <a:schemeClr val="bg1"/>
                </a:solidFill>
                <a:latin typeface="Century Gothic" panose="020B0502020202020204" pitchFamily="34" charset="0"/>
              </a:rPr>
              <a:t>Go over to Straight Street, to the house of Judas. When you get there, ask for a man from Tarsus named Saul. He is praying to me right now</a:t>
            </a:r>
            <a:r>
              <a:rPr lang="en-US" sz="2400" dirty="0" smtClean="0">
                <a:solidFill>
                  <a:schemeClr val="bg1"/>
                </a:solidFill>
                <a:latin typeface="Century Gothic" panose="020B0502020202020204" pitchFamily="34" charset="0"/>
              </a:rPr>
              <a:t>.”</a:t>
            </a:r>
            <a:r>
              <a:rPr lang="en-US" sz="2400" dirty="0">
                <a:solidFill>
                  <a:schemeClr val="bg1"/>
                </a:solidFill>
                <a:latin typeface="Century Gothic" panose="020B0502020202020204" pitchFamily="34" charset="0"/>
              </a:rPr>
              <a:t> </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Acts 9:10-15</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504950"/>
            <a:ext cx="8229600" cy="3046988"/>
          </a:xfrm>
          <a:prstGeom prst="rect">
            <a:avLst/>
          </a:prstGeom>
          <a:solidFill>
            <a:schemeClr val="tx1">
              <a:alpha val="66000"/>
            </a:schemeClr>
          </a:solidFill>
        </p:spPr>
        <p:txBody>
          <a:bodyPr wrap="square" rtlCol="0">
            <a:spAutoFit/>
          </a:bodyPr>
          <a:lstStyle/>
          <a:p>
            <a:pPr algn="ctr"/>
            <a:r>
              <a:rPr lang="en-US" sz="2400" b="1" baseline="30000" dirty="0">
                <a:solidFill>
                  <a:schemeClr val="bg1"/>
                </a:solidFill>
                <a:latin typeface="Century Gothic" panose="020B0502020202020204" pitchFamily="34" charset="0"/>
              </a:rPr>
              <a:t> </a:t>
            </a:r>
            <a:r>
              <a:rPr lang="en-US" sz="2400" b="1" baseline="30000" dirty="0" smtClean="0">
                <a:solidFill>
                  <a:schemeClr val="bg1"/>
                </a:solidFill>
                <a:latin typeface="Century Gothic" panose="020B0502020202020204" pitchFamily="34" charset="0"/>
              </a:rPr>
              <a:t>”</a:t>
            </a:r>
            <a:r>
              <a:rPr lang="en-US" sz="2400" dirty="0" smtClean="0">
                <a:solidFill>
                  <a:schemeClr val="bg1"/>
                </a:solidFill>
                <a:latin typeface="Century Gothic" panose="020B0502020202020204" pitchFamily="34" charset="0"/>
              </a:rPr>
              <a:t>I </a:t>
            </a:r>
            <a:r>
              <a:rPr lang="en-US" sz="2400" dirty="0">
                <a:solidFill>
                  <a:schemeClr val="bg1"/>
                </a:solidFill>
                <a:latin typeface="Century Gothic" panose="020B0502020202020204" pitchFamily="34" charset="0"/>
              </a:rPr>
              <a:t>have shown him a vision of a man named Ananias coming in and laying hands on him so he can see again</a:t>
            </a:r>
            <a:r>
              <a:rPr lang="en-US" sz="2400" dirty="0" smtClean="0">
                <a:solidFill>
                  <a:schemeClr val="bg1"/>
                </a:solidFill>
                <a:latin typeface="Century Gothic" panose="020B0502020202020204" pitchFamily="34" charset="0"/>
              </a:rPr>
              <a:t>.”   “</a:t>
            </a:r>
            <a:r>
              <a:rPr lang="en-US" sz="2400" dirty="0">
                <a:solidFill>
                  <a:schemeClr val="bg1"/>
                </a:solidFill>
                <a:latin typeface="Century Gothic" panose="020B0502020202020204" pitchFamily="34" charset="0"/>
              </a:rPr>
              <a:t>But Lord,” exclaimed Ananias, </a:t>
            </a:r>
            <a:endParaRPr lang="en-US" sz="2400" dirty="0" smtClean="0">
              <a:solidFill>
                <a:schemeClr val="bg1"/>
              </a:solidFill>
              <a:latin typeface="Century Gothic" panose="020B0502020202020204" pitchFamily="34" charset="0"/>
            </a:endParaRPr>
          </a:p>
          <a:p>
            <a:pPr algn="ctr"/>
            <a:r>
              <a:rPr lang="en-US" sz="2400" dirty="0" smtClean="0">
                <a:solidFill>
                  <a:schemeClr val="bg1"/>
                </a:solidFill>
                <a:latin typeface="Century Gothic" panose="020B0502020202020204" pitchFamily="34" charset="0"/>
              </a:rPr>
              <a:t>“</a:t>
            </a:r>
            <a:r>
              <a:rPr lang="en-US" sz="2400" dirty="0">
                <a:solidFill>
                  <a:schemeClr val="bg1"/>
                </a:solidFill>
                <a:latin typeface="Century Gothic" panose="020B0502020202020204" pitchFamily="34" charset="0"/>
              </a:rPr>
              <a:t>I’ve heard many people talk about the terrible things this man has done to the </a:t>
            </a:r>
            <a:r>
              <a:rPr lang="en-US" sz="2400" dirty="0" smtClean="0">
                <a:solidFill>
                  <a:schemeClr val="bg1"/>
                </a:solidFill>
                <a:latin typeface="Century Gothic" panose="020B0502020202020204" pitchFamily="34" charset="0"/>
              </a:rPr>
              <a:t>believers</a:t>
            </a:r>
            <a:r>
              <a:rPr lang="en-US" sz="2400" dirty="0">
                <a:solidFill>
                  <a:schemeClr val="bg1"/>
                </a:solidFill>
                <a:latin typeface="Century Gothic" panose="020B0502020202020204" pitchFamily="34" charset="0"/>
              </a:rPr>
              <a:t> in Jerusalem! </a:t>
            </a:r>
            <a:r>
              <a:rPr lang="en-US" sz="2400" dirty="0" smtClean="0">
                <a:solidFill>
                  <a:schemeClr val="bg1"/>
                </a:solidFill>
                <a:latin typeface="Century Gothic" panose="020B0502020202020204" pitchFamily="34" charset="0"/>
              </a:rPr>
              <a:t>And </a:t>
            </a:r>
            <a:r>
              <a:rPr lang="en-US" sz="2400" dirty="0">
                <a:solidFill>
                  <a:schemeClr val="bg1"/>
                </a:solidFill>
                <a:latin typeface="Century Gothic" panose="020B0502020202020204" pitchFamily="34" charset="0"/>
              </a:rPr>
              <a:t>he is authorized by the leading priests to arrest everyone who calls upon your name.”</a:t>
            </a:r>
          </a:p>
          <a:p>
            <a:pPr algn="ctr"/>
            <a:r>
              <a:rPr lang="en-US" sz="2400" dirty="0" smtClean="0">
                <a:solidFill>
                  <a:schemeClr val="bg1"/>
                </a:solidFill>
                <a:latin typeface="Century Gothic" panose="020B0502020202020204" pitchFamily="34" charset="0"/>
              </a:rPr>
              <a:t>But </a:t>
            </a:r>
            <a:r>
              <a:rPr lang="en-US" sz="2400" dirty="0">
                <a:solidFill>
                  <a:schemeClr val="bg1"/>
                </a:solidFill>
                <a:latin typeface="Century Gothic" panose="020B0502020202020204" pitchFamily="34" charset="0"/>
              </a:rPr>
              <a:t>the Lord said, “</a:t>
            </a:r>
            <a:r>
              <a:rPr lang="en-US" sz="2400" dirty="0" smtClean="0">
                <a:solidFill>
                  <a:schemeClr val="bg1"/>
                </a:solidFill>
                <a:latin typeface="Century Gothic" panose="020B0502020202020204" pitchFamily="34" charset="0"/>
              </a:rPr>
              <a:t>Go…”</a:t>
            </a:r>
            <a:endParaRPr lang="en-US" sz="2400" dirty="0">
              <a:solidFill>
                <a:schemeClr val="bg1"/>
              </a:solidFill>
              <a:latin typeface="Century Gothic" panose="020B0502020202020204" pitchFamily="34" charset="0"/>
            </a:endParaRP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Acts 9:10-15</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36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67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66232" y="1989220"/>
            <a:ext cx="7625367" cy="96974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90918" y="2020244"/>
            <a:ext cx="7543800" cy="646331"/>
          </a:xfrm>
          <a:prstGeom prst="rect">
            <a:avLst/>
          </a:prstGeom>
          <a:noFill/>
        </p:spPr>
        <p:txBody>
          <a:bodyPr wrap="square" lIns="91440" tIns="45720" rIns="91440" bIns="45720">
            <a:spAutoFit/>
          </a:bodyPr>
          <a:lstStyle/>
          <a:p>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WE </a:t>
            </a:r>
            <a:r>
              <a:rPr lang="en-US" sz="3600" b="1"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CAN ALWAYS FIND A </a:t>
            </a:r>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BOAT</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447800" y="2374187"/>
            <a:ext cx="6705600" cy="584775"/>
          </a:xfrm>
          <a:prstGeom prst="rect">
            <a:avLst/>
          </a:prstGeom>
          <a:noFill/>
        </p:spPr>
        <p:txBody>
          <a:bodyPr wrap="square" rtlCol="0">
            <a:spAutoFit/>
          </a:bodyPr>
          <a:lstStyle/>
          <a:p>
            <a:r>
              <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s</a:t>
            </a:r>
            <a:r>
              <a:rPr lang="en-US" sz="32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ailing in the wrong direction</a:t>
            </a:r>
            <a:endPar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9600" y="1789412"/>
            <a:ext cx="381000" cy="1107996"/>
          </a:xfrm>
          <a:prstGeom prst="rect">
            <a:avLst/>
          </a:prstGeom>
          <a:noFill/>
        </p:spPr>
        <p:txBody>
          <a:bodyPr wrap="square" rtlCol="0">
            <a:spAutoFit/>
          </a:bodyPr>
          <a:lstStyle/>
          <a:p>
            <a:r>
              <a:rPr lang="en-US" sz="66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2</a:t>
            </a:r>
            <a:endParaRPr lang="en-US" sz="66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247104" y="1619510"/>
            <a:ext cx="0" cy="1447800"/>
          </a:xfrm>
          <a:prstGeom prst="line">
            <a:avLst/>
          </a:prstGeom>
          <a:ln w="158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545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276350"/>
            <a:ext cx="7924800" cy="2677656"/>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But Jonah got up and went in the opposite direction to get away from the Lord. He went down to the port of Joppa, where he found a ship leaving for </a:t>
            </a:r>
            <a:r>
              <a:rPr lang="en-US" sz="28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Tarshish</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He bought a ticket and went on board, hoping to escape from the Lord by sailing to </a:t>
            </a:r>
            <a:r>
              <a:rPr lang="en-US" sz="28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Tarshish</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Jonah </a:t>
            </a:r>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1:3</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672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831" y="285750"/>
            <a:ext cx="7243210" cy="415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457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10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31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66233" y="1989220"/>
            <a:ext cx="6482368" cy="96974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90918" y="2020244"/>
            <a:ext cx="7543800" cy="646331"/>
          </a:xfrm>
          <a:prstGeom prst="rect">
            <a:avLst/>
          </a:prstGeom>
          <a:noFill/>
        </p:spPr>
        <p:txBody>
          <a:bodyPr wrap="square" lIns="91440" tIns="45720" rIns="91440" bIns="45720">
            <a:spAutoFit/>
          </a:bodyPr>
          <a:lstStyle/>
          <a:p>
            <a:r>
              <a:rPr lang="en-US" sz="3600" b="1"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GOD MAY SEND A </a:t>
            </a:r>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STORM</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447800" y="2374187"/>
            <a:ext cx="6705600" cy="584775"/>
          </a:xfrm>
          <a:prstGeom prst="rect">
            <a:avLst/>
          </a:prstGeom>
          <a:noFill/>
        </p:spPr>
        <p:txBody>
          <a:bodyPr wrap="square" rtlCol="0">
            <a:spAutoFit/>
          </a:bodyPr>
          <a:lstStyle/>
          <a:p>
            <a:r>
              <a:rPr lang="en-US" sz="32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to grab our attention</a:t>
            </a:r>
            <a:endPar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9600" y="1789412"/>
            <a:ext cx="381000" cy="1107996"/>
          </a:xfrm>
          <a:prstGeom prst="rect">
            <a:avLst/>
          </a:prstGeom>
          <a:noFill/>
        </p:spPr>
        <p:txBody>
          <a:bodyPr wrap="square" rtlCol="0">
            <a:spAutoFit/>
          </a:bodyPr>
          <a:lstStyle/>
          <a:p>
            <a:r>
              <a:rPr lang="en-US" sz="66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3</a:t>
            </a:r>
            <a:endParaRPr lang="en-US" sz="66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247104" y="1619510"/>
            <a:ext cx="0" cy="1447800"/>
          </a:xfrm>
          <a:prstGeom prst="line">
            <a:avLst/>
          </a:prstGeom>
          <a:ln w="158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37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885950"/>
            <a:ext cx="7924800" cy="1384995"/>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But the Lord hurled a powerful wind over the sea, causing a violent storm that threatened to break the ship apart.</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Jonah </a:t>
            </a:r>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1:4</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5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96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66232" y="1352550"/>
            <a:ext cx="7625367" cy="18288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27408" y="1504348"/>
            <a:ext cx="7543800" cy="1200329"/>
          </a:xfrm>
          <a:prstGeom prst="rect">
            <a:avLst/>
          </a:prstGeom>
          <a:noFill/>
        </p:spPr>
        <p:txBody>
          <a:bodyPr wrap="square" lIns="91440" tIns="45720" rIns="91440" bIns="45720">
            <a:spAutoFit/>
          </a:bodyPr>
          <a:lstStyle/>
          <a:p>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SOMETIMES GOD WANTS TO GET SOMETHING OUT OF US</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447800" y="2495550"/>
            <a:ext cx="7162800" cy="584775"/>
          </a:xfrm>
          <a:prstGeom prst="rect">
            <a:avLst/>
          </a:prstGeom>
          <a:noFill/>
        </p:spPr>
        <p:txBody>
          <a:bodyPr wrap="square" rtlCol="0">
            <a:spAutoFit/>
          </a:bodyPr>
          <a:lstStyle/>
          <a:p>
            <a:r>
              <a:rPr lang="en-US" sz="32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before He get us out of something</a:t>
            </a:r>
            <a:endPar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9600" y="1789412"/>
            <a:ext cx="381000" cy="1107996"/>
          </a:xfrm>
          <a:prstGeom prst="rect">
            <a:avLst/>
          </a:prstGeom>
          <a:noFill/>
        </p:spPr>
        <p:txBody>
          <a:bodyPr wrap="square" rtlCol="0">
            <a:spAutoFit/>
          </a:bodyPr>
          <a:lstStyle/>
          <a:p>
            <a:r>
              <a:rPr lang="en-US" sz="66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4</a:t>
            </a:r>
            <a:endParaRPr lang="en-US" sz="66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247104" y="1619510"/>
            <a:ext cx="0" cy="1447800"/>
          </a:xfrm>
          <a:prstGeom prst="line">
            <a:avLst/>
          </a:prstGeom>
          <a:ln w="158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58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962150"/>
            <a:ext cx="7924800" cy="954107"/>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Then the sailors picked Jonah up </a:t>
            </a:r>
            <a:endPar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pPr algn="ct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and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threw him into the raging </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sea</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Jonah </a:t>
            </a:r>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1:15</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99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9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66233" y="1733550"/>
            <a:ext cx="4501168" cy="122541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27408" y="1827513"/>
            <a:ext cx="7543800" cy="646331"/>
          </a:xfrm>
          <a:prstGeom prst="rect">
            <a:avLst/>
          </a:prstGeom>
          <a:noFill/>
        </p:spPr>
        <p:txBody>
          <a:bodyPr wrap="square" lIns="91440" tIns="45720" rIns="91440" bIns="45720">
            <a:spAutoFit/>
          </a:bodyPr>
          <a:lstStyle/>
          <a:p>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GOD IS THE GOD</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537952" y="2266950"/>
            <a:ext cx="4253248" cy="584775"/>
          </a:xfrm>
          <a:prstGeom prst="rect">
            <a:avLst/>
          </a:prstGeom>
          <a:noFill/>
        </p:spPr>
        <p:txBody>
          <a:bodyPr wrap="square" rtlCol="0">
            <a:spAutoFit/>
          </a:bodyPr>
          <a:lstStyle/>
          <a:p>
            <a:r>
              <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o</a:t>
            </a:r>
            <a:r>
              <a:rPr lang="en-US" sz="32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f second chances</a:t>
            </a:r>
            <a:endParaRPr lang="en-US" sz="32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9600" y="1789412"/>
            <a:ext cx="381000" cy="1107996"/>
          </a:xfrm>
          <a:prstGeom prst="rect">
            <a:avLst/>
          </a:prstGeom>
          <a:noFill/>
        </p:spPr>
        <p:txBody>
          <a:bodyPr wrap="square" rtlCol="0">
            <a:spAutoFit/>
          </a:bodyPr>
          <a:lstStyle/>
          <a:p>
            <a:r>
              <a:rPr lang="en-US" sz="6600"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5</a:t>
            </a:r>
            <a:endParaRPr lang="en-US" sz="6600"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1247104" y="1619510"/>
            <a:ext cx="0" cy="1447800"/>
          </a:xfrm>
          <a:prstGeom prst="line">
            <a:avLst/>
          </a:prstGeom>
          <a:ln w="158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13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962150"/>
            <a:ext cx="8153400" cy="1384995"/>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Then the Lord spoke to Jonah a second time: “Get up and go to the great city of Nineveh, and deliver the message I have given you</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Jonah </a:t>
            </a:r>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3:1</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117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495550"/>
            <a:ext cx="6553200" cy="1862048"/>
          </a:xfrm>
          <a:prstGeom prst="rect">
            <a:avLst/>
          </a:prstGeom>
          <a:noFill/>
        </p:spPr>
        <p:txBody>
          <a:bodyPr wrap="square" lIns="91440" tIns="45720" rIns="91440" bIns="45720">
            <a:spAutoFit/>
          </a:bodyPr>
          <a:lstStyle/>
          <a:p>
            <a:pPr algn="ctr"/>
            <a:r>
              <a:rPr lang="en-US" sz="115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JONAH</a:t>
            </a:r>
            <a:endParaRPr lang="en-US" sz="115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5" name="TextBox 4"/>
          <p:cNvSpPr txBox="1"/>
          <p:nvPr/>
        </p:nvSpPr>
        <p:spPr>
          <a:xfrm>
            <a:off x="1905000" y="3619440"/>
            <a:ext cx="5257800" cy="400110"/>
          </a:xfrm>
          <a:prstGeom prst="rect">
            <a:avLst/>
          </a:prstGeom>
          <a:noFill/>
        </p:spPr>
        <p:txBody>
          <a:bodyPr wrap="square" rtlCol="0">
            <a:spAutoFit/>
          </a:bodyPr>
          <a:lstStyle/>
          <a:p>
            <a:r>
              <a:rPr lang="en-US" sz="2000" dirty="0" smtClean="0">
                <a:solidFill>
                  <a:srgbClr val="00FF00"/>
                </a:solidFill>
                <a:latin typeface="Century Gothic" panose="020B0502020202020204" pitchFamily="34" charset="0"/>
                <a:ea typeface="Verdana" panose="020B0604030504040204" pitchFamily="34" charset="0"/>
                <a:cs typeface="Verdana" panose="020B0604030504040204" pitchFamily="34" charset="0"/>
              </a:rPr>
              <a:t>a    j o u r n e y    t o    s u r </a:t>
            </a:r>
            <a:r>
              <a:rPr lang="en-US" sz="2000" dirty="0" err="1" smtClean="0">
                <a:solidFill>
                  <a:srgbClr val="00FF00"/>
                </a:solidFill>
                <a:latin typeface="Century Gothic" panose="020B0502020202020204" pitchFamily="34" charset="0"/>
                <a:ea typeface="Verdana" panose="020B0604030504040204" pitchFamily="34" charset="0"/>
                <a:cs typeface="Verdana" panose="020B0604030504040204" pitchFamily="34" charset="0"/>
              </a:rPr>
              <a:t>r</a:t>
            </a:r>
            <a:r>
              <a:rPr lang="en-US" sz="2000" dirty="0" smtClean="0">
                <a:solidFill>
                  <a:srgbClr val="00FF00"/>
                </a:solidFill>
                <a:latin typeface="Century Gothic" panose="020B0502020202020204" pitchFamily="34" charset="0"/>
                <a:ea typeface="Verdana" panose="020B0604030504040204" pitchFamily="34" charset="0"/>
                <a:cs typeface="Verdana" panose="020B0604030504040204" pitchFamily="34" charset="0"/>
              </a:rPr>
              <a:t> e n d e r</a:t>
            </a:r>
            <a:endParaRPr lang="en-US" sz="2000" dirty="0">
              <a:solidFill>
                <a:srgbClr val="00FF00"/>
              </a:solidFill>
              <a:latin typeface="Century Gothic" panose="020B0502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8441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63897" y="3714750"/>
            <a:ext cx="5186968" cy="484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6233" y="1989220"/>
            <a:ext cx="5186968" cy="484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2495550"/>
            <a:ext cx="6553200" cy="1862048"/>
          </a:xfrm>
          <a:prstGeom prst="rect">
            <a:avLst/>
          </a:prstGeom>
          <a:noFill/>
        </p:spPr>
        <p:txBody>
          <a:bodyPr wrap="square" lIns="91440" tIns="45720" rIns="91440" bIns="45720">
            <a:spAutoFit/>
          </a:bodyPr>
          <a:lstStyle/>
          <a:p>
            <a:pPr algn="ctr"/>
            <a:r>
              <a:rPr lang="en-US" sz="115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JONAH</a:t>
            </a:r>
            <a:endParaRPr lang="en-US" sz="115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2" name="Rectangle 1"/>
          <p:cNvSpPr/>
          <p:nvPr/>
        </p:nvSpPr>
        <p:spPr>
          <a:xfrm>
            <a:off x="1371600" y="2004913"/>
            <a:ext cx="2383665" cy="646331"/>
          </a:xfrm>
          <a:prstGeom prst="rect">
            <a:avLst/>
          </a:prstGeom>
          <a:noFill/>
        </p:spPr>
        <p:txBody>
          <a:bodyPr wrap="square" lIns="91440" tIns="45720" rIns="91440" bIns="45720">
            <a:spAutoFit/>
          </a:bodyPr>
          <a:lstStyle/>
          <a:p>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FROM</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10" name="Rectangle 9"/>
          <p:cNvSpPr/>
          <p:nvPr/>
        </p:nvSpPr>
        <p:spPr>
          <a:xfrm>
            <a:off x="4267200" y="3740266"/>
            <a:ext cx="2383665" cy="646331"/>
          </a:xfrm>
          <a:prstGeom prst="rect">
            <a:avLst/>
          </a:prstGeom>
          <a:noFill/>
        </p:spPr>
        <p:txBody>
          <a:bodyPr wrap="square" lIns="91440" tIns="45720" rIns="91440" bIns="45720">
            <a:spAutoFit/>
          </a:bodyPr>
          <a:lstStyle/>
          <a:p>
            <a:pPr algn="r"/>
            <a:r>
              <a:rPr lang="en-US" sz="3600" b="1" dirty="0" smtClean="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rPr>
              <a:t>TO US</a:t>
            </a:r>
            <a:endParaRPr lang="en-US" sz="3200" b="1" cap="none" spc="0" dirty="0">
              <a:ln w="900" cmpd="sng">
                <a:solidFill>
                  <a:schemeClr val="bg1"/>
                </a:solidFill>
                <a:prstDash val="solid"/>
              </a:ln>
              <a:gradFill>
                <a:gsLst>
                  <a:gs pos="0">
                    <a:srgbClr val="03D4A8"/>
                  </a:gs>
                  <a:gs pos="25000">
                    <a:srgbClr val="21D6E0"/>
                  </a:gs>
                  <a:gs pos="75000">
                    <a:srgbClr val="0087E6"/>
                  </a:gs>
                  <a:gs pos="100000">
                    <a:srgbClr val="005CBF"/>
                  </a:gs>
                </a:gsLst>
                <a:lin ang="5400000" scaled="0"/>
              </a:gradFill>
              <a:effectLst>
                <a:innerShdw blurRad="101600" dist="76200" dir="5400000">
                  <a:schemeClr val="accent1">
                    <a:satMod val="190000"/>
                    <a:tint val="100000"/>
                    <a:alpha val="74000"/>
                  </a:schemeClr>
                </a:innerShdw>
              </a:effectLst>
              <a:latin typeface="Adobe Caslon Pro Bold" pitchFamily="18" charset="0"/>
            </a:endParaRPr>
          </a:p>
        </p:txBody>
      </p:sp>
      <p:sp>
        <p:nvSpPr>
          <p:cNvPr id="13" name="TextBox 12"/>
          <p:cNvSpPr txBox="1"/>
          <p:nvPr/>
        </p:nvSpPr>
        <p:spPr>
          <a:xfrm>
            <a:off x="2057400" y="3714750"/>
            <a:ext cx="2743200" cy="400110"/>
          </a:xfrm>
          <a:prstGeom prst="rect">
            <a:avLst/>
          </a:prstGeom>
          <a:noFill/>
        </p:spPr>
        <p:txBody>
          <a:bodyPr wrap="square" rtlCol="0">
            <a:spAutoFit/>
          </a:bodyPr>
          <a:lstStyle/>
          <a:p>
            <a:r>
              <a:rPr lang="en-US" sz="2000" dirty="0">
                <a:solidFill>
                  <a:srgbClr val="00FF00"/>
                </a:solidFill>
                <a:latin typeface="Century Gothic" panose="020B0502020202020204" pitchFamily="34" charset="0"/>
                <a:ea typeface="Verdana" panose="020B0604030504040204" pitchFamily="34" charset="0"/>
                <a:cs typeface="Verdana" panose="020B0604030504040204" pitchFamily="34" charset="0"/>
              </a:rPr>
              <a:t>l</a:t>
            </a:r>
            <a:r>
              <a:rPr lang="en-US" sz="2000" dirty="0" smtClean="0">
                <a:solidFill>
                  <a:srgbClr val="00FF00"/>
                </a:solidFill>
                <a:latin typeface="Century Gothic" panose="020B0502020202020204" pitchFamily="34" charset="0"/>
                <a:ea typeface="Verdana" panose="020B0604030504040204" pitchFamily="34" charset="0"/>
                <a:cs typeface="Verdana" panose="020B0604030504040204" pitchFamily="34" charset="0"/>
              </a:rPr>
              <a:t>essons learned</a:t>
            </a:r>
            <a:endParaRPr lang="en-US" sz="2000" dirty="0">
              <a:solidFill>
                <a:srgbClr val="00FF00"/>
              </a:solidFill>
              <a:latin typeface="Century Gothic" panose="020B0502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019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903" y="285750"/>
            <a:ext cx="36480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400023" y="3409950"/>
            <a:ext cx="152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59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504950"/>
            <a:ext cx="7772400" cy="2246769"/>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“Jeroboam II recovered the territories of Israel between Lebo-</a:t>
            </a:r>
            <a:r>
              <a:rPr lang="en-US" sz="28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hamath</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and the Dead </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Sea,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just as the Lord, the God of Israel, had promised through Jonah son of </a:t>
            </a:r>
            <a:r>
              <a:rPr lang="en-US" sz="28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Amittai</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b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the </a:t>
            </a: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prophet from Gath-</a:t>
            </a:r>
            <a:r>
              <a:rPr lang="en-US" sz="2800" dirty="0" err="1">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hepher</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2 Kings 14:25</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67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504950"/>
            <a:ext cx="7772400" cy="1815882"/>
          </a:xfrm>
          <a:prstGeom prst="rect">
            <a:avLst/>
          </a:prstGeom>
          <a:solidFill>
            <a:schemeClr val="tx1">
              <a:alpha val="66000"/>
            </a:schemeClr>
          </a:solid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“For as Jonah was in the belly of the great fish for three days and three nights, so will the Son of Man be in the heart of the earth for three days and three nights</a:t>
            </a:r>
            <a:r>
              <a:rPr lang="en-US" sz="2800" dirty="0" smtClean="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1314718" y="361950"/>
            <a:ext cx="3429000" cy="830997"/>
          </a:xfrm>
          <a:prstGeom prst="rect">
            <a:avLst/>
          </a:prstGeom>
          <a:noFill/>
        </p:spPr>
        <p:txBody>
          <a:bodyPr wrap="square" rtlCol="0">
            <a:spAutoFit/>
          </a:bodyPr>
          <a:lstStyle/>
          <a:p>
            <a:r>
              <a:rPr lang="en-US" sz="2800" b="1" dirty="0" smtClean="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rPr>
              <a:t>Matthew 12:40</a:t>
            </a:r>
            <a:endParaRPr lang="en-US" sz="2800" b="1" dirty="0">
              <a:solidFill>
                <a:srgbClr val="00FF00"/>
              </a:solidFill>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cs typeface="Verdana" panose="020B0604030504040204" pitchFamily="34" charset="0"/>
            </a:endParaRPr>
          </a:p>
          <a:p>
            <a:r>
              <a:rPr lang="en-US" sz="2000" dirty="0">
                <a:solidFill>
                  <a:srgbClr val="00FF00"/>
                </a:solidFill>
                <a:effectLst>
                  <a:outerShdw blurRad="38100" dist="38100" dir="2700000" algn="tl">
                    <a:srgbClr val="000000">
                      <a:alpha val="43137"/>
                    </a:srgbClr>
                  </a:outerShdw>
                </a:effectLst>
              </a:rPr>
              <a:t>n</a:t>
            </a:r>
            <a:r>
              <a:rPr lang="en-US" sz="2000" dirty="0" smtClean="0">
                <a:solidFill>
                  <a:srgbClr val="00FF00"/>
                </a:solidFill>
                <a:effectLst>
                  <a:outerShdw blurRad="38100" dist="38100" dir="2700000" algn="tl">
                    <a:srgbClr val="000000">
                      <a:alpha val="43137"/>
                    </a:srgbClr>
                  </a:outerShdw>
                </a:effectLst>
              </a:rPr>
              <a:t>ew living translation</a:t>
            </a:r>
            <a:endParaRPr lang="en-US" sz="2000" dirty="0">
              <a:solidFill>
                <a:srgbClr val="00FF00"/>
              </a:solidFill>
              <a:effectLst>
                <a:outerShdw blurRad="38100" dist="38100" dir="2700000" algn="tl">
                  <a:srgbClr val="000000">
                    <a:alpha val="43137"/>
                  </a:srgbClr>
                </a:outerShdw>
              </a:effectLst>
            </a:endParaRPr>
          </a:p>
        </p:txBody>
      </p:sp>
      <p:cxnSp>
        <p:nvCxnSpPr>
          <p:cNvPr id="8" name="Straight Connector 7"/>
          <p:cNvCxnSpPr/>
          <p:nvPr/>
        </p:nvCxnSpPr>
        <p:spPr>
          <a:xfrm>
            <a:off x="1371600" y="819150"/>
            <a:ext cx="5105400" cy="0"/>
          </a:xfrm>
          <a:prstGeom prst="line">
            <a:avLst/>
          </a:prstGeom>
          <a:ln w="127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42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5750"/>
            <a:ext cx="652162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srael and judah map"/>
          <p:cNvPicPr>
            <a:picLocks noChangeAspect="1" noChangeArrowheads="1"/>
          </p:cNvPicPr>
          <p:nvPr/>
        </p:nvPicPr>
        <p:blipFill rotWithShape="1">
          <a:blip r:embed="rId2">
            <a:extLst>
              <a:ext uri="{28A0092B-C50C-407E-A947-70E740481C1C}">
                <a14:useLocalDpi xmlns:a14="http://schemas.microsoft.com/office/drawing/2010/main" val="0"/>
              </a:ext>
            </a:extLst>
          </a:blip>
          <a:srcRect b="51701"/>
          <a:stretch/>
        </p:blipFill>
        <p:spPr bwMode="auto">
          <a:xfrm>
            <a:off x="838200" y="1047750"/>
            <a:ext cx="785298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3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88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420</Words>
  <Application>Microsoft Office PowerPoint</Application>
  <PresentationFormat>On-screen Show (16:9)</PresentationFormat>
  <Paragraphs>55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17</cp:revision>
  <dcterms:created xsi:type="dcterms:W3CDTF">2016-09-28T02:19:57Z</dcterms:created>
  <dcterms:modified xsi:type="dcterms:W3CDTF">2016-10-27T21:57:14Z</dcterms:modified>
</cp:coreProperties>
</file>