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13" r:id="rId2"/>
    <p:sldId id="414" r:id="rId3"/>
    <p:sldId id="415" r:id="rId4"/>
    <p:sldId id="416" r:id="rId5"/>
    <p:sldId id="417" r:id="rId6"/>
    <p:sldId id="418" r:id="rId7"/>
    <p:sldId id="419" r:id="rId8"/>
    <p:sldId id="257" r:id="rId9"/>
    <p:sldId id="259" r:id="rId10"/>
    <p:sldId id="315" r:id="rId11"/>
    <p:sldId id="366" r:id="rId12"/>
    <p:sldId id="396" r:id="rId13"/>
    <p:sldId id="398" r:id="rId14"/>
    <p:sldId id="397" r:id="rId15"/>
    <p:sldId id="399" r:id="rId16"/>
    <p:sldId id="400" r:id="rId17"/>
    <p:sldId id="401" r:id="rId18"/>
    <p:sldId id="402" r:id="rId19"/>
    <p:sldId id="313" r:id="rId20"/>
    <p:sldId id="404" r:id="rId21"/>
    <p:sldId id="403" r:id="rId22"/>
    <p:sldId id="365" r:id="rId23"/>
    <p:sldId id="395" r:id="rId24"/>
    <p:sldId id="330" r:id="rId25"/>
    <p:sldId id="405" r:id="rId26"/>
    <p:sldId id="406" r:id="rId27"/>
    <p:sldId id="384" r:id="rId28"/>
    <p:sldId id="387" r:id="rId29"/>
    <p:sldId id="385" r:id="rId30"/>
    <p:sldId id="367" r:id="rId31"/>
    <p:sldId id="388" r:id="rId32"/>
    <p:sldId id="407" r:id="rId33"/>
    <p:sldId id="408" r:id="rId34"/>
    <p:sldId id="409" r:id="rId35"/>
    <p:sldId id="389" r:id="rId36"/>
    <p:sldId id="411" r:id="rId37"/>
    <p:sldId id="412" r:id="rId38"/>
    <p:sldId id="326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10" autoAdjust="0"/>
    <p:restoredTop sz="94660"/>
  </p:normalViewPr>
  <p:slideViewPr>
    <p:cSldViewPr>
      <p:cViewPr varScale="1">
        <p:scale>
          <a:sx n="85" d="100"/>
          <a:sy n="85" d="100"/>
        </p:scale>
        <p:origin x="-67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E3CFF-BDB7-4E20-8C99-127655ACD7D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6AFAF-905E-4CF6-BB44-D065B7D35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6AFAF-905E-4CF6-BB44-D065B7D358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3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47686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02195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19824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01611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56807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88285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46213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158348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13044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65252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96515"/>
      </p:ext>
    </p:extLst>
  </p:cSld>
  <p:clrMapOvr>
    <a:masterClrMapping/>
  </p:clrMapOvr>
  <p:transition xmlns:p14="http://schemas.microsoft.com/office/powerpoint/2010/main"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7DF6C-8C3C-45F8-9F89-5D28DC8DF06B}" type="datetimeFigureOut">
              <a:rPr lang="en-US" smtClean="0"/>
              <a:t>10/15/15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9CD9A-26F9-4C08-A5B8-378E59071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randomBa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jcUBcdERhI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2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90239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804" y="928679"/>
            <a:ext cx="1884757" cy="282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63147"/>
            <a:ext cx="2135737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66310"/>
            <a:ext cx="2264983" cy="339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67200" y="1790695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jesusjourneybook.com</a:t>
            </a:r>
            <a:endParaRPr lang="en-US" sz="3200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4818448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202359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352550"/>
            <a:ext cx="838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The Setting</a:t>
            </a:r>
            <a:endParaRPr lang="en-US" sz="48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91" y="2114550"/>
            <a:ext cx="8229600" cy="2118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663300"/>
                </a:solidFill>
              </a:rPr>
              <a:t>Inside the city, near the Sheep Gate, </a:t>
            </a:r>
            <a:r>
              <a:rPr lang="en-US" sz="2800" dirty="0" smtClean="0">
                <a:solidFill>
                  <a:srgbClr val="663300"/>
                </a:solidFill>
              </a:rPr>
              <a:t/>
            </a:r>
            <a:br>
              <a:rPr lang="en-US" sz="2800" dirty="0" smtClean="0">
                <a:solidFill>
                  <a:srgbClr val="663300"/>
                </a:solidFill>
              </a:rPr>
            </a:br>
            <a:r>
              <a:rPr lang="en-US" sz="2800" dirty="0" smtClean="0">
                <a:solidFill>
                  <a:srgbClr val="663300"/>
                </a:solidFill>
              </a:rPr>
              <a:t>was </a:t>
            </a:r>
            <a:r>
              <a:rPr lang="en-US" sz="2800" dirty="0">
                <a:solidFill>
                  <a:srgbClr val="663300"/>
                </a:solidFill>
              </a:rPr>
              <a:t>the pool of </a:t>
            </a:r>
            <a:r>
              <a:rPr lang="en-US" sz="2800" dirty="0" smtClean="0">
                <a:solidFill>
                  <a:srgbClr val="663300"/>
                </a:solidFill>
              </a:rPr>
              <a:t>Bethesda, </a:t>
            </a:r>
            <a:br>
              <a:rPr lang="en-US" sz="2800" dirty="0" smtClean="0">
                <a:solidFill>
                  <a:srgbClr val="663300"/>
                </a:solidFill>
              </a:rPr>
            </a:br>
            <a:r>
              <a:rPr lang="en-US" sz="2800" dirty="0" smtClean="0">
                <a:solidFill>
                  <a:srgbClr val="663300"/>
                </a:solidFill>
              </a:rPr>
              <a:t>with </a:t>
            </a:r>
            <a:r>
              <a:rPr lang="en-US" sz="2800" dirty="0">
                <a:solidFill>
                  <a:srgbClr val="663300"/>
                </a:solidFill>
              </a:rPr>
              <a:t>five covered porches.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6964" y="3223796"/>
            <a:ext cx="33216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663300"/>
                </a:solidFill>
              </a:rPr>
              <a:t>John 5:2</a:t>
            </a:r>
            <a:br>
              <a:rPr lang="en-US" sz="2400" b="1" dirty="0" smtClean="0">
                <a:solidFill>
                  <a:srgbClr val="663300"/>
                </a:solidFill>
              </a:rPr>
            </a:br>
            <a:r>
              <a:rPr lang="en-US" sz="1400" dirty="0" smtClean="0">
                <a:solidFill>
                  <a:srgbClr val="663300"/>
                </a:solidFill>
              </a:rPr>
              <a:t>New Living Translation</a:t>
            </a:r>
            <a:endParaRPr lang="en-US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56387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44632"/>
            <a:ext cx="5334000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145272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generationword.com/jerusalem101-photos/pool-of-bethesda/bethesd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1505"/>
            <a:ext cx="6937918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59978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jannettehicks.files.wordpress.com/2015/02/asclepius.jpg?w=178&amp;h=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8150"/>
            <a:ext cx="2170176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1359009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Asclepius</a:t>
            </a:r>
            <a:r>
              <a:rPr lang="en-US" sz="2800" dirty="0">
                <a:solidFill>
                  <a:srgbClr val="663300"/>
                </a:solidFill>
              </a:rPr>
              <a:t> </a:t>
            </a:r>
            <a:r>
              <a:rPr lang="en-US" sz="2800" dirty="0" smtClean="0">
                <a:solidFill>
                  <a:srgbClr val="663300"/>
                </a:solidFill>
              </a:rPr>
              <a:t/>
            </a:r>
            <a:br>
              <a:rPr lang="en-US" sz="2800" dirty="0" smtClean="0">
                <a:solidFill>
                  <a:srgbClr val="663300"/>
                </a:solidFill>
              </a:rPr>
            </a:br>
            <a:r>
              <a:rPr lang="en-US" sz="2800" dirty="0" smtClean="0">
                <a:solidFill>
                  <a:srgbClr val="663300"/>
                </a:solidFill>
              </a:rPr>
              <a:t>ancient Greek </a:t>
            </a:r>
            <a:r>
              <a:rPr lang="en-US" sz="2800" dirty="0">
                <a:solidFill>
                  <a:srgbClr val="663300"/>
                </a:solidFill>
              </a:rPr>
              <a:t>god </a:t>
            </a:r>
            <a:r>
              <a:rPr lang="en-US" sz="2800" dirty="0" smtClean="0">
                <a:solidFill>
                  <a:srgbClr val="663300"/>
                </a:solidFill>
              </a:rPr>
              <a:t/>
            </a:r>
            <a:br>
              <a:rPr lang="en-US" sz="2800" dirty="0" smtClean="0">
                <a:solidFill>
                  <a:srgbClr val="663300"/>
                </a:solidFill>
              </a:rPr>
            </a:br>
            <a:r>
              <a:rPr lang="en-US" sz="2800" dirty="0" smtClean="0">
                <a:solidFill>
                  <a:srgbClr val="663300"/>
                </a:solidFill>
              </a:rPr>
              <a:t>of </a:t>
            </a:r>
            <a:r>
              <a:rPr lang="en-US" sz="2800" dirty="0">
                <a:solidFill>
                  <a:srgbClr val="663300"/>
                </a:solidFill>
              </a:rPr>
              <a:t>medicine and </a:t>
            </a:r>
            <a:r>
              <a:rPr lang="en-US" sz="2800" dirty="0" smtClean="0">
                <a:solidFill>
                  <a:srgbClr val="663300"/>
                </a:solidFill>
              </a:rPr>
              <a:t>healing</a:t>
            </a:r>
            <a:endParaRPr lang="en-US" sz="28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05313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discoverthisworld.com/wp-content/uploads/2015/06/votivesofthank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14350"/>
            <a:ext cx="579844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548090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29744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r="17895"/>
          <a:stretch/>
        </p:blipFill>
        <p:spPr bwMode="auto">
          <a:xfrm>
            <a:off x="1" y="-18832"/>
            <a:ext cx="9143999" cy="51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/>
          <a:stretch/>
        </p:blipFill>
        <p:spPr bwMode="auto">
          <a:xfrm>
            <a:off x="3465" y="-19050"/>
            <a:ext cx="9143999" cy="5162550"/>
          </a:xfrm>
          <a:prstGeom prst="rect">
            <a:avLst/>
          </a:prstGeom>
          <a:noFill/>
          <a:ln>
            <a:noFill/>
          </a:ln>
          <a:effectLst>
            <a:outerShdw dist="35921" dir="2700000" sx="1000" sy="1000" algn="ctr" rotWithShape="0">
              <a:schemeClr val="bg2"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26199" r="9754"/>
          <a:stretch/>
        </p:blipFill>
        <p:spPr bwMode="auto">
          <a:xfrm>
            <a:off x="0" y="-18833"/>
            <a:ext cx="3657600" cy="521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666750"/>
            <a:ext cx="838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6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How Can I Be Changed?</a:t>
            </a:r>
            <a:endParaRPr lang="en-US" sz="5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6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4400550"/>
            <a:ext cx="41875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b="1" cap="none" spc="0" dirty="0" smtClean="0">
                <a:ln w="1905"/>
                <a:solidFill>
                  <a:srgbClr val="663300"/>
                </a:solidFill>
                <a:effectLst>
                  <a:glow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Where</a:t>
            </a:r>
            <a:r>
              <a:rPr lang="en-US" sz="2000" b="1" cap="none" spc="0" dirty="0" smtClean="0">
                <a:ln w="1905"/>
                <a:solidFill>
                  <a:srgbClr val="663300"/>
                </a:solidFill>
                <a:effectLst>
                  <a:glow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 Jesus </a:t>
            </a:r>
            <a:r>
              <a:rPr lang="en-US" b="1" cap="none" spc="0" dirty="0" smtClean="0">
                <a:ln w="1905"/>
                <a:solidFill>
                  <a:srgbClr val="663300"/>
                </a:solidFill>
                <a:effectLst>
                  <a:glow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Walked</a:t>
            </a:r>
            <a:endParaRPr lang="en-US" b="1" cap="none" spc="0" dirty="0">
              <a:ln w="1905"/>
              <a:solidFill>
                <a:srgbClr val="663300"/>
              </a:solidFill>
              <a:effectLst>
                <a:glow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422308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r="1129"/>
          <a:stretch/>
        </p:blipFill>
        <p:spPr bwMode="auto">
          <a:xfrm>
            <a:off x="0" y="4324350"/>
            <a:ext cx="7620000" cy="527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152400" y="4406384"/>
            <a:ext cx="67818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b="1" dirty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Characteristics of performance-based religion: </a:t>
            </a:r>
            <a:endParaRPr lang="en-US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909" y="971550"/>
            <a:ext cx="838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Admit </a:t>
            </a:r>
            <a:r>
              <a:rPr lang="en-US" sz="4800" b="1" dirty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my methods have been ineffective</a:t>
            </a:r>
            <a:endParaRPr lang="en-US" sz="48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590550"/>
            <a:ext cx="1066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itchFamily="82" charset="0"/>
              </a:rPr>
              <a:t>1</a:t>
            </a:r>
            <a:endParaRPr lang="en-US" sz="80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thos Pro Regular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6464" y="2724148"/>
            <a:ext cx="769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3300"/>
                </a:solidFill>
              </a:rPr>
              <a:t>One of the men lying there had been </a:t>
            </a:r>
            <a:r>
              <a:rPr lang="en-US" sz="2800" dirty="0" smtClean="0">
                <a:solidFill>
                  <a:srgbClr val="663300"/>
                </a:solidFill>
              </a:rPr>
              <a:t/>
            </a:r>
            <a:br>
              <a:rPr lang="en-US" sz="2800" dirty="0" smtClean="0">
                <a:solidFill>
                  <a:srgbClr val="663300"/>
                </a:solidFill>
              </a:rPr>
            </a:br>
            <a:r>
              <a:rPr lang="en-US" sz="2800" dirty="0" smtClean="0">
                <a:solidFill>
                  <a:srgbClr val="663300"/>
                </a:solidFill>
              </a:rPr>
              <a:t>sick </a:t>
            </a:r>
            <a:r>
              <a:rPr lang="en-US" sz="2800" dirty="0">
                <a:solidFill>
                  <a:srgbClr val="663300"/>
                </a:solidFill>
              </a:rPr>
              <a:t>for thirty-eight years.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3201202"/>
            <a:ext cx="33216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663300"/>
                </a:solidFill>
              </a:rPr>
              <a:t>John 5:3</a:t>
            </a:r>
            <a:br>
              <a:rPr lang="en-US" sz="2400" b="1" dirty="0" smtClean="0">
                <a:solidFill>
                  <a:srgbClr val="663300"/>
                </a:solidFill>
              </a:rPr>
            </a:br>
            <a:r>
              <a:rPr lang="en-US" sz="1400" dirty="0" smtClean="0">
                <a:solidFill>
                  <a:srgbClr val="663300"/>
                </a:solidFill>
              </a:rPr>
              <a:t>New Living Translation</a:t>
            </a:r>
            <a:endParaRPr lang="en-US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08012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9695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865520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r="1129"/>
          <a:stretch/>
        </p:blipFill>
        <p:spPr bwMode="auto">
          <a:xfrm>
            <a:off x="0" y="4324350"/>
            <a:ext cx="7620000" cy="527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152400" y="4406384"/>
            <a:ext cx="67818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b="1" dirty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Characteristics of performance-based religion: </a:t>
            </a:r>
            <a:endParaRPr lang="en-US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4909" y="971550"/>
            <a:ext cx="838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Desire to </a:t>
            </a:r>
            <a:r>
              <a:rPr lang="en-US" sz="4800" b="1" dirty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Be </a:t>
            </a:r>
            <a:r>
              <a:rPr lang="en-US" sz="48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/>
            </a:r>
            <a:br>
              <a:rPr lang="en-US" sz="48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</a:br>
            <a:r>
              <a:rPr lang="en-US" sz="4800" b="1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Made Whole</a:t>
            </a:r>
            <a:endParaRPr lang="en-US" sz="48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590550"/>
            <a:ext cx="1066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itchFamily="82" charset="0"/>
              </a:rPr>
              <a:t>2</a:t>
            </a:r>
            <a:endParaRPr lang="en-US" sz="80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thos Pro Regular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7418" y="254121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3300"/>
                </a:solidFill>
              </a:rPr>
              <a:t>When Jesus saw him and knew he had been ill for a long time, he asked him</a:t>
            </a:r>
            <a:r>
              <a:rPr lang="en-US" sz="2800" dirty="0" smtClean="0">
                <a:solidFill>
                  <a:srgbClr val="663300"/>
                </a:solidFill>
              </a:rPr>
              <a:t>, “</a:t>
            </a:r>
            <a:r>
              <a:rPr lang="en-US" sz="2800" dirty="0">
                <a:solidFill>
                  <a:srgbClr val="663300"/>
                </a:solidFill>
              </a:rPr>
              <a:t>Would you like to get well?”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68586" y="3515430"/>
            <a:ext cx="33216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663300"/>
                </a:solidFill>
              </a:rPr>
              <a:t>John 5:4</a:t>
            </a:r>
            <a:br>
              <a:rPr lang="en-US" sz="2400" b="1" dirty="0" smtClean="0">
                <a:solidFill>
                  <a:srgbClr val="663300"/>
                </a:solidFill>
              </a:rPr>
            </a:br>
            <a:r>
              <a:rPr lang="en-US" sz="1400" dirty="0" smtClean="0">
                <a:solidFill>
                  <a:srgbClr val="663300"/>
                </a:solidFill>
              </a:rPr>
              <a:t>New Living Translation</a:t>
            </a:r>
            <a:endParaRPr lang="en-US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747457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5541" r="1474" b="6041"/>
          <a:stretch/>
        </p:blipFill>
        <p:spPr bwMode="auto">
          <a:xfrm>
            <a:off x="304800" y="-36368"/>
            <a:ext cx="8646650" cy="5103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590550"/>
            <a:ext cx="381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3300"/>
                </a:solidFill>
              </a:rPr>
              <a:t>John Gurdon</a:t>
            </a:r>
            <a:br>
              <a:rPr lang="en-US" sz="1600" b="1" dirty="0" smtClean="0">
                <a:solidFill>
                  <a:srgbClr val="663300"/>
                </a:solidFill>
              </a:rPr>
            </a:br>
            <a:r>
              <a:rPr lang="en-US" sz="1600" dirty="0" smtClean="0">
                <a:solidFill>
                  <a:srgbClr val="663300"/>
                </a:solidFill>
              </a:rPr>
              <a:t>last in his class of 250</a:t>
            </a:r>
            <a:br>
              <a:rPr lang="en-US" sz="1600" dirty="0" smtClean="0">
                <a:solidFill>
                  <a:srgbClr val="663300"/>
                </a:solidFill>
              </a:rPr>
            </a:br>
            <a:r>
              <a:rPr lang="en-US" sz="1600" dirty="0" smtClean="0">
                <a:solidFill>
                  <a:srgbClr val="663300"/>
                </a:solidFill>
              </a:rPr>
              <a:t>1949</a:t>
            </a:r>
            <a:br>
              <a:rPr lang="en-US" sz="1600" dirty="0" smtClean="0">
                <a:solidFill>
                  <a:srgbClr val="663300"/>
                </a:solidFill>
              </a:rPr>
            </a:br>
            <a:r>
              <a:rPr lang="en-US" sz="1600" dirty="0" smtClean="0">
                <a:solidFill>
                  <a:srgbClr val="663300"/>
                </a:solidFill>
              </a:rPr>
              <a:t>Great Britain</a:t>
            </a: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>
              <a:solidFill>
                <a:srgbClr val="663300"/>
              </a:solidFill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88760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573" y="741218"/>
            <a:ext cx="2286000" cy="3233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428750"/>
            <a:ext cx="472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Sir John Gurdon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rgbClr val="663300"/>
                </a:solidFill>
              </a:rPr>
              <a:t>United Kingdom</a:t>
            </a:r>
            <a:br>
              <a:rPr lang="en-US" sz="2000" dirty="0" smtClean="0">
                <a:solidFill>
                  <a:srgbClr val="663300"/>
                </a:solidFill>
              </a:rPr>
            </a:br>
            <a:r>
              <a:rPr lang="en-US" sz="2000" b="1" dirty="0">
                <a:solidFill>
                  <a:srgbClr val="663300"/>
                </a:solidFill>
              </a:rPr>
              <a:t>Nobel Prize in Physiology or </a:t>
            </a:r>
            <a:r>
              <a:rPr lang="en-US" sz="2000" b="1" dirty="0" smtClean="0">
                <a:solidFill>
                  <a:srgbClr val="663300"/>
                </a:solidFill>
              </a:rPr>
              <a:t>Medicine</a:t>
            </a:r>
            <a:br>
              <a:rPr lang="en-US" sz="2000" b="1" dirty="0" smtClean="0">
                <a:solidFill>
                  <a:srgbClr val="663300"/>
                </a:solidFill>
              </a:rPr>
            </a:br>
            <a:r>
              <a:rPr lang="en-US" sz="2000" b="1" dirty="0">
                <a:solidFill>
                  <a:srgbClr val="663300"/>
                </a:solidFill>
              </a:rPr>
              <a:t>2012</a:t>
            </a:r>
          </a:p>
          <a:p>
            <a:pPr algn="r"/>
            <a:r>
              <a:rPr lang="en-US" sz="2000" dirty="0" smtClean="0">
                <a:solidFill>
                  <a:srgbClr val="663300"/>
                </a:solidFill>
              </a:rPr>
              <a:t>Awarded  </a:t>
            </a:r>
            <a:r>
              <a:rPr lang="en-US" sz="2000" dirty="0">
                <a:solidFill>
                  <a:srgbClr val="663300"/>
                </a:solidFill>
              </a:rPr>
              <a:t>£750,000 </a:t>
            </a:r>
            <a:r>
              <a:rPr lang="en-US" sz="2000" b="1" dirty="0" smtClean="0">
                <a:solidFill>
                  <a:srgbClr val="663300"/>
                </a:solidFill>
              </a:rPr>
              <a:t/>
            </a:r>
            <a:br>
              <a:rPr lang="en-US" sz="2000" b="1" dirty="0" smtClean="0">
                <a:solidFill>
                  <a:srgbClr val="663300"/>
                </a:solidFill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62077337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1352550"/>
            <a:ext cx="64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63300"/>
                </a:solidFill>
              </a:rPr>
              <a:t>‘These people honor me with their lips,</a:t>
            </a:r>
          </a:p>
          <a:p>
            <a:r>
              <a:rPr lang="en-US" sz="2800" dirty="0">
                <a:solidFill>
                  <a:srgbClr val="663300"/>
                </a:solidFill>
              </a:rPr>
              <a:t>    but their hearts are far from me.</a:t>
            </a:r>
          </a:p>
          <a:p>
            <a:r>
              <a:rPr lang="en-US" sz="2800" dirty="0" smtClean="0">
                <a:solidFill>
                  <a:srgbClr val="663300"/>
                </a:solidFill>
              </a:rPr>
              <a:t>Their </a:t>
            </a:r>
            <a:r>
              <a:rPr lang="en-US" sz="2800" dirty="0">
                <a:solidFill>
                  <a:srgbClr val="663300"/>
                </a:solidFill>
              </a:rPr>
              <a:t>worship is a farce</a:t>
            </a:r>
            <a:r>
              <a:rPr lang="en-US" sz="2800" dirty="0" smtClean="0">
                <a:solidFill>
                  <a:srgbClr val="663300"/>
                </a:solidFill>
              </a:rPr>
              <a:t>, for </a:t>
            </a:r>
            <a:r>
              <a:rPr lang="en-US" sz="2800" dirty="0">
                <a:solidFill>
                  <a:srgbClr val="663300"/>
                </a:solidFill>
              </a:rPr>
              <a:t>they teach man-made ideas as commands from God.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3298198"/>
            <a:ext cx="33216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663300"/>
                </a:solidFill>
              </a:rPr>
              <a:t>Matthew 15:9</a:t>
            </a:r>
            <a:br>
              <a:rPr lang="en-US" sz="2400" b="1" dirty="0" smtClean="0">
                <a:solidFill>
                  <a:srgbClr val="663300"/>
                </a:solidFill>
              </a:rPr>
            </a:br>
            <a:r>
              <a:rPr lang="en-US" sz="1400" dirty="0" smtClean="0">
                <a:solidFill>
                  <a:srgbClr val="663300"/>
                </a:solidFill>
              </a:rPr>
              <a:t>New Living Translation</a:t>
            </a:r>
            <a:endParaRPr lang="en-US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179183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418" y="521553"/>
            <a:ext cx="838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Why Not?</a:t>
            </a:r>
            <a:endParaRPr lang="en-US" sz="48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82000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1428750"/>
            <a:ext cx="5742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663300"/>
                </a:solidFill>
              </a:rPr>
              <a:t>I’m </a:t>
            </a:r>
            <a:r>
              <a:rPr lang="en-US" sz="2800" dirty="0">
                <a:solidFill>
                  <a:srgbClr val="663300"/>
                </a:solidFill>
              </a:rPr>
              <a:t>familiar with </a:t>
            </a:r>
            <a:r>
              <a:rPr lang="en-US" sz="2800" dirty="0" smtClean="0">
                <a:solidFill>
                  <a:srgbClr val="663300"/>
                </a:solidFill>
              </a:rPr>
              <a:t>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663300"/>
                </a:solidFill>
              </a:rPr>
              <a:t>Just the way I 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663300"/>
                </a:solidFill>
              </a:rPr>
              <a:t>Rewarded by it</a:t>
            </a:r>
          </a:p>
        </p:txBody>
      </p:sp>
      <p:sp>
        <p:nvSpPr>
          <p:cNvPr id="4" name="Rectangle 3"/>
          <p:cNvSpPr/>
          <p:nvPr/>
        </p:nvSpPr>
        <p:spPr>
          <a:xfrm>
            <a:off x="436418" y="521553"/>
            <a:ext cx="838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Why Not?</a:t>
            </a:r>
            <a:endParaRPr lang="en-US" sz="48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50807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7400" y="1428750"/>
            <a:ext cx="57427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663300"/>
                </a:solidFill>
              </a:rPr>
              <a:t>I’m </a:t>
            </a:r>
            <a:r>
              <a:rPr lang="en-US" sz="2800" dirty="0">
                <a:solidFill>
                  <a:srgbClr val="663300"/>
                </a:solidFill>
              </a:rPr>
              <a:t>familiar with </a:t>
            </a:r>
            <a:r>
              <a:rPr lang="en-US" sz="2800" dirty="0" smtClean="0">
                <a:solidFill>
                  <a:srgbClr val="663300"/>
                </a:solidFill>
              </a:rPr>
              <a:t>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663300"/>
                </a:solidFill>
              </a:rPr>
              <a:t>Just the way I 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663300"/>
                </a:solidFill>
              </a:rPr>
              <a:t>Rewarded by it</a:t>
            </a:r>
          </a:p>
        </p:txBody>
      </p:sp>
      <p:sp>
        <p:nvSpPr>
          <p:cNvPr id="4" name="Rectangle 3"/>
          <p:cNvSpPr/>
          <p:nvPr/>
        </p:nvSpPr>
        <p:spPr>
          <a:xfrm>
            <a:off x="436418" y="521553"/>
            <a:ext cx="838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Why Not?</a:t>
            </a:r>
            <a:endParaRPr lang="en-US" sz="48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418" y="3105150"/>
            <a:ext cx="8382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What is your mat?</a:t>
            </a:r>
            <a:endParaRPr lang="en-US" sz="36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28266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054485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5" r="1129"/>
          <a:stretch/>
        </p:blipFill>
        <p:spPr bwMode="auto">
          <a:xfrm>
            <a:off x="0" y="4324350"/>
            <a:ext cx="7620000" cy="527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152400" y="4406384"/>
            <a:ext cx="678180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b="1" dirty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Characteristics of performance-based religion: </a:t>
            </a:r>
            <a:endParaRPr lang="en-US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3791" y="1276350"/>
            <a:ext cx="838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Act in Faith </a:t>
            </a:r>
            <a:r>
              <a:rPr lang="en-US" sz="40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/>
            </a:r>
            <a:br>
              <a:rPr lang="en-US" sz="40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</a:br>
            <a:r>
              <a:rPr lang="en-US" sz="40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on </a:t>
            </a:r>
            <a:r>
              <a:rPr lang="en-US" sz="4000" b="1" dirty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the offer Jesus is giving.</a:t>
            </a:r>
            <a:endParaRPr lang="en-US" sz="40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0" y="666750"/>
            <a:ext cx="1066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thos Pro Regular" pitchFamily="82" charset="0"/>
              </a:rPr>
              <a:t>3</a:t>
            </a:r>
            <a:endParaRPr lang="en-US" sz="80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thos Pro Regular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272415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663300"/>
                </a:solidFill>
              </a:rPr>
              <a:t>“Stand up, pick up your mat, and walk!”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0877" y="3409950"/>
            <a:ext cx="33216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663300"/>
                </a:solidFill>
              </a:rPr>
              <a:t>John 5:8</a:t>
            </a:r>
            <a:br>
              <a:rPr lang="en-US" sz="2400" b="1" dirty="0" smtClean="0">
                <a:solidFill>
                  <a:srgbClr val="663300"/>
                </a:solidFill>
              </a:rPr>
            </a:br>
            <a:r>
              <a:rPr lang="en-US" sz="1400" dirty="0" smtClean="0">
                <a:solidFill>
                  <a:srgbClr val="663300"/>
                </a:solidFill>
              </a:rPr>
              <a:t>New Living Translation</a:t>
            </a:r>
            <a:endParaRPr lang="en-US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17020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30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9695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238897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123950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Stop looking at the Pool of misery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15033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123950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Stop looking at the Pool of misery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729085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Stop Trying to Get there on your own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09436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123950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Stop looking at the Pool of misery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729085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Stop Trying to Get there on your own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338685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Turn all your hurts over to Jesus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719441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1123950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Stop looking at the Pool of misery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729085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Stop Trying to Get there on your own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338685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Turn all your hurts over to Jesus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2948285"/>
            <a:ext cx="8382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Don’t stay in the lifestyle of sin</a:t>
            </a:r>
            <a:endParaRPr lang="en-US" sz="2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72226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657350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3300"/>
                </a:solidFill>
              </a:rPr>
              <a:t>“…afterward </a:t>
            </a:r>
            <a:r>
              <a:rPr lang="en-US" sz="2800" dirty="0">
                <a:solidFill>
                  <a:srgbClr val="663300"/>
                </a:solidFill>
              </a:rPr>
              <a:t>Jesus found him in the Temple and told him, “Now you are well; so stop sinning, or something even worse may happen to you.”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3298198"/>
            <a:ext cx="33216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663300"/>
                </a:solidFill>
              </a:rPr>
              <a:t>John 5:14</a:t>
            </a:r>
            <a:br>
              <a:rPr lang="en-US" sz="2400" b="1" dirty="0" smtClean="0">
                <a:solidFill>
                  <a:srgbClr val="663300"/>
                </a:solidFill>
              </a:rPr>
            </a:br>
            <a:r>
              <a:rPr lang="en-US" sz="1400" dirty="0" smtClean="0">
                <a:solidFill>
                  <a:srgbClr val="663300"/>
                </a:solidFill>
              </a:rPr>
              <a:t>New Living Translation</a:t>
            </a:r>
            <a:endParaRPr lang="en-US" sz="2400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709816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11455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1:50 to 5:14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971550"/>
            <a:ext cx="579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www.youtube.com/watch?v=KjcUBcdERhI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The horse whisperer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735576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2266950"/>
            <a:ext cx="739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Once you know he loves you, </a:t>
            </a:r>
            <a:r>
              <a:rPr lang="en-US" sz="28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enjoy </a:t>
            </a:r>
            <a:r>
              <a:rPr lang="en-US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God’s saddle and </a:t>
            </a:r>
            <a:r>
              <a:rPr lang="en-US" sz="28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bridle of </a:t>
            </a:r>
            <a:r>
              <a:rPr lang="en-US" sz="2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grace.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000" y="1251525"/>
            <a:ext cx="838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Bottom Line</a:t>
            </a:r>
            <a:endParaRPr lang="en-US" sz="32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819400" y="1836300"/>
            <a:ext cx="3733800" cy="0"/>
          </a:xfrm>
          <a:prstGeom prst="line">
            <a:avLst/>
          </a:prstGeom>
          <a:ln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116865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r="17895"/>
          <a:stretch/>
        </p:blipFill>
        <p:spPr bwMode="auto">
          <a:xfrm>
            <a:off x="1" y="-18832"/>
            <a:ext cx="9143999" cy="51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/>
          <a:stretch/>
        </p:blipFill>
        <p:spPr bwMode="auto">
          <a:xfrm>
            <a:off x="3465" y="-19050"/>
            <a:ext cx="9143999" cy="5162550"/>
          </a:xfrm>
          <a:prstGeom prst="rect">
            <a:avLst/>
          </a:prstGeom>
          <a:noFill/>
          <a:ln>
            <a:noFill/>
          </a:ln>
          <a:effectLst>
            <a:outerShdw dist="35921" dir="2700000" sx="1000" sy="1000" algn="ctr" rotWithShape="0">
              <a:schemeClr val="bg2"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26199" r="9754"/>
          <a:stretch/>
        </p:blipFill>
        <p:spPr bwMode="auto">
          <a:xfrm>
            <a:off x="0" y="-18833"/>
            <a:ext cx="3657600" cy="521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971550"/>
            <a:ext cx="8382000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Where</a:t>
            </a:r>
            <a:r>
              <a:rPr lang="en-US" sz="80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 Jesus  </a:t>
            </a:r>
            <a:r>
              <a:rPr lang="en-US" sz="72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Walked</a:t>
            </a:r>
            <a:endParaRPr lang="en-US" sz="72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3407864"/>
            <a:ext cx="6553200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glow rad="114300">
                    <a:srgbClr val="CC99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40 days in the footsteps of Christ</a:t>
            </a:r>
            <a:endParaRPr lang="en-US" sz="3200" b="1" dirty="0">
              <a:ln w="1905"/>
              <a:solidFill>
                <a:schemeClr val="accent6">
                  <a:lumMod val="50000"/>
                </a:schemeClr>
              </a:solidFill>
              <a:effectLst>
                <a:glow rad="114300">
                  <a:srgbClr val="CC9900"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3017755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5" y="0"/>
            <a:ext cx="38580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9695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14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9695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9695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8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66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0318"/>
      </p:ext>
    </p:extLst>
  </p:cSld>
  <p:clrMapOvr>
    <a:masterClrMapping/>
  </p:clrMapOvr>
  <p:transition xmlns:p14="http://schemas.microsoft.com/office/powerpoint/2010/main" spd="slow"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r="17895"/>
          <a:stretch/>
        </p:blipFill>
        <p:spPr bwMode="auto">
          <a:xfrm>
            <a:off x="1" y="-18832"/>
            <a:ext cx="9143999" cy="51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/>
          <a:stretch/>
        </p:blipFill>
        <p:spPr bwMode="auto">
          <a:xfrm>
            <a:off x="3465" y="-19050"/>
            <a:ext cx="9143999" cy="5162550"/>
          </a:xfrm>
          <a:prstGeom prst="rect">
            <a:avLst/>
          </a:prstGeom>
          <a:noFill/>
          <a:ln>
            <a:noFill/>
          </a:ln>
          <a:effectLst>
            <a:outerShdw dist="35921" dir="2700000" sx="1000" sy="1000" algn="ctr" rotWithShape="0">
              <a:schemeClr val="bg2"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26199" r="9754"/>
          <a:stretch/>
        </p:blipFill>
        <p:spPr bwMode="auto">
          <a:xfrm>
            <a:off x="0" y="-18833"/>
            <a:ext cx="3657600" cy="521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971550"/>
            <a:ext cx="8382000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Where</a:t>
            </a:r>
            <a:r>
              <a:rPr lang="en-US" sz="80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 Jesus  </a:t>
            </a:r>
            <a:r>
              <a:rPr lang="en-US" sz="72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Walked</a:t>
            </a:r>
            <a:endParaRPr lang="en-US" sz="72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3407864"/>
            <a:ext cx="6553200" cy="58477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glow rad="114300">
                    <a:srgbClr val="CC99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40 days in the footsteps of Christ</a:t>
            </a:r>
            <a:endParaRPr lang="en-US" sz="3200" b="1" dirty="0">
              <a:ln w="1905"/>
              <a:solidFill>
                <a:schemeClr val="accent6">
                  <a:lumMod val="50000"/>
                </a:schemeClr>
              </a:solidFill>
              <a:effectLst>
                <a:glow rad="114300">
                  <a:srgbClr val="CC9900"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535106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r="17895"/>
          <a:stretch/>
        </p:blipFill>
        <p:spPr bwMode="auto">
          <a:xfrm>
            <a:off x="1" y="-18832"/>
            <a:ext cx="9143999" cy="516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"/>
          <a:stretch/>
        </p:blipFill>
        <p:spPr bwMode="auto">
          <a:xfrm>
            <a:off x="3465" y="-19050"/>
            <a:ext cx="9143999" cy="5162550"/>
          </a:xfrm>
          <a:prstGeom prst="rect">
            <a:avLst/>
          </a:prstGeom>
          <a:noFill/>
          <a:ln>
            <a:noFill/>
          </a:ln>
          <a:effectLst>
            <a:outerShdw dist="35921" dir="2700000" sx="1000" sy="1000" algn="ctr" rotWithShape="0">
              <a:schemeClr val="bg2">
                <a:alpha val="8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0" t="26199" r="9754"/>
          <a:stretch/>
        </p:blipFill>
        <p:spPr bwMode="auto">
          <a:xfrm>
            <a:off x="0" y="-18833"/>
            <a:ext cx="3657600" cy="521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666750"/>
            <a:ext cx="838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rgbClr val="663300"/>
                </a:solidFill>
                <a:effectLst>
                  <a:glow rad="139700">
                    <a:schemeClr val="bg1">
                      <a:alpha val="69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Get up and walk</a:t>
            </a:r>
            <a:endParaRPr lang="en-US" sz="5400" b="1" cap="none" spc="0" dirty="0">
              <a:ln w="1905"/>
              <a:solidFill>
                <a:srgbClr val="663300"/>
              </a:solidFill>
              <a:effectLst>
                <a:glow rad="139700">
                  <a:schemeClr val="bg1">
                    <a:alpha val="69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4400550"/>
            <a:ext cx="41875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b="1" cap="none" spc="0" dirty="0" smtClean="0">
                <a:ln w="1905"/>
                <a:solidFill>
                  <a:srgbClr val="663300"/>
                </a:solidFill>
                <a:effectLst>
                  <a:glow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Where</a:t>
            </a:r>
            <a:r>
              <a:rPr lang="en-US" sz="2000" b="1" cap="none" spc="0" dirty="0" smtClean="0">
                <a:ln w="1905"/>
                <a:solidFill>
                  <a:srgbClr val="663300"/>
                </a:solidFill>
                <a:effectLst>
                  <a:glow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 Jesus </a:t>
            </a:r>
            <a:r>
              <a:rPr lang="en-US" b="1" cap="none" spc="0" dirty="0" smtClean="0">
                <a:ln w="1905"/>
                <a:solidFill>
                  <a:srgbClr val="663300"/>
                </a:solidFill>
                <a:effectLst>
                  <a:glow>
                    <a:schemeClr val="bg1"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Lithos Pro Regular" pitchFamily="82" charset="0"/>
              </a:rPr>
              <a:t>Walked</a:t>
            </a:r>
            <a:endParaRPr lang="en-US" b="1" cap="none" spc="0" dirty="0">
              <a:ln w="1905"/>
              <a:solidFill>
                <a:srgbClr val="663300"/>
              </a:solidFill>
              <a:effectLst>
                <a:glow>
                  <a:schemeClr val="bg1"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Lithos Pro Regular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828133"/>
      </p:ext>
    </p:extLst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22003</TotalTime>
  <Words>375</Words>
  <Application>Microsoft Macintosh PowerPoint</Application>
  <PresentationFormat>On-screen Show (16:9)</PresentationFormat>
  <Paragraphs>64</Paragraphs>
  <Slides>38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Matt Shool</cp:lastModifiedBy>
  <cp:revision>92</cp:revision>
  <dcterms:created xsi:type="dcterms:W3CDTF">2015-09-01T16:25:20Z</dcterms:created>
  <dcterms:modified xsi:type="dcterms:W3CDTF">2015-10-15T20:20:25Z</dcterms:modified>
</cp:coreProperties>
</file>