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9"/>
  </p:notesMasterIdLst>
  <p:sldIdLst>
    <p:sldId id="269" r:id="rId4"/>
    <p:sldId id="428" r:id="rId5"/>
    <p:sldId id="414" r:id="rId6"/>
    <p:sldId id="429" r:id="rId7"/>
    <p:sldId id="415" r:id="rId8"/>
    <p:sldId id="416" r:id="rId9"/>
    <p:sldId id="417" r:id="rId10"/>
    <p:sldId id="418" r:id="rId11"/>
    <p:sldId id="330" r:id="rId12"/>
    <p:sldId id="368" r:id="rId13"/>
    <p:sldId id="385" r:id="rId14"/>
    <p:sldId id="377" r:id="rId15"/>
    <p:sldId id="419" r:id="rId16"/>
    <p:sldId id="420" r:id="rId17"/>
    <p:sldId id="398" r:id="rId18"/>
    <p:sldId id="399" r:id="rId19"/>
    <p:sldId id="389" r:id="rId20"/>
    <p:sldId id="388" r:id="rId21"/>
    <p:sldId id="391" r:id="rId22"/>
    <p:sldId id="400" r:id="rId23"/>
    <p:sldId id="392" r:id="rId24"/>
    <p:sldId id="349" r:id="rId25"/>
    <p:sldId id="421" r:id="rId26"/>
    <p:sldId id="422" r:id="rId27"/>
    <p:sldId id="402" r:id="rId28"/>
    <p:sldId id="403" r:id="rId29"/>
    <p:sldId id="378" r:id="rId30"/>
    <p:sldId id="423" r:id="rId31"/>
    <p:sldId id="401" r:id="rId32"/>
    <p:sldId id="411" r:id="rId33"/>
    <p:sldId id="425" r:id="rId34"/>
    <p:sldId id="424" r:id="rId35"/>
    <p:sldId id="426" r:id="rId36"/>
    <p:sldId id="408" r:id="rId37"/>
    <p:sldId id="427"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CC66"/>
    <a:srgbClr val="D9A40D"/>
    <a:srgbClr val="FFFFCC"/>
    <a:srgbClr val="FFCC99"/>
    <a:srgbClr val="996633"/>
    <a:srgbClr val="CC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336" y="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9D0D-D26C-4596-92C7-5FEF4580BD6C}" type="datetimeFigureOut">
              <a:rPr lang="en-US" smtClean="0"/>
              <a:t>6/12/2017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10E04-9020-4D96-B703-2D053106E7B0}" type="slidenum">
              <a:rPr lang="en-US" smtClean="0"/>
              <a:t>‹#›</a:t>
            </a:fld>
            <a:endParaRPr lang="en-US"/>
          </a:p>
        </p:txBody>
      </p:sp>
    </p:spTree>
    <p:extLst>
      <p:ext uri="{BB962C8B-B14F-4D97-AF65-F5344CB8AC3E}">
        <p14:creationId xmlns:p14="http://schemas.microsoft.com/office/powerpoint/2010/main" val="398238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78896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68202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80919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44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763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810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494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4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455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9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105656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50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980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87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129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334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49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562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911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40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73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997897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303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95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774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44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38879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28056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8087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7291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381167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0795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colorTemperature colorTemp="11200"/>
                    </a14:imgEffect>
                    <a14:imgEffect>
                      <a14:brightnessContrast bright="1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t>6/12/2017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t>‹#›</a:t>
            </a:fld>
            <a:endParaRPr lang="en-US"/>
          </a:p>
        </p:txBody>
      </p:sp>
    </p:spTree>
    <p:extLst>
      <p:ext uri="{BB962C8B-B14F-4D97-AF65-F5344CB8AC3E}">
        <p14:creationId xmlns:p14="http://schemas.microsoft.com/office/powerpoint/2010/main" val="381485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colorTemperature colorTemp="11200"/>
                    </a14:imgEffect>
                    <a14:imgEffect>
                      <a14:brightnessContrast bright="1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337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colorTemperature colorTemp="11200"/>
                    </a14:imgEffect>
                    <a14:imgEffect>
                      <a14:brightnessContrast bright="1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251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53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750" y="1962150"/>
            <a:ext cx="7848600" cy="1569660"/>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As he was approaching Damascus on this mission, a light from heaven suddenly shone down around him.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fell to the ground and heard a voice saying to him, “Saul! Saul! Why are you persecuting me?”</a:t>
            </a:r>
          </a:p>
        </p:txBody>
      </p:sp>
      <p:sp>
        <p:nvSpPr>
          <p:cNvPr id="4" name="TextBox 3"/>
          <p:cNvSpPr txBox="1"/>
          <p:nvPr/>
        </p:nvSpPr>
        <p:spPr>
          <a:xfrm>
            <a:off x="2851150" y="4224834"/>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9: 3-4</a:t>
            </a: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050861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43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85750"/>
            <a:ext cx="7848600" cy="4154984"/>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For husbands, this means love your wives, just as Christ loved the church. He gave up his life for her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to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make her holy and clean, washed by the cleansing of God’s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word.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He did this to present her to himself as a glorious church without a spot or wrinkle or any other blemish.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Let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us be glad and rejoice,</a:t>
            </a:r>
          </a:p>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and let us give honor to him.</a:t>
            </a:r>
          </a:p>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For the time has come for the wedding feast of the Lamb,</a:t>
            </a:r>
          </a:p>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and his bride has prepared herself.</a:t>
            </a:r>
          </a:p>
        </p:txBody>
      </p:sp>
      <p:sp>
        <p:nvSpPr>
          <p:cNvPr id="6" name="TextBox 5"/>
          <p:cNvSpPr txBox="1"/>
          <p:nvPr/>
        </p:nvSpPr>
        <p:spPr>
          <a:xfrm>
            <a:off x="2435225" y="2215575"/>
            <a:ext cx="4197350" cy="584775"/>
          </a:xfrm>
          <a:prstGeom prst="rect">
            <a:avLst/>
          </a:prstGeom>
          <a:noFill/>
        </p:spPr>
        <p:txBody>
          <a:bodyPr wrap="square" rtlCol="0">
            <a:spAutoFit/>
          </a:bodyPr>
          <a:lstStyle/>
          <a:p>
            <a:pPr algn="ctr"/>
            <a:r>
              <a:rPr lang="en-US" sz="2000" dirty="0" smtClean="0">
                <a:solidFill>
                  <a:schemeClr val="bg1"/>
                </a:solidFill>
                <a:effectLst>
                  <a:outerShdw blurRad="50800" dist="50800" dir="5400000" algn="ctr" rotWithShape="0">
                    <a:schemeClr val="tx1"/>
                  </a:outerShdw>
                </a:effectLst>
                <a:latin typeface="Papyrus" panose="03070502060502030205" pitchFamily="66" charset="0"/>
              </a:rPr>
              <a:t>Ephesians 5:25-27</a:t>
            </a:r>
          </a:p>
          <a:p>
            <a:pPr algn="ctr"/>
            <a:r>
              <a:rPr lang="en-US" sz="1100" dirty="0" smtClean="0">
                <a:solidFill>
                  <a:schemeClr val="bg1"/>
                </a:solidFill>
                <a:latin typeface="Papyrus" panose="03070502060502030205" pitchFamily="66" charset="0"/>
              </a:rPr>
              <a:t>new living translation</a:t>
            </a:r>
            <a:endParaRPr lang="en-US" sz="1100" dirty="0">
              <a:solidFill>
                <a:schemeClr val="bg1"/>
              </a:solidFill>
              <a:latin typeface="Papyrus" panose="03070502060502030205" pitchFamily="66" charset="0"/>
            </a:endParaRPr>
          </a:p>
        </p:txBody>
      </p:sp>
      <p:sp>
        <p:nvSpPr>
          <p:cNvPr id="7" name="TextBox 6"/>
          <p:cNvSpPr txBox="1"/>
          <p:nvPr/>
        </p:nvSpPr>
        <p:spPr>
          <a:xfrm>
            <a:off x="2438400" y="4324350"/>
            <a:ext cx="4197350" cy="584775"/>
          </a:xfrm>
          <a:prstGeom prst="rect">
            <a:avLst/>
          </a:prstGeom>
          <a:noFill/>
        </p:spPr>
        <p:txBody>
          <a:bodyPr wrap="square" rtlCol="0">
            <a:spAutoFit/>
          </a:bodyPr>
          <a:lstStyle/>
          <a:p>
            <a:pPr algn="ctr"/>
            <a:r>
              <a:rPr lang="en-US" sz="2000" dirty="0" smtClean="0">
                <a:solidFill>
                  <a:schemeClr val="bg1"/>
                </a:solidFill>
                <a:effectLst>
                  <a:outerShdw blurRad="50800" dist="50800" dir="5400000" algn="ctr" rotWithShape="0">
                    <a:schemeClr val="tx1"/>
                  </a:outerShdw>
                </a:effectLst>
                <a:latin typeface="Papyrus" panose="03070502060502030205" pitchFamily="66" charset="0"/>
              </a:rPr>
              <a:t>Revelation 19:7</a:t>
            </a:r>
          </a:p>
          <a:p>
            <a:pPr algn="ctr"/>
            <a:r>
              <a:rPr lang="en-US" sz="1100" dirty="0" smtClean="0">
                <a:solidFill>
                  <a:schemeClr val="bg1"/>
                </a:solidFill>
                <a:latin typeface="Papyrus" panose="03070502060502030205" pitchFamily="66" charset="0"/>
              </a:rPr>
              <a:t>new living translation</a:t>
            </a:r>
            <a:endParaRPr lang="en-US" sz="11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878647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952750"/>
            <a:ext cx="8610600" cy="461665"/>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You can’t love Jesus and hate his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bride.</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Tree>
    <p:extLst>
      <p:ext uri="{BB962C8B-B14F-4D97-AF65-F5344CB8AC3E}">
        <p14:creationId xmlns:p14="http://schemas.microsoft.com/office/powerpoint/2010/main" val="462566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265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52600" y="2462302"/>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2</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876300" y="1971080"/>
            <a:ext cx="7703780" cy="923330"/>
          </a:xfrm>
          <a:prstGeom prst="rect">
            <a:avLst/>
          </a:prstGeom>
          <a:noFill/>
          <a:ln>
            <a:noFill/>
          </a:ln>
        </p:spPr>
        <p:txBody>
          <a:bodyPr wrap="square" lIns="91440" tIns="45720" rIns="91440" bIns="45720">
            <a:spAutoFit/>
          </a:bodyPr>
          <a:lstStyle/>
          <a:p>
            <a:pPr algn="ctr"/>
            <a:r>
              <a:rPr lang="en-US" sz="54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PAY ATTENTION TO THE</a:t>
            </a:r>
            <a:endParaRPr lang="en-US" sz="66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2" name="TextBox 1"/>
          <p:cNvSpPr txBox="1"/>
          <p:nvPr/>
        </p:nvSpPr>
        <p:spPr>
          <a:xfrm>
            <a:off x="2057400" y="3105150"/>
            <a:ext cx="5410200" cy="369332"/>
          </a:xfrm>
          <a:prstGeom prst="rect">
            <a:avLst/>
          </a:prstGeom>
          <a:noFill/>
        </p:spPr>
        <p:txBody>
          <a:bodyPr wrap="square" rtlCol="0">
            <a:spAutoFit/>
          </a:bodyPr>
          <a:lstStyle/>
          <a:p>
            <a:endParaRPr lang="en-US" dirty="0"/>
          </a:p>
        </p:txBody>
      </p:sp>
      <p:sp>
        <p:nvSpPr>
          <p:cNvPr id="3" name="TextBox 2"/>
          <p:cNvSpPr txBox="1"/>
          <p:nvPr/>
        </p:nvSpPr>
        <p:spPr>
          <a:xfrm>
            <a:off x="1295400" y="2571750"/>
            <a:ext cx="7086600" cy="1938992"/>
          </a:xfrm>
          <a:prstGeom prst="rect">
            <a:avLst/>
          </a:prstGeom>
          <a:noFill/>
        </p:spPr>
        <p:txBody>
          <a:bodyPr wrap="square" rtlCol="0">
            <a:spAutoFit/>
          </a:bodyPr>
          <a:lstStyle/>
          <a:p>
            <a:pPr lvl="0" algn="ctr"/>
            <a:r>
              <a:rPr lang="en-US" sz="9600" b="1" dirty="0" smtClean="0">
                <a:ln w="12700">
                  <a:solidFill>
                    <a:prstClr val="black"/>
                  </a:solidFill>
                  <a:prstDash val="solid"/>
                </a:ln>
                <a:solidFill>
                  <a:srgbClr val="EEECE1">
                    <a:tint val="85000"/>
                    <a:satMod val="155000"/>
                  </a:srgbClr>
                </a:solidFill>
                <a:effectLst>
                  <a:outerShdw blurRad="63500" dist="101600" dir="2340000" algn="tl" rotWithShape="0">
                    <a:prstClr val="black">
                      <a:alpha val="94000"/>
                    </a:prstClr>
                  </a:outerShdw>
                </a:effectLst>
                <a:latin typeface="Franklin Gothic Demi" panose="020B0703020102020204" pitchFamily="34" charset="0"/>
              </a:rPr>
              <a:t>GOADS</a:t>
            </a:r>
            <a:endParaRPr lang="en-US" sz="7200" b="1" dirty="0">
              <a:ln w="12700">
                <a:solidFill>
                  <a:prstClr val="black"/>
                </a:solidFill>
                <a:prstDash val="solid"/>
              </a:ln>
              <a:solidFill>
                <a:srgbClr val="EEECE1">
                  <a:tint val="85000"/>
                  <a:satMod val="155000"/>
                </a:srgbClr>
              </a:solidFill>
              <a:effectLst>
                <a:outerShdw blurRad="63500" dist="101600" dir="2340000" algn="tl" rotWithShape="0">
                  <a:prstClr val="black">
                    <a:alpha val="94000"/>
                  </a:prstClr>
                </a:outerShdw>
              </a:effectLst>
              <a:latin typeface="Franklin Gothic Demi" panose="020B0703020102020204" pitchFamily="34" charset="0"/>
            </a:endParaRPr>
          </a:p>
          <a:p>
            <a:endParaRPr lang="en-US" sz="2000" dirty="0"/>
          </a:p>
        </p:txBody>
      </p:sp>
    </p:spTree>
    <p:extLst>
      <p:ext uri="{BB962C8B-B14F-4D97-AF65-F5344CB8AC3E}">
        <p14:creationId xmlns:p14="http://schemas.microsoft.com/office/powerpoint/2010/main" val="3143209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809750"/>
            <a:ext cx="8610600" cy="1569660"/>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“Who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are you, lord?” Saul asked.</a:t>
            </a:r>
          </a:p>
          <a:p>
            <a:pPr algn="ct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the voice replied,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 am Jesus, the one you are persecuting!</a:t>
            </a:r>
          </a:p>
        </p:txBody>
      </p:sp>
      <p:sp>
        <p:nvSpPr>
          <p:cNvPr id="4" name="TextBox 3"/>
          <p:cNvSpPr txBox="1"/>
          <p:nvPr/>
        </p:nvSpPr>
        <p:spPr>
          <a:xfrm>
            <a:off x="2813050" y="4019550"/>
            <a:ext cx="313055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9:5</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223491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305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26:14-15</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err="1" smtClean="0">
                <a:solidFill>
                  <a:schemeClr val="bg1"/>
                </a:solidFill>
                <a:latin typeface="Papyrus" panose="03070502060502030205" pitchFamily="66" charset="0"/>
              </a:rPr>
              <a:t>english</a:t>
            </a:r>
            <a:r>
              <a:rPr lang="en-US" sz="1400" dirty="0" smtClean="0">
                <a:solidFill>
                  <a:schemeClr val="bg1"/>
                </a:solidFill>
                <a:latin typeface="Papyrus" panose="03070502060502030205" pitchFamily="66" charset="0"/>
              </a:rPr>
              <a:t> standard version</a:t>
            </a:r>
            <a:endParaRPr lang="en-US" sz="1400" dirty="0">
              <a:solidFill>
                <a:schemeClr val="bg1"/>
              </a:solidFill>
              <a:latin typeface="Papyrus" panose="03070502060502030205" pitchFamily="66" charset="0"/>
            </a:endParaRPr>
          </a:p>
        </p:txBody>
      </p:sp>
      <p:sp>
        <p:nvSpPr>
          <p:cNvPr id="5" name="TextBox 4"/>
          <p:cNvSpPr txBox="1"/>
          <p:nvPr/>
        </p:nvSpPr>
        <p:spPr>
          <a:xfrm>
            <a:off x="228600" y="1581150"/>
            <a:ext cx="8610600" cy="1938992"/>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I heard a voice saying to me in the Hebrew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language,</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‘Saul, Saul, why are you persecuting me?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is hard for you to kick against the goads.’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 said, ‘Who are you, Lord?’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 Lord said, ‘I am Jesus whom you are persecuting. </a:t>
            </a:r>
          </a:p>
        </p:txBody>
      </p:sp>
    </p:spTree>
    <p:extLst>
      <p:ext uri="{BB962C8B-B14F-4D97-AF65-F5344CB8AC3E}">
        <p14:creationId xmlns:p14="http://schemas.microsoft.com/office/powerpoint/2010/main" val="778607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38150"/>
            <a:ext cx="6553200" cy="395813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066800" y="3028950"/>
            <a:ext cx="6629400" cy="1200329"/>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Well, he peeled the beastly stuff right off – just as I thought I’d done it myself the other three times, only they hadn’t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hurt…</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Tree>
    <p:extLst>
      <p:ext uri="{BB962C8B-B14F-4D97-AF65-F5344CB8AC3E}">
        <p14:creationId xmlns:p14="http://schemas.microsoft.com/office/powerpoint/2010/main" val="2402208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6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592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81200" y="89535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3</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914400" y="1657350"/>
            <a:ext cx="770378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rPr>
              <a:t>TAKE </a:t>
            </a:r>
            <a:r>
              <a:rPr lang="en-US" sz="6000" b="1" dirty="0" smtClean="0">
                <a:ln w="12700">
                  <a:solidFill>
                    <a:schemeClr val="tx1"/>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rPr>
              <a:t>THE</a:t>
            </a:r>
            <a:endParaRPr lang="en-US" sz="13800" b="1" dirty="0">
              <a:ln w="12700">
                <a:solidFill>
                  <a:schemeClr val="tx1"/>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2" name="TextBox 1"/>
          <p:cNvSpPr txBox="1"/>
          <p:nvPr/>
        </p:nvSpPr>
        <p:spPr>
          <a:xfrm>
            <a:off x="2057400" y="3105150"/>
            <a:ext cx="5410200" cy="369332"/>
          </a:xfrm>
          <a:prstGeom prst="rect">
            <a:avLst/>
          </a:prstGeom>
          <a:noFill/>
        </p:spPr>
        <p:txBody>
          <a:bodyPr wrap="square" rtlCol="0">
            <a:spAutoFit/>
          </a:bodyPr>
          <a:lstStyle/>
          <a:p>
            <a:endParaRPr lang="en-US" dirty="0"/>
          </a:p>
        </p:txBody>
      </p:sp>
      <p:sp>
        <p:nvSpPr>
          <p:cNvPr id="3" name="TextBox 2"/>
          <p:cNvSpPr txBox="1"/>
          <p:nvPr/>
        </p:nvSpPr>
        <p:spPr>
          <a:xfrm>
            <a:off x="838200" y="2304931"/>
            <a:ext cx="8077200" cy="1600438"/>
          </a:xfrm>
          <a:prstGeom prst="rect">
            <a:avLst/>
          </a:prstGeom>
          <a:noFill/>
        </p:spPr>
        <p:txBody>
          <a:bodyPr wrap="square" rtlCol="0">
            <a:spAutoFit/>
          </a:bodyPr>
          <a:lstStyle/>
          <a:p>
            <a:pPr lvl="0" algn="ctr"/>
            <a:r>
              <a:rPr lang="en-US" sz="8000" b="1" dirty="0" smtClean="0">
                <a:ln w="12700">
                  <a:solidFill>
                    <a:prstClr val="black"/>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rPr>
              <a:t>BLINDERS OFF</a:t>
            </a:r>
            <a:endParaRPr lang="en-US" sz="6000" b="1" dirty="0">
              <a:ln w="12700">
                <a:solidFill>
                  <a:prstClr val="black"/>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endParaRPr>
          </a:p>
          <a:p>
            <a:endParaRPr lang="en-US" sz="1600" dirty="0"/>
          </a:p>
        </p:txBody>
      </p:sp>
    </p:spTree>
    <p:extLst>
      <p:ext uri="{BB962C8B-B14F-4D97-AF65-F5344CB8AC3E}">
        <p14:creationId xmlns:p14="http://schemas.microsoft.com/office/powerpoint/2010/main" val="3365053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00150"/>
            <a:ext cx="5238750" cy="23145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45373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428750"/>
            <a:ext cx="7848600" cy="2308324"/>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The men with Saul stood speechless, for they heard the sound of someone’s voice but saw no one!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Saul picked himself up off the ground, but when he opened his eyes he was blind. So his companions led him by the hand to Damascus.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remained there blind for three days and did not eat or drink.</a:t>
            </a:r>
          </a:p>
        </p:txBody>
      </p:sp>
      <p:sp>
        <p:nvSpPr>
          <p:cNvPr id="4" name="TextBox 3"/>
          <p:cNvSpPr txBox="1"/>
          <p:nvPr/>
        </p:nvSpPr>
        <p:spPr>
          <a:xfrm>
            <a:off x="281305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9:7-9</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003233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428750"/>
            <a:ext cx="7848600" cy="769441"/>
          </a:xfrm>
          <a:prstGeom prst="rect">
            <a:avLst/>
          </a:prstGeom>
          <a:noFill/>
        </p:spPr>
        <p:txBody>
          <a:bodyPr wrap="square" rtlCol="0">
            <a:spAutoFit/>
          </a:bodyPr>
          <a:lstStyle/>
          <a:p>
            <a:pPr algn="ctr"/>
            <a:r>
              <a:rPr lang="en-US" sz="4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4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SIN BLINDNESS</a:t>
            </a:r>
            <a:endParaRPr lang="en-US" sz="4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Tree>
    <p:extLst>
      <p:ext uri="{BB962C8B-B14F-4D97-AF65-F5344CB8AC3E}">
        <p14:creationId xmlns:p14="http://schemas.microsoft.com/office/powerpoint/2010/main" val="1455141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428750"/>
            <a:ext cx="7848600" cy="769441"/>
          </a:xfrm>
          <a:prstGeom prst="rect">
            <a:avLst/>
          </a:prstGeom>
          <a:noFill/>
        </p:spPr>
        <p:txBody>
          <a:bodyPr wrap="square" rtlCol="0">
            <a:spAutoFit/>
          </a:bodyPr>
          <a:lstStyle/>
          <a:p>
            <a:pPr algn="ctr"/>
            <a:r>
              <a:rPr lang="en-US" sz="4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4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SIN BLINDNESS</a:t>
            </a:r>
            <a:endParaRPr lang="en-US" sz="4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533400" y="2411909"/>
            <a:ext cx="7848600" cy="769441"/>
          </a:xfrm>
          <a:prstGeom prst="rect">
            <a:avLst/>
          </a:prstGeom>
          <a:noFill/>
        </p:spPr>
        <p:txBody>
          <a:bodyPr wrap="square" rtlCol="0">
            <a:spAutoFit/>
          </a:bodyPr>
          <a:lstStyle/>
          <a:p>
            <a:r>
              <a:rPr lang="en-US" sz="4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4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RELIGIOUS BLINDNESS</a:t>
            </a:r>
            <a:endParaRPr lang="en-US" sz="4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Tree>
    <p:extLst>
      <p:ext uri="{BB962C8B-B14F-4D97-AF65-F5344CB8AC3E}">
        <p14:creationId xmlns:p14="http://schemas.microsoft.com/office/powerpoint/2010/main" val="3771735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935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9600" y="1700302"/>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4</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914400" y="1900297"/>
            <a:ext cx="7703780" cy="646331"/>
          </a:xfrm>
          <a:prstGeom prst="rect">
            <a:avLst/>
          </a:prstGeom>
          <a:noFill/>
          <a:ln>
            <a:noFill/>
          </a:ln>
        </p:spPr>
        <p:txBody>
          <a:bodyPr wrap="square" lIns="91440" tIns="45720" rIns="91440" bIns="45720">
            <a:spAutoFit/>
          </a:bodyPr>
          <a:lstStyle/>
          <a:p>
            <a:pPr algn="ctr"/>
            <a:r>
              <a:rPr lang="en-US" sz="3600" b="1" dirty="0" smtClean="0">
                <a:ln w="12700">
                  <a:solidFill>
                    <a:schemeClr val="tx1"/>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rPr>
              <a:t>BE CONTINUALLY AMAZED BY</a:t>
            </a:r>
            <a:endParaRPr lang="en-US" sz="3600" b="1" dirty="0">
              <a:ln w="12700">
                <a:solidFill>
                  <a:schemeClr val="tx1"/>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2" name="TextBox 1"/>
          <p:cNvSpPr txBox="1"/>
          <p:nvPr/>
        </p:nvSpPr>
        <p:spPr>
          <a:xfrm>
            <a:off x="2057400" y="3105150"/>
            <a:ext cx="5410200" cy="369332"/>
          </a:xfrm>
          <a:prstGeom prst="rect">
            <a:avLst/>
          </a:prstGeom>
          <a:noFill/>
        </p:spPr>
        <p:txBody>
          <a:bodyPr wrap="square" rtlCol="0">
            <a:spAutoFit/>
          </a:bodyPr>
          <a:lstStyle/>
          <a:p>
            <a:endParaRPr lang="en-US" dirty="0"/>
          </a:p>
        </p:txBody>
      </p:sp>
      <p:sp>
        <p:nvSpPr>
          <p:cNvPr id="3" name="TextBox 2"/>
          <p:cNvSpPr txBox="1"/>
          <p:nvPr/>
        </p:nvSpPr>
        <p:spPr>
          <a:xfrm>
            <a:off x="553680" y="2190750"/>
            <a:ext cx="8077200" cy="1415772"/>
          </a:xfrm>
          <a:prstGeom prst="rect">
            <a:avLst/>
          </a:prstGeom>
          <a:noFill/>
        </p:spPr>
        <p:txBody>
          <a:bodyPr wrap="square" rtlCol="0">
            <a:spAutoFit/>
          </a:bodyPr>
          <a:lstStyle/>
          <a:p>
            <a:pPr lvl="0" algn="ctr"/>
            <a:r>
              <a:rPr lang="en-US" sz="7200" b="1" dirty="0" smtClean="0">
                <a:ln w="12700">
                  <a:solidFill>
                    <a:prstClr val="black"/>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rPr>
              <a:t>GOD’S GRACE</a:t>
            </a:r>
            <a:endParaRPr lang="en-US" sz="5400" b="1" dirty="0">
              <a:ln w="12700">
                <a:solidFill>
                  <a:prstClr val="black"/>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endParaRPr>
          </a:p>
          <a:p>
            <a:endParaRPr lang="en-US" sz="1400" dirty="0"/>
          </a:p>
        </p:txBody>
      </p:sp>
    </p:spTree>
    <p:extLst>
      <p:ext uri="{BB962C8B-B14F-4D97-AF65-F5344CB8AC3E}">
        <p14:creationId xmlns:p14="http://schemas.microsoft.com/office/powerpoint/2010/main" val="3114451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352550"/>
            <a:ext cx="8610600" cy="2308324"/>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Now there was a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believer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in Damascus named Ananias.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Lord spoke to him in a vision, calling, “Ananias</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Yes, Lord!” he replied</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Lord said, “Go over to Straight Street, to the house of Judas. When you get there,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ask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for a man from Tarsus named Saul</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971800" y="4000500"/>
            <a:ext cx="320675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9:10-11</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116153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85750"/>
            <a:ext cx="8610600" cy="3416320"/>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is praying to me right now.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have shown him a vision of a man named Ananias coming in and laying hands on him so he can see again</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Lord,” exclaimed Ananias,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I’ve heard many people talk about the terrible things this man has done to the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believers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in Jerusalem!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he is authorized by the leading priests to arrest everyone who calls upon your name</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the Lord said ‘Go!’”</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933700" y="4095750"/>
            <a:ext cx="320675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9:12-15</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37617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419350"/>
            <a:ext cx="8610600" cy="1200329"/>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There is no] commerce so iniquitous, so cruel, so oppressive, as the African Slave Trade [of which I was involved]... I hope it will always be a subject of humiliating reflection to me…”</a:t>
            </a:r>
          </a:p>
        </p:txBody>
      </p:sp>
      <p:sp>
        <p:nvSpPr>
          <p:cNvPr id="4" name="TextBox 3"/>
          <p:cNvSpPr txBox="1"/>
          <p:nvPr/>
        </p:nvSpPr>
        <p:spPr>
          <a:xfrm>
            <a:off x="2813050" y="4019550"/>
            <a:ext cx="320675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John Newton</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former slave ship captain</a:t>
            </a:r>
            <a:endParaRPr lang="en-US" sz="1400" dirty="0">
              <a:solidFill>
                <a:schemeClr val="bg1"/>
              </a:solidFill>
              <a:latin typeface="Papyrus" panose="03070502060502030205" pitchFamily="66" charset="0"/>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967"/>
          <a:stretch/>
        </p:blipFill>
        <p:spPr bwMode="auto">
          <a:xfrm>
            <a:off x="2642243" y="411739"/>
            <a:ext cx="3548364" cy="189285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971550"/>
            <a:ext cx="1714500" cy="110343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590550"/>
            <a:ext cx="1666418" cy="11715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12404" y="4041175"/>
            <a:ext cx="1059678" cy="69541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3043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2038350"/>
            <a:ext cx="8763000" cy="1446550"/>
          </a:xfrm>
          <a:prstGeom prst="rect">
            <a:avLst/>
          </a:prstGeom>
          <a:noFill/>
          <a:ln>
            <a:noFill/>
          </a:ln>
        </p:spPr>
        <p:txBody>
          <a:bodyPr wrap="square" lIns="91440" tIns="45720" rIns="91440" bIns="45720">
            <a:spAutoFit/>
          </a:bodyPr>
          <a:lstStyle/>
          <a:p>
            <a:pPr algn="ctr"/>
            <a:r>
              <a:rPr lang="en-US" sz="8800" b="1" dirty="0" smtClean="0">
                <a:ln w="12700">
                  <a:solidFill>
                    <a:schemeClr val="tx1"/>
                  </a:solidFill>
                  <a:prstDash val="solid"/>
                </a:ln>
                <a:solidFill>
                  <a:schemeClr val="bg1"/>
                </a:solidFill>
                <a:effectLst>
                  <a:outerShdw blurRad="63500" dist="101600" dir="1740000" sx="101000" sy="101000" algn="tl" rotWithShape="0">
                    <a:prstClr val="black"/>
                  </a:outerShdw>
                </a:effectLst>
                <a:latin typeface="Franklin Gothic Demi" panose="020B0703020102020204" pitchFamily="34" charset="0"/>
              </a:rPr>
              <a:t>AMAZING</a:t>
            </a:r>
            <a:endParaRPr lang="en-US" sz="8000" b="1" i="1" dirty="0">
              <a:ln w="12700">
                <a:solidFill>
                  <a:schemeClr val="tx1"/>
                </a:solidFill>
                <a:prstDash val="solid"/>
              </a:ln>
              <a:solidFill>
                <a:schemeClr val="bg1"/>
              </a:solidFill>
              <a:effectLst>
                <a:outerShdw blurRad="63500" dist="101600" dir="1740000" sx="101000" sy="101000" algn="tl" rotWithShape="0">
                  <a:prstClr val="black"/>
                </a:outerShdw>
              </a:effectLst>
              <a:latin typeface="Franklin Gothic Demi" panose="020B0703020102020204" pitchFamily="34" charset="0"/>
            </a:endParaRPr>
          </a:p>
        </p:txBody>
      </p:sp>
      <p:sp>
        <p:nvSpPr>
          <p:cNvPr id="18" name="TextBox 17"/>
          <p:cNvSpPr txBox="1"/>
          <p:nvPr/>
        </p:nvSpPr>
        <p:spPr>
          <a:xfrm>
            <a:off x="381000" y="2800350"/>
            <a:ext cx="8077200" cy="2231380"/>
          </a:xfrm>
          <a:prstGeom prst="rect">
            <a:avLst/>
          </a:prstGeom>
          <a:noFill/>
        </p:spPr>
        <p:txBody>
          <a:bodyPr wrap="square" rtlCol="0">
            <a:spAutoFit/>
          </a:bodyPr>
          <a:lstStyle/>
          <a:p>
            <a:pPr lvl="0" algn="ctr"/>
            <a:r>
              <a:rPr lang="en-US" sz="11500" b="1" dirty="0" smtClean="0">
                <a:ln w="12700">
                  <a:solidFill>
                    <a:prstClr val="black"/>
                  </a:solidFill>
                  <a:prstDash val="solid"/>
                </a:ln>
                <a:solidFill>
                  <a:schemeClr val="bg1"/>
                </a:solidFill>
                <a:effectLst>
                  <a:outerShdw blurRad="63500" dist="101600" dir="1740000" sx="101000" sy="101000" algn="tl" rotWithShape="0">
                    <a:prstClr val="black"/>
                  </a:outerShdw>
                </a:effectLst>
                <a:latin typeface="Franklin Gothic Demi" panose="020B0703020102020204" pitchFamily="34" charset="0"/>
              </a:rPr>
              <a:t>GRACE</a:t>
            </a:r>
            <a:endParaRPr lang="en-US" sz="9600" b="1" i="1" dirty="0">
              <a:ln w="12700">
                <a:solidFill>
                  <a:prstClr val="black"/>
                </a:solidFill>
                <a:prstDash val="solid"/>
              </a:ln>
              <a:solidFill>
                <a:schemeClr val="bg1"/>
              </a:solidFill>
              <a:effectLst>
                <a:outerShdw blurRad="63500" dist="101600" dir="1740000" sx="101000" sy="101000" algn="tl" rotWithShape="0">
                  <a:prstClr val="black"/>
                </a:outerShdw>
              </a:effectLst>
              <a:latin typeface="Franklin Gothic Demi" panose="020B0703020102020204" pitchFamily="34" charset="0"/>
            </a:endParaRPr>
          </a:p>
          <a:p>
            <a:endParaRPr lang="en-US" sz="2400" dirty="0">
              <a:solidFill>
                <a:schemeClr val="bg1"/>
              </a:solidFill>
            </a:endParaRPr>
          </a:p>
        </p:txBody>
      </p:sp>
      <p:sp>
        <p:nvSpPr>
          <p:cNvPr id="4" name="TextBox 3"/>
          <p:cNvSpPr txBox="1"/>
          <p:nvPr/>
        </p:nvSpPr>
        <p:spPr>
          <a:xfrm>
            <a:off x="533400" y="742950"/>
            <a:ext cx="8077200" cy="2231380"/>
          </a:xfrm>
          <a:prstGeom prst="rect">
            <a:avLst/>
          </a:prstGeom>
          <a:noFill/>
        </p:spPr>
        <p:txBody>
          <a:bodyPr wrap="square" rtlCol="0">
            <a:spAutoFit/>
          </a:bodyPr>
          <a:lstStyle/>
          <a:p>
            <a:pPr lvl="0" algn="ctr"/>
            <a:r>
              <a:rPr lang="en-US" sz="11500" b="1" dirty="0" smtClean="0">
                <a:ln w="12700">
                  <a:solidFill>
                    <a:prstClr val="black"/>
                  </a:solidFill>
                  <a:prstDash val="solid"/>
                </a:ln>
                <a:solidFill>
                  <a:schemeClr val="bg1"/>
                </a:solidFill>
                <a:effectLst>
                  <a:outerShdw blurRad="63500" dist="101600" dir="1740000" sx="101000" sy="101000" algn="tl" rotWithShape="0">
                    <a:prstClr val="black"/>
                  </a:outerShdw>
                </a:effectLst>
                <a:latin typeface="Franklin Gothic Demi" panose="020B0703020102020204" pitchFamily="34" charset="0"/>
              </a:rPr>
              <a:t>GOD’S</a:t>
            </a:r>
            <a:endParaRPr lang="en-US" sz="9600" b="1" i="1" dirty="0">
              <a:ln w="12700">
                <a:solidFill>
                  <a:prstClr val="black"/>
                </a:solidFill>
                <a:prstDash val="solid"/>
              </a:ln>
              <a:solidFill>
                <a:schemeClr val="bg1"/>
              </a:solidFill>
              <a:effectLst>
                <a:outerShdw blurRad="63500" dist="101600" dir="1740000" sx="101000" sy="101000" algn="tl" rotWithShape="0">
                  <a:prstClr val="black"/>
                </a:outerShdw>
              </a:effectLst>
              <a:latin typeface="Franklin Gothic Demi" panose="020B0703020102020204" pitchFamily="34" charset="0"/>
            </a:endParaRPr>
          </a:p>
          <a:p>
            <a:endParaRPr lang="en-US" sz="2400" dirty="0">
              <a:solidFill>
                <a:schemeClr val="bg1"/>
              </a:solidFill>
            </a:endParaRPr>
          </a:p>
        </p:txBody>
      </p:sp>
    </p:spTree>
    <p:extLst>
      <p:ext uri="{BB962C8B-B14F-4D97-AF65-F5344CB8AC3E}">
        <p14:creationId xmlns:p14="http://schemas.microsoft.com/office/powerpoint/2010/main" val="1237305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737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203835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5</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914400" y="1900297"/>
            <a:ext cx="7703780" cy="646331"/>
          </a:xfrm>
          <a:prstGeom prst="rect">
            <a:avLst/>
          </a:prstGeom>
          <a:noFill/>
          <a:ln>
            <a:noFill/>
          </a:ln>
        </p:spPr>
        <p:txBody>
          <a:bodyPr wrap="square" lIns="91440" tIns="45720" rIns="91440" bIns="45720">
            <a:spAutoFit/>
          </a:bodyPr>
          <a:lstStyle/>
          <a:p>
            <a:pPr algn="ctr"/>
            <a:r>
              <a:rPr lang="en-US" sz="3600" b="1" dirty="0" smtClean="0">
                <a:ln w="12700">
                  <a:solidFill>
                    <a:schemeClr val="tx1"/>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rPr>
              <a:t>REALIZE YOU ARE CHOSEN TO GIVE</a:t>
            </a:r>
            <a:endParaRPr lang="en-US" sz="3600" b="1" dirty="0">
              <a:ln w="12700">
                <a:solidFill>
                  <a:schemeClr val="tx1"/>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2" name="TextBox 1"/>
          <p:cNvSpPr txBox="1"/>
          <p:nvPr/>
        </p:nvSpPr>
        <p:spPr>
          <a:xfrm>
            <a:off x="2057400" y="3105150"/>
            <a:ext cx="5410200" cy="369332"/>
          </a:xfrm>
          <a:prstGeom prst="rect">
            <a:avLst/>
          </a:prstGeom>
          <a:noFill/>
        </p:spPr>
        <p:txBody>
          <a:bodyPr wrap="square" rtlCol="0">
            <a:spAutoFit/>
          </a:bodyPr>
          <a:lstStyle/>
          <a:p>
            <a:endParaRPr lang="en-US" dirty="0"/>
          </a:p>
        </p:txBody>
      </p:sp>
      <p:sp>
        <p:nvSpPr>
          <p:cNvPr id="3" name="TextBox 2"/>
          <p:cNvSpPr txBox="1"/>
          <p:nvPr/>
        </p:nvSpPr>
        <p:spPr>
          <a:xfrm>
            <a:off x="553680" y="2190750"/>
            <a:ext cx="8077200" cy="1415772"/>
          </a:xfrm>
          <a:prstGeom prst="rect">
            <a:avLst/>
          </a:prstGeom>
          <a:noFill/>
        </p:spPr>
        <p:txBody>
          <a:bodyPr wrap="square" rtlCol="0">
            <a:spAutoFit/>
          </a:bodyPr>
          <a:lstStyle/>
          <a:p>
            <a:pPr lvl="0" algn="ctr"/>
            <a:r>
              <a:rPr lang="en-US" sz="7200" b="1" dirty="0" smtClean="0">
                <a:ln w="12700">
                  <a:solidFill>
                    <a:prstClr val="black"/>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rPr>
              <a:t>GLORY TO GOD</a:t>
            </a:r>
            <a:endParaRPr lang="en-US" sz="5400" b="1" dirty="0">
              <a:ln w="12700">
                <a:solidFill>
                  <a:prstClr val="black"/>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endParaRPr>
          </a:p>
          <a:p>
            <a:endParaRPr lang="en-US" sz="1400" dirty="0">
              <a:solidFill>
                <a:schemeClr val="bg1"/>
              </a:solidFill>
            </a:endParaRPr>
          </a:p>
        </p:txBody>
      </p:sp>
    </p:spTree>
    <p:extLst>
      <p:ext uri="{BB962C8B-B14F-4D97-AF65-F5344CB8AC3E}">
        <p14:creationId xmlns:p14="http://schemas.microsoft.com/office/powerpoint/2010/main" val="1112590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775" y="1657350"/>
            <a:ext cx="8610600" cy="1200329"/>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 Lord said,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Go….” </a:t>
            </a: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for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Saul is my chosen instrument to take my message to the Gentiles and to kings, as well as to the people of Israel</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p>
        </p:txBody>
      </p:sp>
      <p:sp>
        <p:nvSpPr>
          <p:cNvPr id="4" name="TextBox 3"/>
          <p:cNvSpPr txBox="1"/>
          <p:nvPr/>
        </p:nvSpPr>
        <p:spPr>
          <a:xfrm>
            <a:off x="2933700" y="4095750"/>
            <a:ext cx="320675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9:15-16</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397875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660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876550"/>
            <a:ext cx="8610600" cy="461665"/>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If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 am not wretched, God’s grace is not that amazing.</a:t>
            </a:r>
          </a:p>
        </p:txBody>
      </p:sp>
    </p:spTree>
    <p:extLst>
      <p:ext uri="{BB962C8B-B14F-4D97-AF65-F5344CB8AC3E}">
        <p14:creationId xmlns:p14="http://schemas.microsoft.com/office/powerpoint/2010/main" val="2780675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068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94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11200"/>
                    </a14:imgEffect>
                    <a14:imgEffect>
                      <a14:brightnessContrast bright="12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248" r="146" b="15931"/>
          <a:stretch/>
        </p:blipFill>
        <p:spPr bwMode="auto">
          <a:xfrm>
            <a:off x="974725" y="311150"/>
            <a:ext cx="4146550" cy="21780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838200" y="2647950"/>
            <a:ext cx="78486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BORN IN TARSUS</a:t>
            </a:r>
          </a:p>
          <a:p>
            <a:pPr marL="342900" indent="-342900">
              <a:buFont typeface="Arial" panose="020B0604020202020204" pitchFamily="34" charset="0"/>
              <a:buChar char="•"/>
            </a:pP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ROMAN CITIZEN</a:t>
            </a:r>
          </a:p>
          <a:p>
            <a:pPr marL="342900" indent="-342900">
              <a:buFont typeface="Arial" panose="020B0604020202020204" pitchFamily="34" charset="0"/>
              <a:buChar char="•"/>
            </a:pP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SPOKE AT LEAST 3 LANGUAGES </a:t>
            </a:r>
            <a:r>
              <a:rPr lang="en-US" sz="2000" i="1"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(Greek, Latin, Hebrew)</a:t>
            </a:r>
          </a:p>
          <a:p>
            <a:pPr marL="342900" indent="-342900">
              <a:buFont typeface="Arial" panose="020B0604020202020204" pitchFamily="34" charset="0"/>
              <a:buChar char="•"/>
            </a:pP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EDUCATED UNDER RENOWED RABBI GAMALIEL</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3276600" y="590550"/>
            <a:ext cx="2819400" cy="923330"/>
          </a:xfrm>
          <a:prstGeom prst="rect">
            <a:avLst/>
          </a:prstGeom>
          <a:noFill/>
        </p:spPr>
        <p:txBody>
          <a:bodyPr wrap="square" rtlCol="0">
            <a:spAutoFit/>
          </a:bodyPr>
          <a:lstStyle/>
          <a:p>
            <a:r>
              <a:rPr lang="en-US" sz="5400" dirty="0">
                <a:solidFill>
                  <a:schemeClr val="bg1"/>
                </a:solidFill>
                <a:effectLst>
                  <a:outerShdw blurRad="50800" dist="50800" dir="5400000" algn="ctr" rotWithShape="0">
                    <a:schemeClr val="tx1"/>
                  </a:outerShdw>
                </a:effectLst>
                <a:latin typeface="Papyrus" panose="03070502060502030205" pitchFamily="66" charset="0"/>
              </a:rPr>
              <a:t>S</a:t>
            </a:r>
            <a:r>
              <a:rPr lang="en-US" sz="5400" dirty="0" smtClean="0">
                <a:solidFill>
                  <a:schemeClr val="bg1"/>
                </a:solidFill>
                <a:effectLst>
                  <a:outerShdw blurRad="50800" dist="50800" dir="5400000" algn="ctr" rotWithShape="0">
                    <a:schemeClr val="tx1"/>
                  </a:outerShdw>
                </a:effectLst>
                <a:latin typeface="Papyrus" panose="03070502060502030205" pitchFamily="66" charset="0"/>
              </a:rPr>
              <a:t>aul</a:t>
            </a:r>
          </a:p>
        </p:txBody>
      </p:sp>
    </p:spTree>
    <p:extLst>
      <p:ext uri="{BB962C8B-B14F-4D97-AF65-F5344CB8AC3E}">
        <p14:creationId xmlns:p14="http://schemas.microsoft.com/office/powerpoint/2010/main" val="1538441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19900" y="1986290"/>
            <a:ext cx="1409700" cy="523220"/>
          </a:xfrm>
          <a:prstGeom prst="rect">
            <a:avLst/>
          </a:prstGeom>
          <a:noFill/>
        </p:spPr>
        <p:txBody>
          <a:bodyPr wrap="square" rtlCol="0">
            <a:spAutoFit/>
          </a:bodyPr>
          <a:lstStyle/>
          <a:p>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Tarsus</a:t>
            </a:r>
          </a:p>
        </p:txBody>
      </p:sp>
      <p:sp>
        <p:nvSpPr>
          <p:cNvPr id="3" name="Oval 2"/>
          <p:cNvSpPr/>
          <p:nvPr/>
        </p:nvSpPr>
        <p:spPr>
          <a:xfrm>
            <a:off x="8115300" y="2209800"/>
            <a:ext cx="1143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239000" y="4171950"/>
            <a:ext cx="1409700" cy="400110"/>
          </a:xfrm>
          <a:prstGeom prst="rect">
            <a:avLst/>
          </a:prstGeom>
          <a:noFill/>
        </p:spPr>
        <p:txBody>
          <a:bodyPr wrap="square" rtlCol="0">
            <a:spAutoFit/>
          </a:bodyPr>
          <a:lstStyle/>
          <a:p>
            <a:r>
              <a:rPr lang="en-US" sz="2000" dirty="0" smtClean="0">
                <a:solidFill>
                  <a:schemeClr val="bg1"/>
                </a:solidFill>
                <a:effectLst>
                  <a:outerShdw blurRad="50800" dist="50800" dir="5400000" algn="ctr" rotWithShape="0">
                    <a:schemeClr val="tx1"/>
                  </a:outerShdw>
                </a:effectLst>
                <a:latin typeface="Papyrus" panose="03070502060502030205" pitchFamily="66" charset="0"/>
              </a:rPr>
              <a:t>Jerusalem</a:t>
            </a:r>
          </a:p>
        </p:txBody>
      </p:sp>
      <p:sp>
        <p:nvSpPr>
          <p:cNvPr id="5" name="Oval 4"/>
          <p:cNvSpPr/>
          <p:nvPr/>
        </p:nvSpPr>
        <p:spPr>
          <a:xfrm>
            <a:off x="8458200" y="4295805"/>
            <a:ext cx="1143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159750" y="2273300"/>
            <a:ext cx="330200" cy="2032000"/>
          </a:xfrm>
          <a:custGeom>
            <a:avLst/>
            <a:gdLst>
              <a:gd name="connsiteX0" fmla="*/ 0 w 330200"/>
              <a:gd name="connsiteY0" fmla="*/ 0 h 2032000"/>
              <a:gd name="connsiteX1" fmla="*/ 44450 w 330200"/>
              <a:gd name="connsiteY1" fmla="*/ 196850 h 2032000"/>
              <a:gd name="connsiteX2" fmla="*/ 184150 w 330200"/>
              <a:gd name="connsiteY2" fmla="*/ 285750 h 2032000"/>
              <a:gd name="connsiteX3" fmla="*/ 285750 w 330200"/>
              <a:gd name="connsiteY3" fmla="*/ 609600 h 2032000"/>
              <a:gd name="connsiteX4" fmla="*/ 285750 w 330200"/>
              <a:gd name="connsiteY4" fmla="*/ 1136650 h 2032000"/>
              <a:gd name="connsiteX5" fmla="*/ 184150 w 330200"/>
              <a:gd name="connsiteY5" fmla="*/ 1524000 h 2032000"/>
              <a:gd name="connsiteX6" fmla="*/ 139700 w 330200"/>
              <a:gd name="connsiteY6" fmla="*/ 1854200 h 2032000"/>
              <a:gd name="connsiteX7" fmla="*/ 184150 w 330200"/>
              <a:gd name="connsiteY7" fmla="*/ 1911350 h 2032000"/>
              <a:gd name="connsiteX8" fmla="*/ 330200 w 330200"/>
              <a:gd name="connsiteY8" fmla="*/ 2032000 h 2032000"/>
              <a:gd name="connsiteX9" fmla="*/ 330200 w 330200"/>
              <a:gd name="connsiteY9" fmla="*/ 2032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200" h="2032000">
                <a:moveTo>
                  <a:pt x="0" y="0"/>
                </a:moveTo>
                <a:cubicBezTo>
                  <a:pt x="6879" y="74612"/>
                  <a:pt x="13758" y="149225"/>
                  <a:pt x="44450" y="196850"/>
                </a:cubicBezTo>
                <a:cubicBezTo>
                  <a:pt x="75142" y="244475"/>
                  <a:pt x="143933" y="216958"/>
                  <a:pt x="184150" y="285750"/>
                </a:cubicBezTo>
                <a:cubicBezTo>
                  <a:pt x="224367" y="354542"/>
                  <a:pt x="268817" y="467783"/>
                  <a:pt x="285750" y="609600"/>
                </a:cubicBezTo>
                <a:cubicBezTo>
                  <a:pt x="302683" y="751417"/>
                  <a:pt x="302683" y="984250"/>
                  <a:pt x="285750" y="1136650"/>
                </a:cubicBezTo>
                <a:cubicBezTo>
                  <a:pt x="268817" y="1289050"/>
                  <a:pt x="208492" y="1404408"/>
                  <a:pt x="184150" y="1524000"/>
                </a:cubicBezTo>
                <a:cubicBezTo>
                  <a:pt x="159808" y="1643592"/>
                  <a:pt x="139700" y="1789642"/>
                  <a:pt x="139700" y="1854200"/>
                </a:cubicBezTo>
                <a:cubicBezTo>
                  <a:pt x="139700" y="1918758"/>
                  <a:pt x="152400" y="1881717"/>
                  <a:pt x="184150" y="1911350"/>
                </a:cubicBezTo>
                <a:cubicBezTo>
                  <a:pt x="215900" y="1940983"/>
                  <a:pt x="330200" y="2032000"/>
                  <a:pt x="330200" y="2032000"/>
                </a:cubicBezTo>
                <a:lnTo>
                  <a:pt x="330200" y="203200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2419350"/>
            <a:ext cx="5200650" cy="1200329"/>
          </a:xfrm>
          <a:prstGeom prst="rect">
            <a:avLst/>
          </a:prstGeom>
          <a:noFill/>
        </p:spPr>
        <p:txBody>
          <a:bodyPr wrap="square" rtlCol="0">
            <a:spAutoFit/>
          </a:bodyPr>
          <a:lstStyle/>
          <a:p>
            <a:pPr algn="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Meanwhile, Saul was uttering threats with every breath and was eager to kill the Lord’s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followers.</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12" name="TextBox 11"/>
          <p:cNvSpPr txBox="1"/>
          <p:nvPr/>
        </p:nvSpPr>
        <p:spPr>
          <a:xfrm>
            <a:off x="2057400" y="3802618"/>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9: 1</a:t>
            </a: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35042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19900" y="1986290"/>
            <a:ext cx="1409700" cy="523220"/>
          </a:xfrm>
          <a:prstGeom prst="rect">
            <a:avLst/>
          </a:prstGeom>
          <a:noFill/>
        </p:spPr>
        <p:txBody>
          <a:bodyPr wrap="square" rtlCol="0">
            <a:spAutoFit/>
          </a:bodyPr>
          <a:lstStyle/>
          <a:p>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Tarsus</a:t>
            </a:r>
          </a:p>
        </p:txBody>
      </p:sp>
      <p:sp>
        <p:nvSpPr>
          <p:cNvPr id="3" name="Oval 2"/>
          <p:cNvSpPr/>
          <p:nvPr/>
        </p:nvSpPr>
        <p:spPr>
          <a:xfrm>
            <a:off x="8115300" y="2209800"/>
            <a:ext cx="1143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239000" y="4171950"/>
            <a:ext cx="1409700" cy="400110"/>
          </a:xfrm>
          <a:prstGeom prst="rect">
            <a:avLst/>
          </a:prstGeom>
          <a:noFill/>
        </p:spPr>
        <p:txBody>
          <a:bodyPr wrap="square" rtlCol="0">
            <a:spAutoFit/>
          </a:bodyPr>
          <a:lstStyle/>
          <a:p>
            <a:r>
              <a:rPr lang="en-US" sz="2000" dirty="0" smtClean="0">
                <a:solidFill>
                  <a:schemeClr val="bg1"/>
                </a:solidFill>
                <a:effectLst>
                  <a:outerShdw blurRad="50800" dist="50800" dir="5400000" algn="ctr" rotWithShape="0">
                    <a:schemeClr val="tx1"/>
                  </a:outerShdw>
                </a:effectLst>
                <a:latin typeface="Papyrus" panose="03070502060502030205" pitchFamily="66" charset="0"/>
              </a:rPr>
              <a:t>Jerusalem</a:t>
            </a:r>
          </a:p>
        </p:txBody>
      </p:sp>
      <p:sp>
        <p:nvSpPr>
          <p:cNvPr id="5" name="Oval 4"/>
          <p:cNvSpPr/>
          <p:nvPr/>
        </p:nvSpPr>
        <p:spPr>
          <a:xfrm>
            <a:off x="8458200" y="4295805"/>
            <a:ext cx="1143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02550" y="2543085"/>
            <a:ext cx="1409700" cy="400110"/>
          </a:xfrm>
          <a:prstGeom prst="rect">
            <a:avLst/>
          </a:prstGeom>
          <a:noFill/>
        </p:spPr>
        <p:txBody>
          <a:bodyPr wrap="square" rtlCol="0">
            <a:spAutoFit/>
          </a:bodyPr>
          <a:lstStyle/>
          <a:p>
            <a:r>
              <a:rPr lang="en-US" sz="2000" dirty="0" smtClean="0">
                <a:solidFill>
                  <a:schemeClr val="bg1"/>
                </a:solidFill>
                <a:effectLst>
                  <a:outerShdw blurRad="50800" dist="50800" dir="5400000" algn="ctr" rotWithShape="0">
                    <a:schemeClr val="tx1"/>
                  </a:outerShdw>
                </a:effectLst>
                <a:latin typeface="Papyrus" panose="03070502060502030205" pitchFamily="66" charset="0"/>
              </a:rPr>
              <a:t>Damascus</a:t>
            </a:r>
          </a:p>
        </p:txBody>
      </p:sp>
      <p:sp>
        <p:nvSpPr>
          <p:cNvPr id="7" name="Oval 6"/>
          <p:cNvSpPr/>
          <p:nvPr/>
        </p:nvSpPr>
        <p:spPr>
          <a:xfrm>
            <a:off x="8978900" y="2666940"/>
            <a:ext cx="1143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8515351" y="2711450"/>
            <a:ext cx="520700" cy="1622455"/>
          </a:xfrm>
          <a:custGeom>
            <a:avLst/>
            <a:gdLst>
              <a:gd name="connsiteX0" fmla="*/ 0 w 477443"/>
              <a:gd name="connsiteY0" fmla="*/ 1657350 h 1657350"/>
              <a:gd name="connsiteX1" fmla="*/ 158750 w 477443"/>
              <a:gd name="connsiteY1" fmla="*/ 882650 h 1657350"/>
              <a:gd name="connsiteX2" fmla="*/ 342900 w 477443"/>
              <a:gd name="connsiteY2" fmla="*/ 704850 h 1657350"/>
              <a:gd name="connsiteX3" fmla="*/ 469900 w 477443"/>
              <a:gd name="connsiteY3" fmla="*/ 520700 h 1657350"/>
              <a:gd name="connsiteX4" fmla="*/ 463550 w 477443"/>
              <a:gd name="connsiteY4" fmla="*/ 0 h 1657350"/>
              <a:gd name="connsiteX5" fmla="*/ 463550 w 477443"/>
              <a:gd name="connsiteY5" fmla="*/ 0 h 1657350"/>
              <a:gd name="connsiteX6" fmla="*/ 463550 w 477443"/>
              <a:gd name="connsiteY6" fmla="*/ 0 h 1657350"/>
              <a:gd name="connsiteX7" fmla="*/ 463550 w 477443"/>
              <a:gd name="connsiteY7" fmla="*/ 6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443" h="1657350">
                <a:moveTo>
                  <a:pt x="0" y="1657350"/>
                </a:moveTo>
                <a:cubicBezTo>
                  <a:pt x="50800" y="1349375"/>
                  <a:pt x="101600" y="1041400"/>
                  <a:pt x="158750" y="882650"/>
                </a:cubicBezTo>
                <a:cubicBezTo>
                  <a:pt x="215900" y="723900"/>
                  <a:pt x="291042" y="765175"/>
                  <a:pt x="342900" y="704850"/>
                </a:cubicBezTo>
                <a:cubicBezTo>
                  <a:pt x="394758" y="644525"/>
                  <a:pt x="449792" y="638175"/>
                  <a:pt x="469900" y="520700"/>
                </a:cubicBezTo>
                <a:cubicBezTo>
                  <a:pt x="490008" y="403225"/>
                  <a:pt x="463550" y="0"/>
                  <a:pt x="463550" y="0"/>
                </a:cubicBezTo>
                <a:lnTo>
                  <a:pt x="463550" y="0"/>
                </a:lnTo>
                <a:lnTo>
                  <a:pt x="463550" y="0"/>
                </a:lnTo>
                <a:lnTo>
                  <a:pt x="463550" y="635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381000" y="1123950"/>
            <a:ext cx="6172200" cy="2677656"/>
          </a:xfrm>
          <a:prstGeom prst="rect">
            <a:avLst/>
          </a:prstGeom>
          <a:noFill/>
        </p:spPr>
        <p:txBody>
          <a:bodyPr wrap="square" rtlCol="0">
            <a:spAutoFit/>
          </a:bodyPr>
          <a:lstStyle/>
          <a:p>
            <a:pPr algn="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So he went to the high priest.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requested letters addressed to the synagogues in Damascus, asking for their cooperation in the arrest of any followers of the Way he found there. He wanted to bring them—both men and women—back to Jerusalem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in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chains</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10" name="TextBox 9"/>
          <p:cNvSpPr txBox="1"/>
          <p:nvPr/>
        </p:nvSpPr>
        <p:spPr>
          <a:xfrm>
            <a:off x="2057400" y="383667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9: 1-2</a:t>
            </a: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60887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200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7710" y="142875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1</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850900" y="1421309"/>
            <a:ext cx="7703780" cy="769441"/>
          </a:xfrm>
          <a:prstGeom prst="rect">
            <a:avLst/>
          </a:prstGeom>
          <a:noFill/>
          <a:ln>
            <a:noFill/>
          </a:ln>
        </p:spPr>
        <p:txBody>
          <a:bodyPr wrap="square" lIns="91440" tIns="45720" rIns="91440" bIns="45720">
            <a:spAutoFit/>
          </a:bodyPr>
          <a:lstStyle/>
          <a:p>
            <a:pPr algn="ctr"/>
            <a:r>
              <a:rPr lang="en-US" sz="4400" b="1" dirty="0" smtClean="0">
                <a:ln w="12700">
                  <a:solidFill>
                    <a:schemeClr val="tx1"/>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rPr>
              <a:t>FALL IN LOVE WITH THE</a:t>
            </a:r>
            <a:endParaRPr lang="en-US" sz="4800" b="1" dirty="0">
              <a:ln w="12700">
                <a:solidFill>
                  <a:schemeClr val="tx1"/>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2" name="TextBox 1"/>
          <p:cNvSpPr txBox="1"/>
          <p:nvPr/>
        </p:nvSpPr>
        <p:spPr>
          <a:xfrm>
            <a:off x="2057400" y="3105150"/>
            <a:ext cx="5410200" cy="369332"/>
          </a:xfrm>
          <a:prstGeom prst="rect">
            <a:avLst/>
          </a:prstGeom>
          <a:noFill/>
        </p:spPr>
        <p:txBody>
          <a:bodyPr wrap="square" rtlCol="0">
            <a:spAutoFit/>
          </a:bodyPr>
          <a:lstStyle/>
          <a:p>
            <a:endParaRPr lang="en-US" dirty="0"/>
          </a:p>
        </p:txBody>
      </p:sp>
      <p:sp>
        <p:nvSpPr>
          <p:cNvPr id="3" name="TextBox 2"/>
          <p:cNvSpPr txBox="1"/>
          <p:nvPr/>
        </p:nvSpPr>
        <p:spPr>
          <a:xfrm>
            <a:off x="1143000" y="1809750"/>
            <a:ext cx="7086600" cy="2231380"/>
          </a:xfrm>
          <a:prstGeom prst="rect">
            <a:avLst/>
          </a:prstGeom>
          <a:noFill/>
        </p:spPr>
        <p:txBody>
          <a:bodyPr wrap="square" rtlCol="0">
            <a:spAutoFit/>
          </a:bodyPr>
          <a:lstStyle/>
          <a:p>
            <a:pPr lvl="0" algn="ctr"/>
            <a:r>
              <a:rPr lang="en-US" sz="11500" b="1" dirty="0" smtClean="0">
                <a:ln w="12700">
                  <a:solidFill>
                    <a:prstClr val="black"/>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rPr>
              <a:t>CHURCH</a:t>
            </a:r>
            <a:endParaRPr lang="en-US" sz="8000" b="1" dirty="0">
              <a:ln w="12700">
                <a:solidFill>
                  <a:prstClr val="black"/>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endParaRPr>
          </a:p>
          <a:p>
            <a:endParaRPr lang="en-US" sz="2400" dirty="0">
              <a:solidFill>
                <a:schemeClr val="bg1"/>
              </a:solidFill>
            </a:endParaRPr>
          </a:p>
        </p:txBody>
      </p:sp>
    </p:spTree>
    <p:extLst>
      <p:ext uri="{BB962C8B-B14F-4D97-AF65-F5344CB8AC3E}">
        <p14:creationId xmlns:p14="http://schemas.microsoft.com/office/powerpoint/2010/main" val="4239160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4443</TotalTime>
  <Words>622</Words>
  <Application>Microsoft Office PowerPoint</Application>
  <PresentationFormat>On-screen Show (16:9)</PresentationFormat>
  <Paragraphs>77</Paragraphs>
  <Slides>35</Slides>
  <Notes>0</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109</cp:revision>
  <dcterms:created xsi:type="dcterms:W3CDTF">2017-03-21T02:22:27Z</dcterms:created>
  <dcterms:modified xsi:type="dcterms:W3CDTF">2017-06-13T01:40:02Z</dcterms:modified>
</cp:coreProperties>
</file>