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notesMasterIdLst>
    <p:notesMasterId r:id="rId40"/>
  </p:notesMasterIdLst>
  <p:sldIdLst>
    <p:sldId id="269" r:id="rId4"/>
    <p:sldId id="414" r:id="rId5"/>
    <p:sldId id="418" r:id="rId6"/>
    <p:sldId id="472" r:id="rId7"/>
    <p:sldId id="460" r:id="rId8"/>
    <p:sldId id="471" r:id="rId9"/>
    <p:sldId id="459" r:id="rId10"/>
    <p:sldId id="473" r:id="rId11"/>
    <p:sldId id="330" r:id="rId12"/>
    <p:sldId id="368" r:id="rId13"/>
    <p:sldId id="470" r:id="rId14"/>
    <p:sldId id="474" r:id="rId15"/>
    <p:sldId id="349" r:id="rId16"/>
    <p:sldId id="476" r:id="rId17"/>
    <p:sldId id="477" r:id="rId18"/>
    <p:sldId id="478" r:id="rId19"/>
    <p:sldId id="465" r:id="rId20"/>
    <p:sldId id="479" r:id="rId21"/>
    <p:sldId id="448" r:id="rId22"/>
    <p:sldId id="480" r:id="rId23"/>
    <p:sldId id="481" r:id="rId24"/>
    <p:sldId id="463" r:id="rId25"/>
    <p:sldId id="402" r:id="rId26"/>
    <p:sldId id="378" r:id="rId27"/>
    <p:sldId id="467" r:id="rId28"/>
    <p:sldId id="485" r:id="rId29"/>
    <p:sldId id="483" r:id="rId30"/>
    <p:sldId id="484" r:id="rId31"/>
    <p:sldId id="482" r:id="rId32"/>
    <p:sldId id="486" r:id="rId33"/>
    <p:sldId id="487" r:id="rId34"/>
    <p:sldId id="488" r:id="rId35"/>
    <p:sldId id="411" r:id="rId36"/>
    <p:sldId id="408" r:id="rId37"/>
    <p:sldId id="489" r:id="rId38"/>
    <p:sldId id="469" r:id="rId3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800000"/>
    <a:srgbClr val="FFCC66"/>
    <a:srgbClr val="D9A40D"/>
    <a:srgbClr val="FFCC99"/>
    <a:srgbClr val="996633"/>
    <a:srgbClr val="CC99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1"/>
  </p:normalViewPr>
  <p:slideViewPr>
    <p:cSldViewPr>
      <p:cViewPr>
        <p:scale>
          <a:sx n="142" d="100"/>
          <a:sy n="142" d="100"/>
        </p:scale>
        <p:origin x="-576" y="92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779D0D-D26C-4596-92C7-5FEF4580BD6C}" type="datetimeFigureOut">
              <a:rPr lang="en-US" smtClean="0"/>
              <a:t>7/24/2017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010E04-9020-4D96-B703-2D053106E7B0}" type="slidenum">
              <a:rPr lang="en-US" smtClean="0"/>
              <a:t>‹#›</a:t>
            </a:fld>
            <a:endParaRPr lang="en-US"/>
          </a:p>
        </p:txBody>
      </p:sp>
    </p:spTree>
    <p:extLst>
      <p:ext uri="{BB962C8B-B14F-4D97-AF65-F5344CB8AC3E}">
        <p14:creationId xmlns:p14="http://schemas.microsoft.com/office/powerpoint/2010/main" val="3982388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788968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2682022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809194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6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441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763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810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494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496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455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799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2105656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508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980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687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873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568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768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251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418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302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145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0CF9C-E8AF-45BD-9BCA-F62AEAF176C0}"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997897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130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321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800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137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0CF9C-E8AF-45BD-9BCA-F62AEAF176C0}" type="datetimeFigureOut">
              <a:rPr lang="en-US" smtClean="0"/>
              <a:t>7/24/2017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38879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0CF9C-E8AF-45BD-9BCA-F62AEAF176C0}" type="datetimeFigureOut">
              <a:rPr lang="en-US" smtClean="0"/>
              <a:t>7/24/2017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28056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0CF9C-E8AF-45BD-9BCA-F62AEAF176C0}" type="datetimeFigureOut">
              <a:rPr lang="en-US" smtClean="0"/>
              <a:t>7/24/2017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680871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0CF9C-E8AF-45BD-9BCA-F62AEAF176C0}" type="datetimeFigureOut">
              <a:rPr lang="en-US" smtClean="0"/>
              <a:t>7/24/2017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729176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t>7/24/2017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3811675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t>7/24/2017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607954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40CF9C-E8AF-45BD-9BCA-F62AEAF176C0}" type="datetimeFigureOut">
              <a:rPr lang="en-US" smtClean="0"/>
              <a:t>7/24/2017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FD4AEEE-0638-4CCF-94E0-D18E34461457}" type="slidenum">
              <a:rPr lang="en-US" smtClean="0"/>
              <a:t>‹#›</a:t>
            </a:fld>
            <a:endParaRPr lang="en-US"/>
          </a:p>
        </p:txBody>
      </p:sp>
    </p:spTree>
    <p:extLst>
      <p:ext uri="{BB962C8B-B14F-4D97-AF65-F5344CB8AC3E}">
        <p14:creationId xmlns:p14="http://schemas.microsoft.com/office/powerpoint/2010/main" val="3814852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337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40CF9C-E8AF-45BD-9BCA-F62AEAF176C0}" type="datetimeFigureOut">
              <a:rPr lang="en-US" smtClean="0">
                <a:solidFill>
                  <a:prstClr val="black">
                    <a:tint val="75000"/>
                  </a:prstClr>
                </a:solidFill>
              </a:rPr>
              <a:pPr/>
              <a:t>7/24/2017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335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536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647950"/>
            <a:ext cx="7848600" cy="1200329"/>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While Apollos was in Corinth, Paul traveled through the interior regions until he reached Ephesus, on the coast, where he found several believers.</a:t>
            </a:r>
          </a:p>
        </p:txBody>
      </p:sp>
      <p:sp>
        <p:nvSpPr>
          <p:cNvPr id="4" name="TextBox 3"/>
          <p:cNvSpPr txBox="1"/>
          <p:nvPr/>
        </p:nvSpPr>
        <p:spPr>
          <a:xfrm>
            <a:off x="2851150" y="4224834"/>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19:1</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050861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544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0259" y="2656674"/>
            <a:ext cx="7703780" cy="830997"/>
          </a:xfrm>
          <a:prstGeom prst="rect">
            <a:avLst/>
          </a:prstGeom>
          <a:noFill/>
          <a:ln>
            <a:noFill/>
          </a:ln>
        </p:spPr>
        <p:txBody>
          <a:bodyPr wrap="square" lIns="91440" tIns="45720" rIns="91440" bIns="45720">
            <a:spAutoFit/>
          </a:bodyPr>
          <a:lstStyle/>
          <a:p>
            <a:pPr algn="ctr"/>
            <a:r>
              <a:rPr lang="en-US" sz="48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WE NEED MORE THAN </a:t>
            </a:r>
            <a:endParaRPr lang="en-US" sz="54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6" name="Rectangle 5"/>
          <p:cNvSpPr/>
          <p:nvPr/>
        </p:nvSpPr>
        <p:spPr>
          <a:xfrm>
            <a:off x="2743200" y="3173321"/>
            <a:ext cx="4876800"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443318" y="3081359"/>
            <a:ext cx="7086600" cy="1569660"/>
          </a:xfrm>
          <a:prstGeom prst="rect">
            <a:avLst/>
          </a:prstGeom>
          <a:noFill/>
        </p:spPr>
        <p:txBody>
          <a:bodyPr wrap="square" rtlCol="0">
            <a:spAutoFit/>
          </a:bodyPr>
          <a:lstStyle/>
          <a:p>
            <a:pPr lvl="0" algn="ctr"/>
            <a:r>
              <a:rPr lang="en-US" sz="80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RELIGION</a:t>
            </a:r>
            <a:endParaRPr lang="en-US" sz="60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1600" dirty="0">
              <a:solidFill>
                <a:schemeClr val="bg1"/>
              </a:solidFill>
            </a:endParaRPr>
          </a:p>
        </p:txBody>
      </p:sp>
      <p:sp>
        <p:nvSpPr>
          <p:cNvPr id="7" name="TextBox 6"/>
          <p:cNvSpPr txBox="1"/>
          <p:nvPr/>
        </p:nvSpPr>
        <p:spPr>
          <a:xfrm>
            <a:off x="667871" y="2443726"/>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2</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11974054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285750"/>
            <a:ext cx="7848600" cy="3785652"/>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 group of Jews was traveling from town to town casting out evil spirits. They tried to use the name of the Lord Jesus in their incantation, saying, “I command you in the name of Jesus, whom Paul preaches, to come out!”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Seven sons of </a:t>
            </a:r>
            <a:r>
              <a:rPr lang="en-US" sz="2400" dirty="0" err="1">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Sceva</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 leading priest, were doing this.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But one time when they tried it, the evil spirit replied, “I know Jesus, and I know Paul, but who are you?”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Then the man with the evil spirit leaped on them, overpowered them, and attacked them with such violence that they fled from the house, naked and battered.</a:t>
            </a:r>
          </a:p>
        </p:txBody>
      </p:sp>
      <p:sp>
        <p:nvSpPr>
          <p:cNvPr id="4" name="TextBox 3"/>
          <p:cNvSpPr txBox="1"/>
          <p:nvPr/>
        </p:nvSpPr>
        <p:spPr>
          <a:xfrm>
            <a:off x="2842185" y="41719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19:13-16</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20032330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285750"/>
            <a:ext cx="7848600" cy="3785652"/>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 group of Jews was traveling from town to town casting out evil spirits. They tried to use the name of the Lord Jesus in their incantation, saying, “I command you in the name of Jesus, whom Paul preaches, to come out!”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Seven sons of </a:t>
            </a:r>
            <a:r>
              <a:rPr lang="en-US" sz="2400" dirty="0" err="1">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Sceva</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 leading priest, were doing this.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But one time when they tried it, the evil spirit replied, “I know Jesus, and I know Paul, but who are you?”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Then the man with the evil spirit leaped on them, </a:t>
            </a:r>
            <a:r>
              <a:rPr lang="en-US" sz="2400" u="sng"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overpowered</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them, and attacked them with such violence that they fled from the house, naked and battered.</a:t>
            </a:r>
          </a:p>
        </p:txBody>
      </p:sp>
      <p:sp>
        <p:nvSpPr>
          <p:cNvPr id="4" name="TextBox 3"/>
          <p:cNvSpPr txBox="1"/>
          <p:nvPr/>
        </p:nvSpPr>
        <p:spPr>
          <a:xfrm>
            <a:off x="2842185" y="41719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19:13-16</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
        <p:nvSpPr>
          <p:cNvPr id="6" name="Right Arrow 5"/>
          <p:cNvSpPr/>
          <p:nvPr/>
        </p:nvSpPr>
        <p:spPr>
          <a:xfrm rot="19242894">
            <a:off x="5975877" y="3271707"/>
            <a:ext cx="747945" cy="609600"/>
          </a:xfrm>
          <a:prstGeom prst="rightArrow">
            <a:avLst/>
          </a:prstGeom>
          <a:solidFill>
            <a:schemeClr val="tx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3333750"/>
            <a:ext cx="5943600" cy="523220"/>
          </a:xfrm>
          <a:prstGeom prst="rect">
            <a:avLst/>
          </a:prstGeom>
          <a:solidFill>
            <a:schemeClr val="tx1"/>
          </a:solidFill>
          <a:ln>
            <a:solidFill>
              <a:srgbClr val="00B050"/>
            </a:solidFill>
          </a:ln>
          <a:effectLst>
            <a:outerShdw blurRad="165100" dir="6840000" sx="108000" sy="108000" algn="ctr" rotWithShape="0">
              <a:schemeClr val="tx1">
                <a:lumMod val="85000"/>
                <a:lumOff val="15000"/>
                <a:alpha val="68000"/>
              </a:schemeClr>
            </a:outerShdw>
          </a:effectLst>
        </p:spPr>
        <p:txBody>
          <a:bodyPr wrap="square" rtlCol="0">
            <a:spAutoFit/>
          </a:bodyPr>
          <a:lstStyle/>
          <a:p>
            <a:pPr algn="ctr"/>
            <a:r>
              <a:rPr lang="en-US" sz="28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-demons are </a:t>
            </a:r>
            <a:r>
              <a:rPr lang="en-US" sz="28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powerful</a:t>
            </a:r>
            <a:endParaRPr lang="en-US" sz="2800" dirty="0"/>
          </a:p>
        </p:txBody>
      </p:sp>
    </p:spTree>
    <p:extLst>
      <p:ext uri="{BB962C8B-B14F-4D97-AF65-F5344CB8AC3E}">
        <p14:creationId xmlns:p14="http://schemas.microsoft.com/office/powerpoint/2010/main" val="22688150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285750"/>
            <a:ext cx="7848600" cy="3785652"/>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 group of Jews was traveling from town to town casting out evil spirits. They tried to use the name of the Lord Jesus in their incantation, saying, “I command you in the name of Jesus, whom Paul preaches, to come out!”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Seven sons of </a:t>
            </a:r>
            <a:r>
              <a:rPr lang="en-US" sz="2400" dirty="0" err="1">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Sceva</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 leading priest, were doing this.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But one time when they tried it, the evil spirit replied, “I </a:t>
            </a:r>
            <a:r>
              <a:rPr lang="en-US" sz="2400" u="sng"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know Jesus</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and I know Paul, but who are you?”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Then the man with the evil spirit leaped on them, </a:t>
            </a:r>
            <a:r>
              <a:rPr lang="en-US" sz="2400" u="sng"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overpowered</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them, and attacked them with such violence that they fled from the house, naked and battered.</a:t>
            </a:r>
          </a:p>
        </p:txBody>
      </p:sp>
      <p:sp>
        <p:nvSpPr>
          <p:cNvPr id="4" name="TextBox 3"/>
          <p:cNvSpPr txBox="1"/>
          <p:nvPr/>
        </p:nvSpPr>
        <p:spPr>
          <a:xfrm>
            <a:off x="2842185" y="41719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19:13-16</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
        <p:nvSpPr>
          <p:cNvPr id="5" name="TextBox 4"/>
          <p:cNvSpPr txBox="1"/>
          <p:nvPr/>
        </p:nvSpPr>
        <p:spPr>
          <a:xfrm>
            <a:off x="152400" y="3333750"/>
            <a:ext cx="5943600" cy="523220"/>
          </a:xfrm>
          <a:prstGeom prst="rect">
            <a:avLst/>
          </a:prstGeom>
          <a:solidFill>
            <a:schemeClr val="tx1"/>
          </a:solidFill>
          <a:ln>
            <a:solidFill>
              <a:srgbClr val="00B050"/>
            </a:solidFill>
          </a:ln>
          <a:effectLst>
            <a:outerShdw blurRad="165100" dir="6840000" sx="108000" sy="108000" algn="ctr" rotWithShape="0">
              <a:schemeClr val="tx1">
                <a:lumMod val="85000"/>
                <a:lumOff val="15000"/>
                <a:alpha val="68000"/>
              </a:schemeClr>
            </a:outerShdw>
          </a:effectLst>
        </p:spPr>
        <p:txBody>
          <a:bodyPr wrap="square" rtlCol="0">
            <a:spAutoFit/>
          </a:bodyPr>
          <a:lstStyle/>
          <a:p>
            <a:pPr algn="ctr"/>
            <a:r>
              <a:rPr lang="en-US" sz="28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-demons are </a:t>
            </a:r>
            <a:r>
              <a:rPr lang="en-US" sz="28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powerful</a:t>
            </a:r>
            <a:endParaRPr lang="en-US" sz="2800" dirty="0"/>
          </a:p>
        </p:txBody>
      </p:sp>
      <p:sp>
        <p:nvSpPr>
          <p:cNvPr id="6" name="Right Arrow 5"/>
          <p:cNvSpPr/>
          <p:nvPr/>
        </p:nvSpPr>
        <p:spPr>
          <a:xfrm rot="7674587">
            <a:off x="1564873" y="1572322"/>
            <a:ext cx="1633833" cy="609600"/>
          </a:xfrm>
          <a:prstGeom prst="rightArrow">
            <a:avLst/>
          </a:prstGeom>
          <a:solidFill>
            <a:schemeClr val="tx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38200" y="514350"/>
            <a:ext cx="5943600" cy="523220"/>
          </a:xfrm>
          <a:prstGeom prst="rect">
            <a:avLst/>
          </a:prstGeom>
          <a:solidFill>
            <a:schemeClr val="tx1"/>
          </a:solidFill>
          <a:ln>
            <a:solidFill>
              <a:srgbClr val="00B050"/>
            </a:solidFill>
          </a:ln>
          <a:effectLst>
            <a:outerShdw blurRad="165100" dir="6840000" sx="108000" sy="108000" algn="ctr" rotWithShape="0">
              <a:schemeClr val="tx1">
                <a:lumMod val="85000"/>
                <a:lumOff val="15000"/>
                <a:alpha val="68000"/>
              </a:schemeClr>
            </a:outerShdw>
          </a:effectLst>
        </p:spPr>
        <p:txBody>
          <a:bodyPr wrap="square" rtlCol="0">
            <a:spAutoFit/>
          </a:bodyPr>
          <a:lstStyle/>
          <a:p>
            <a:pPr algn="ctr"/>
            <a:r>
              <a:rPr lang="en-US" sz="28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-demons </a:t>
            </a:r>
            <a:r>
              <a:rPr lang="en-US" sz="28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believe in Jesus</a:t>
            </a:r>
            <a:endParaRPr lang="en-US" sz="2800" dirty="0"/>
          </a:p>
        </p:txBody>
      </p:sp>
    </p:spTree>
    <p:extLst>
      <p:ext uri="{BB962C8B-B14F-4D97-AF65-F5344CB8AC3E}">
        <p14:creationId xmlns:p14="http://schemas.microsoft.com/office/powerpoint/2010/main" val="40886205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285750"/>
            <a:ext cx="7848600" cy="3785652"/>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 group of Jews was traveling from town to town casting out evil spirits. They tried to use the name of the Lord Jesus in their incantation, saying, “I command you in the name of Jesus, whom Paul preaches, to come out!”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Seven sons of </a:t>
            </a:r>
            <a:r>
              <a:rPr lang="en-US" sz="2400" dirty="0" err="1">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Sceva</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 leading priest, were doing this.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But one time when they tried it, the evil spirit replied, “I </a:t>
            </a:r>
            <a:r>
              <a:rPr lang="en-US" sz="2400" u="sng"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know Jesus</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and </a:t>
            </a:r>
            <a:r>
              <a:rPr lang="en-US" sz="2400" u="sng"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 know Paul</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but who are you?”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Then the man with the evil spirit leaped on them, </a:t>
            </a:r>
            <a:r>
              <a:rPr lang="en-US" sz="2400" u="sng"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overpowered</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them, and attacked them with such violence that they fled from the house, naked and battered.</a:t>
            </a:r>
          </a:p>
        </p:txBody>
      </p:sp>
      <p:sp>
        <p:nvSpPr>
          <p:cNvPr id="4" name="TextBox 3"/>
          <p:cNvSpPr txBox="1"/>
          <p:nvPr/>
        </p:nvSpPr>
        <p:spPr>
          <a:xfrm>
            <a:off x="2842185" y="41719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19:13-16</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
        <p:nvSpPr>
          <p:cNvPr id="5" name="TextBox 4"/>
          <p:cNvSpPr txBox="1"/>
          <p:nvPr/>
        </p:nvSpPr>
        <p:spPr>
          <a:xfrm>
            <a:off x="152400" y="3333750"/>
            <a:ext cx="5943600" cy="523220"/>
          </a:xfrm>
          <a:prstGeom prst="rect">
            <a:avLst/>
          </a:prstGeom>
          <a:solidFill>
            <a:schemeClr val="tx1"/>
          </a:solidFill>
          <a:ln>
            <a:solidFill>
              <a:srgbClr val="00B050"/>
            </a:solidFill>
          </a:ln>
          <a:effectLst>
            <a:outerShdw blurRad="165100" dir="6840000" sx="108000" sy="108000" algn="ctr" rotWithShape="0">
              <a:schemeClr val="tx1">
                <a:lumMod val="85000"/>
                <a:lumOff val="15000"/>
                <a:alpha val="68000"/>
              </a:schemeClr>
            </a:outerShdw>
          </a:effectLst>
        </p:spPr>
        <p:txBody>
          <a:bodyPr wrap="square" rtlCol="0">
            <a:spAutoFit/>
          </a:bodyPr>
          <a:lstStyle/>
          <a:p>
            <a:pPr algn="ctr"/>
            <a:r>
              <a:rPr lang="en-US" sz="28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-demons are </a:t>
            </a:r>
            <a:r>
              <a:rPr lang="en-US" sz="28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powerful</a:t>
            </a:r>
            <a:endParaRPr lang="en-US" sz="2800" dirty="0"/>
          </a:p>
        </p:txBody>
      </p:sp>
      <p:sp>
        <p:nvSpPr>
          <p:cNvPr id="6" name="Right Arrow 5"/>
          <p:cNvSpPr/>
          <p:nvPr/>
        </p:nvSpPr>
        <p:spPr>
          <a:xfrm rot="5400000">
            <a:off x="3420209" y="1873776"/>
            <a:ext cx="779581" cy="609600"/>
          </a:xfrm>
          <a:prstGeom prst="rightArrow">
            <a:avLst/>
          </a:prstGeom>
          <a:solidFill>
            <a:schemeClr val="tx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38200" y="522096"/>
            <a:ext cx="5943600" cy="523220"/>
          </a:xfrm>
          <a:prstGeom prst="rect">
            <a:avLst/>
          </a:prstGeom>
          <a:solidFill>
            <a:schemeClr val="tx1"/>
          </a:solidFill>
          <a:ln>
            <a:solidFill>
              <a:srgbClr val="00B050"/>
            </a:solidFill>
          </a:ln>
          <a:effectLst>
            <a:outerShdw blurRad="165100" dir="6840000" sx="108000" sy="108000" algn="ctr" rotWithShape="0">
              <a:schemeClr val="tx1">
                <a:lumMod val="85000"/>
                <a:lumOff val="15000"/>
                <a:alpha val="68000"/>
              </a:schemeClr>
            </a:outerShdw>
          </a:effectLst>
        </p:spPr>
        <p:txBody>
          <a:bodyPr wrap="square" rtlCol="0">
            <a:spAutoFit/>
          </a:bodyPr>
          <a:lstStyle/>
          <a:p>
            <a:pPr algn="ctr"/>
            <a:r>
              <a:rPr lang="en-US" sz="28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-demons </a:t>
            </a:r>
            <a:r>
              <a:rPr lang="en-US" sz="28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believe in Jesus</a:t>
            </a:r>
            <a:endParaRPr lang="en-US" sz="2800" dirty="0"/>
          </a:p>
        </p:txBody>
      </p:sp>
      <p:sp>
        <p:nvSpPr>
          <p:cNvPr id="8" name="TextBox 7"/>
          <p:cNvSpPr txBox="1"/>
          <p:nvPr/>
        </p:nvSpPr>
        <p:spPr>
          <a:xfrm>
            <a:off x="2362200" y="1370734"/>
            <a:ext cx="5943600" cy="523220"/>
          </a:xfrm>
          <a:prstGeom prst="rect">
            <a:avLst/>
          </a:prstGeom>
          <a:solidFill>
            <a:schemeClr val="tx1"/>
          </a:solidFill>
          <a:ln>
            <a:solidFill>
              <a:srgbClr val="00B050"/>
            </a:solidFill>
          </a:ln>
          <a:effectLst>
            <a:outerShdw blurRad="165100" dir="6840000" sx="108000" sy="108000" algn="ctr" rotWithShape="0">
              <a:schemeClr val="tx1">
                <a:lumMod val="85000"/>
                <a:lumOff val="15000"/>
                <a:alpha val="68000"/>
              </a:schemeClr>
            </a:outerShdw>
          </a:effectLst>
        </p:spPr>
        <p:txBody>
          <a:bodyPr wrap="square" rtlCol="0">
            <a:spAutoFit/>
          </a:bodyPr>
          <a:lstStyle/>
          <a:p>
            <a:pPr algn="ctr"/>
            <a:r>
              <a:rPr lang="en-US" sz="28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-demons </a:t>
            </a:r>
            <a:r>
              <a:rPr lang="en-US" sz="28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know followers of Jesus</a:t>
            </a:r>
            <a:endParaRPr lang="en-US" sz="2800" dirty="0"/>
          </a:p>
        </p:txBody>
      </p:sp>
    </p:spTree>
    <p:extLst>
      <p:ext uri="{BB962C8B-B14F-4D97-AF65-F5344CB8AC3E}">
        <p14:creationId xmlns:p14="http://schemas.microsoft.com/office/powerpoint/2010/main" val="37689437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0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0259" y="2656674"/>
            <a:ext cx="7703780" cy="830997"/>
          </a:xfrm>
          <a:prstGeom prst="rect">
            <a:avLst/>
          </a:prstGeom>
          <a:noFill/>
          <a:ln>
            <a:noFill/>
          </a:ln>
        </p:spPr>
        <p:txBody>
          <a:bodyPr wrap="square" lIns="91440" tIns="45720" rIns="91440" bIns="45720">
            <a:spAutoFit/>
          </a:bodyPr>
          <a:lstStyle/>
          <a:p>
            <a:pPr algn="ctr"/>
            <a:r>
              <a:rPr lang="en-US" sz="48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WE NEED MORE THAN </a:t>
            </a:r>
            <a:endParaRPr lang="en-US" sz="54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6" name="Rectangle 5"/>
          <p:cNvSpPr/>
          <p:nvPr/>
        </p:nvSpPr>
        <p:spPr>
          <a:xfrm>
            <a:off x="2590799" y="3487671"/>
            <a:ext cx="4572001"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191524" y="3182471"/>
            <a:ext cx="5221249" cy="1877437"/>
          </a:xfrm>
          <a:prstGeom prst="rect">
            <a:avLst/>
          </a:prstGeom>
          <a:noFill/>
        </p:spPr>
        <p:txBody>
          <a:bodyPr wrap="square" rtlCol="0">
            <a:spAutoFit/>
          </a:bodyPr>
          <a:lstStyle/>
          <a:p>
            <a:pPr lvl="0" algn="ctr"/>
            <a:r>
              <a:rPr lang="en-US" sz="96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WEALTH</a:t>
            </a:r>
            <a:endParaRPr lang="en-US" sz="72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2000" dirty="0">
              <a:solidFill>
                <a:schemeClr val="bg1"/>
              </a:solidFill>
            </a:endParaRPr>
          </a:p>
        </p:txBody>
      </p:sp>
      <p:sp>
        <p:nvSpPr>
          <p:cNvPr id="7" name="TextBox 6"/>
          <p:cNvSpPr txBox="1"/>
          <p:nvPr/>
        </p:nvSpPr>
        <p:spPr>
          <a:xfrm>
            <a:off x="667871" y="2443726"/>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3</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41325193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4435" y="1200150"/>
            <a:ext cx="8126506" cy="2677656"/>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It began with Demetrius, a silversmith who had a large business manufacturing silver shrines of the Greek goddess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Artemis.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He kept many craftsmen busy.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He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called them together, along with others employed in similar trades, and addressed them as follows</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“Gentlemen, you know that our wealth </a:t>
            </a: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comes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from this business.</a:t>
            </a:r>
          </a:p>
        </p:txBody>
      </p:sp>
      <p:sp>
        <p:nvSpPr>
          <p:cNvPr id="4" name="TextBox 3"/>
          <p:cNvSpPr txBox="1"/>
          <p:nvPr/>
        </p:nvSpPr>
        <p:spPr>
          <a:xfrm>
            <a:off x="3048000" y="40957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19:24-25</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32440741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295400" y="2485003"/>
            <a:ext cx="7010400" cy="1001147"/>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 name="TextBox 3"/>
          <p:cNvSpPr txBox="1"/>
          <p:nvPr/>
        </p:nvSpPr>
        <p:spPr>
          <a:xfrm>
            <a:off x="914400" y="616717"/>
            <a:ext cx="7772400" cy="2492990"/>
          </a:xfrm>
          <a:prstGeom prst="rect">
            <a:avLst/>
          </a:prstGeom>
          <a:noFill/>
        </p:spPr>
        <p:txBody>
          <a:bodyPr wrap="square" rtlCol="0">
            <a:spAutoFit/>
          </a:bodyPr>
          <a:lstStyle/>
          <a:p>
            <a:pPr lvl="0" algn="ctr"/>
            <a:r>
              <a:rPr lang="en-US" sz="13800" b="1" dirty="0" smtClean="0">
                <a:ln w="12700">
                  <a:solidFill>
                    <a:prstClr val="black"/>
                  </a:solidFill>
                  <a:prstDash val="solid"/>
                </a:ln>
                <a:solidFill>
                  <a:srgbClr val="FFFFCC"/>
                </a:solidFill>
                <a:effectLst>
                  <a:outerShdw blurRad="63500" dist="101600" dir="1740000" sx="101000" sy="101000" algn="tl" rotWithShape="0">
                    <a:prstClr val="black"/>
                  </a:outerShdw>
                </a:effectLst>
                <a:latin typeface="Franklin Gothic Demi" panose="020B0703020102020204" pitchFamily="34" charset="0"/>
              </a:rPr>
              <a:t>EPHESUS</a:t>
            </a:r>
            <a:endParaRPr lang="en-US" sz="11500" b="1" i="1" dirty="0">
              <a:ln w="12700">
                <a:solidFill>
                  <a:prstClr val="black"/>
                </a:solidFill>
                <a:prstDash val="solid"/>
              </a:ln>
              <a:solidFill>
                <a:srgbClr val="FFFFCC"/>
              </a:solidFill>
              <a:effectLst>
                <a:outerShdw blurRad="63500" dist="101600" dir="1740000" sx="101000" sy="101000" algn="tl" rotWithShape="0">
                  <a:prstClr val="black"/>
                </a:outerShdw>
              </a:effectLst>
              <a:latin typeface="Franklin Gothic Demi" panose="020B0703020102020204" pitchFamily="34" charset="0"/>
            </a:endParaRPr>
          </a:p>
          <a:p>
            <a:endParaRPr lang="en-US" dirty="0">
              <a:solidFill>
                <a:schemeClr val="bg1"/>
              </a:solidFill>
            </a:endParaRPr>
          </a:p>
        </p:txBody>
      </p:sp>
      <p:sp>
        <p:nvSpPr>
          <p:cNvPr id="6" name="Rectangle 5"/>
          <p:cNvSpPr/>
          <p:nvPr/>
        </p:nvSpPr>
        <p:spPr>
          <a:xfrm>
            <a:off x="838200" y="2504753"/>
            <a:ext cx="8077199" cy="830997"/>
          </a:xfrm>
          <a:prstGeom prst="rect">
            <a:avLst/>
          </a:prstGeom>
          <a:noFill/>
          <a:ln>
            <a:noFill/>
          </a:ln>
        </p:spPr>
        <p:txBody>
          <a:bodyPr wrap="square" lIns="91440" tIns="45720" rIns="91440" bIns="45720">
            <a:spAutoFit/>
          </a:bodyPr>
          <a:lstStyle/>
          <a:p>
            <a:pPr algn="ctr"/>
            <a:r>
              <a:rPr lang="en-US" sz="4800" b="1" dirty="0" smtClean="0">
                <a:ln w="12700">
                  <a:solidFill>
                    <a:schemeClr val="tx1"/>
                  </a:solidFill>
                  <a:prstDash val="solid"/>
                </a:ln>
                <a:solidFill>
                  <a:schemeClr val="bg1"/>
                </a:solidFill>
                <a:effectLst>
                  <a:outerShdw blurRad="63500" dist="101600" dir="1740000" sx="101000" sy="101000" algn="tl" rotWithShape="0">
                    <a:prstClr val="black"/>
                  </a:outerShdw>
                </a:effectLst>
                <a:latin typeface="Franklin Gothic Demi" panose="020B0703020102020204" pitchFamily="34" charset="0"/>
              </a:rPr>
              <a:t>AND THE AMERICAN IDOLS</a:t>
            </a:r>
            <a:endParaRPr lang="en-US" sz="4400" b="1" i="1" dirty="0">
              <a:ln w="12700">
                <a:solidFill>
                  <a:schemeClr val="tx1"/>
                </a:solidFill>
                <a:prstDash val="solid"/>
              </a:ln>
              <a:solidFill>
                <a:schemeClr val="bg1"/>
              </a:solidFill>
              <a:effectLst>
                <a:outerShdw blurRad="63500" dist="101600" dir="1740000" sx="101000" sy="101000" algn="tl" rotWithShape="0">
                  <a:prstClr val="black"/>
                </a:outerShdw>
              </a:effectLst>
              <a:latin typeface="Franklin Gothic Demi" panose="020B0703020102020204" pitchFamily="34" charset="0"/>
            </a:endParaRPr>
          </a:p>
        </p:txBody>
      </p:sp>
    </p:spTree>
    <p:extLst>
      <p:ext uri="{BB962C8B-B14F-4D97-AF65-F5344CB8AC3E}">
        <p14:creationId xmlns:p14="http://schemas.microsoft.com/office/powerpoint/2010/main" val="1237305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953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0259" y="2656674"/>
            <a:ext cx="7703780" cy="830997"/>
          </a:xfrm>
          <a:prstGeom prst="rect">
            <a:avLst/>
          </a:prstGeom>
          <a:noFill/>
          <a:ln>
            <a:noFill/>
          </a:ln>
        </p:spPr>
        <p:txBody>
          <a:bodyPr wrap="square" lIns="91440" tIns="45720" rIns="91440" bIns="45720">
            <a:spAutoFit/>
          </a:bodyPr>
          <a:lstStyle/>
          <a:p>
            <a:pPr algn="ctr"/>
            <a:r>
              <a:rPr lang="en-US" sz="48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WE NEED MORE THAN </a:t>
            </a:r>
            <a:endParaRPr lang="en-US" sz="54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6" name="Rectangle 5"/>
          <p:cNvSpPr/>
          <p:nvPr/>
        </p:nvSpPr>
        <p:spPr>
          <a:xfrm>
            <a:off x="2590799" y="3487671"/>
            <a:ext cx="4572001"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05000" y="3182471"/>
            <a:ext cx="5507773" cy="1877437"/>
          </a:xfrm>
          <a:prstGeom prst="rect">
            <a:avLst/>
          </a:prstGeom>
          <a:noFill/>
        </p:spPr>
        <p:txBody>
          <a:bodyPr wrap="square" rtlCol="0">
            <a:spAutoFit/>
          </a:bodyPr>
          <a:lstStyle/>
          <a:p>
            <a:pPr lvl="0" algn="ctr"/>
            <a:r>
              <a:rPr lang="en-US" sz="96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FEELINGS</a:t>
            </a:r>
            <a:endParaRPr lang="en-US" sz="72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2000" dirty="0">
              <a:solidFill>
                <a:schemeClr val="bg1"/>
              </a:solidFill>
            </a:endParaRPr>
          </a:p>
        </p:txBody>
      </p:sp>
      <p:sp>
        <p:nvSpPr>
          <p:cNvPr id="7" name="TextBox 6"/>
          <p:cNvSpPr txBox="1"/>
          <p:nvPr/>
        </p:nvSpPr>
        <p:spPr>
          <a:xfrm>
            <a:off x="667871" y="2443726"/>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4</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8894680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194" y="2114550"/>
            <a:ext cx="8126506" cy="1569660"/>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this their anger boiled, and they began shouting, “Great is Artemis of the Ephesians!” </a:t>
            </a: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Soon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 whole city was filled with confusion. </a:t>
            </a: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Everyone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rushed to the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amphitheater.”</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13050" y="40195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19:28-29</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4707276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935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7053" y="895350"/>
            <a:ext cx="8610600" cy="3600986"/>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“Idolatry is taking good things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and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making them ultimate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things.”</a:t>
            </a:r>
          </a:p>
          <a:p>
            <a:pPr algn="ct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If there is anything that is functionally more important </a:t>
            </a: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to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your happiness, your hope, your identity, and your meaning than God, then that, functionally, is your god.” </a:t>
            </a: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Papyrus" panose="03070502060502030205" pitchFamily="66" charset="0"/>
              </a:rPr>
              <a:t>-Tim Keller</a:t>
            </a:r>
            <a:br>
              <a:rPr lang="en-US" sz="2400" dirty="0" smtClean="0">
                <a:solidFill>
                  <a:schemeClr val="bg1"/>
                </a:solidFill>
                <a:effectLst>
                  <a:outerShdw blurRad="50800" dist="50800" dir="5400000" algn="ctr" rotWithShape="0">
                    <a:schemeClr val="bg2">
                      <a:lumMod val="10000"/>
                    </a:schemeClr>
                  </a:outerShdw>
                </a:effectLst>
                <a:latin typeface="Papyrus" panose="03070502060502030205" pitchFamily="66" charset="0"/>
              </a:rPr>
            </a:br>
            <a:r>
              <a:rPr lang="en-US" sz="1200" dirty="0" smtClean="0">
                <a:solidFill>
                  <a:schemeClr val="bg1"/>
                </a:solidFill>
                <a:effectLst>
                  <a:outerShdw blurRad="50800" dist="50800" dir="5400000" algn="ctr" rotWithShape="0">
                    <a:schemeClr val="bg2">
                      <a:lumMod val="10000"/>
                    </a:schemeClr>
                  </a:outerShdw>
                </a:effectLst>
                <a:latin typeface="Papyrus" panose="03070502060502030205" pitchFamily="66" charset="0"/>
              </a:rPr>
              <a:t>Author</a:t>
            </a:r>
            <a:endParaRPr lang="en-US" sz="1200" dirty="0">
              <a:solidFill>
                <a:schemeClr val="bg1"/>
              </a:solidFill>
              <a:effectLst>
                <a:outerShdw blurRad="50800" dist="50800" dir="5400000" algn="ctr" rotWithShape="0">
                  <a:schemeClr val="bg2">
                    <a:lumMod val="10000"/>
                  </a:schemeClr>
                </a:outerShdw>
              </a:effectLst>
              <a:latin typeface="Papyrus" panose="03070502060502030205" pitchFamily="66"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3638550"/>
            <a:ext cx="790575" cy="790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16153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962150"/>
            <a:ext cx="8610600" cy="461665"/>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If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you try to take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them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away,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people will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become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angry</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057400" y="1200150"/>
            <a:ext cx="4191000" cy="523220"/>
          </a:xfrm>
          <a:prstGeom prst="rect">
            <a:avLst/>
          </a:prstGeom>
          <a:noFill/>
        </p:spPr>
        <p:txBody>
          <a:bodyPr wrap="square" rtlCol="0">
            <a:spAutoFit/>
          </a:bodyPr>
          <a:lstStyle/>
          <a:p>
            <a:pPr algn="ctr"/>
            <a:r>
              <a:rPr lang="en-US" sz="2800" dirty="0" smtClean="0">
                <a:solidFill>
                  <a:srgbClr val="FFFF00"/>
                </a:solidFill>
                <a:effectLst>
                  <a:outerShdw blurRad="50800" dist="50800" dir="5400000" algn="ctr" rotWithShape="0">
                    <a:schemeClr val="tx1"/>
                  </a:outerShdw>
                </a:effectLst>
                <a:latin typeface="Papyrus" panose="03070502060502030205" pitchFamily="66" charset="0"/>
              </a:rPr>
              <a:t>The truth about Idols</a:t>
            </a:r>
          </a:p>
        </p:txBody>
      </p:sp>
    </p:spTree>
    <p:extLst>
      <p:ext uri="{BB962C8B-B14F-4D97-AF65-F5344CB8AC3E}">
        <p14:creationId xmlns:p14="http://schemas.microsoft.com/office/powerpoint/2010/main" val="454912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962150"/>
            <a:ext cx="8610600" cy="830997"/>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If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you try to take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them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away,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people will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become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angry</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marL="342900" indent="-342900">
              <a:buFont typeface="Wingdings" panose="05000000000000000000" pitchFamily="2" charset="2"/>
              <a:buChar char="ü"/>
            </a:pP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Idols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are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everywhere</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057400" y="1200150"/>
            <a:ext cx="4191000" cy="523220"/>
          </a:xfrm>
          <a:prstGeom prst="rect">
            <a:avLst/>
          </a:prstGeom>
          <a:noFill/>
        </p:spPr>
        <p:txBody>
          <a:bodyPr wrap="square" rtlCol="0">
            <a:spAutoFit/>
          </a:bodyPr>
          <a:lstStyle/>
          <a:p>
            <a:pPr algn="ctr"/>
            <a:r>
              <a:rPr lang="en-US" sz="2800" dirty="0" smtClean="0">
                <a:solidFill>
                  <a:srgbClr val="FFFF00"/>
                </a:solidFill>
                <a:effectLst>
                  <a:outerShdw blurRad="50800" dist="50800" dir="5400000" algn="ctr" rotWithShape="0">
                    <a:schemeClr val="tx1"/>
                  </a:outerShdw>
                </a:effectLst>
                <a:latin typeface="Papyrus" panose="03070502060502030205" pitchFamily="66" charset="0"/>
              </a:rPr>
              <a:t>The truth about Idols</a:t>
            </a:r>
          </a:p>
        </p:txBody>
      </p:sp>
    </p:spTree>
    <p:extLst>
      <p:ext uri="{BB962C8B-B14F-4D97-AF65-F5344CB8AC3E}">
        <p14:creationId xmlns:p14="http://schemas.microsoft.com/office/powerpoint/2010/main" val="11405555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962150"/>
            <a:ext cx="8610600" cy="1200329"/>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If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you try to take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them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away,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people will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become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angry</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marL="342900" indent="-342900">
              <a:buFont typeface="Wingdings" panose="05000000000000000000" pitchFamily="2" charset="2"/>
              <a:buChar char="ü"/>
            </a:pP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Idols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are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everywhere</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marL="342900" indent="-342900">
              <a:buFont typeface="Wingdings" panose="05000000000000000000" pitchFamily="2" charset="2"/>
              <a:buChar char="ü"/>
            </a:pP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They will leave you empty</a:t>
            </a:r>
          </a:p>
        </p:txBody>
      </p:sp>
      <p:sp>
        <p:nvSpPr>
          <p:cNvPr id="4" name="TextBox 3"/>
          <p:cNvSpPr txBox="1"/>
          <p:nvPr/>
        </p:nvSpPr>
        <p:spPr>
          <a:xfrm>
            <a:off x="2057400" y="1200150"/>
            <a:ext cx="4191000" cy="523220"/>
          </a:xfrm>
          <a:prstGeom prst="rect">
            <a:avLst/>
          </a:prstGeom>
          <a:noFill/>
        </p:spPr>
        <p:txBody>
          <a:bodyPr wrap="square" rtlCol="0">
            <a:spAutoFit/>
          </a:bodyPr>
          <a:lstStyle/>
          <a:p>
            <a:pPr algn="ctr"/>
            <a:r>
              <a:rPr lang="en-US" sz="2800" dirty="0" smtClean="0">
                <a:solidFill>
                  <a:srgbClr val="FFFF00"/>
                </a:solidFill>
                <a:effectLst>
                  <a:outerShdw blurRad="50800" dist="50800" dir="5400000" algn="ctr" rotWithShape="0">
                    <a:schemeClr val="tx1"/>
                  </a:outerShdw>
                </a:effectLst>
                <a:latin typeface="Papyrus" panose="03070502060502030205" pitchFamily="66" charset="0"/>
              </a:rPr>
              <a:t>The truth about Idols</a:t>
            </a:r>
          </a:p>
        </p:txBody>
      </p:sp>
    </p:spTree>
    <p:extLst>
      <p:ext uri="{BB962C8B-B14F-4D97-AF65-F5344CB8AC3E}">
        <p14:creationId xmlns:p14="http://schemas.microsoft.com/office/powerpoint/2010/main" val="11405555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962150"/>
            <a:ext cx="8610600" cy="1569660"/>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If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you try to take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them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away,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people will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become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angry</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marL="342900" indent="-342900">
              <a:buFont typeface="Wingdings" panose="05000000000000000000" pitchFamily="2" charset="2"/>
              <a:buChar char="ü"/>
            </a:pP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Idols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are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everywhere</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marL="342900" indent="-342900">
              <a:buFont typeface="Wingdings" panose="05000000000000000000" pitchFamily="2" charset="2"/>
              <a:buChar char="ü"/>
            </a:pP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They will leave you empty</a:t>
            </a:r>
          </a:p>
          <a:p>
            <a:pPr marL="342900" indent="-342900">
              <a:buFont typeface="Wingdings" panose="05000000000000000000" pitchFamily="2" charset="2"/>
              <a:buChar char="ü"/>
            </a:pP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They will distract you from what is more important</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057400" y="1200150"/>
            <a:ext cx="4191000" cy="523220"/>
          </a:xfrm>
          <a:prstGeom prst="rect">
            <a:avLst/>
          </a:prstGeom>
          <a:noFill/>
        </p:spPr>
        <p:txBody>
          <a:bodyPr wrap="square" rtlCol="0">
            <a:spAutoFit/>
          </a:bodyPr>
          <a:lstStyle/>
          <a:p>
            <a:pPr algn="ctr"/>
            <a:r>
              <a:rPr lang="en-US" sz="2800" dirty="0" smtClean="0">
                <a:solidFill>
                  <a:srgbClr val="FFFF00"/>
                </a:solidFill>
                <a:effectLst>
                  <a:outerShdw blurRad="50800" dist="50800" dir="5400000" algn="ctr" rotWithShape="0">
                    <a:schemeClr val="tx1"/>
                  </a:outerShdw>
                </a:effectLst>
                <a:latin typeface="Papyrus" panose="03070502060502030205" pitchFamily="66" charset="0"/>
              </a:rPr>
              <a:t>The truth about Idols</a:t>
            </a:r>
          </a:p>
        </p:txBody>
      </p:sp>
    </p:spTree>
    <p:extLst>
      <p:ext uri="{BB962C8B-B14F-4D97-AF65-F5344CB8AC3E}">
        <p14:creationId xmlns:p14="http://schemas.microsoft.com/office/powerpoint/2010/main" val="11405555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197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1581150"/>
            <a:ext cx="3886200" cy="646331"/>
          </a:xfrm>
          <a:prstGeom prst="rect">
            <a:avLst/>
          </a:prstGeom>
          <a:noFill/>
        </p:spPr>
        <p:txBody>
          <a:bodyPr wrap="square" rtlCol="0">
            <a:spAutoFit/>
          </a:bodyPr>
          <a:lstStyle/>
          <a:p>
            <a:r>
              <a:rPr lang="en-US" dirty="0"/>
              <a:t>https://www.youtube.com/watch?v=kajTOhirRqA</a:t>
            </a:r>
          </a:p>
        </p:txBody>
      </p:sp>
    </p:spTree>
    <p:extLst>
      <p:ext uri="{BB962C8B-B14F-4D97-AF65-F5344CB8AC3E}">
        <p14:creationId xmlns:p14="http://schemas.microsoft.com/office/powerpoint/2010/main" val="2751200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47940" y="1733550"/>
            <a:ext cx="7703780" cy="830997"/>
          </a:xfrm>
          <a:prstGeom prst="rect">
            <a:avLst/>
          </a:prstGeom>
          <a:noFill/>
          <a:ln>
            <a:noFill/>
          </a:ln>
        </p:spPr>
        <p:txBody>
          <a:bodyPr wrap="square" lIns="91440" tIns="45720" rIns="91440" bIns="45720">
            <a:spAutoFit/>
          </a:bodyPr>
          <a:lstStyle/>
          <a:p>
            <a:pPr algn="ctr"/>
            <a:r>
              <a:rPr lang="en-US" sz="48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WE NEED TO LOVE</a:t>
            </a:r>
            <a:endParaRPr lang="en-US" sz="54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6" name="Rectangle 5"/>
          <p:cNvSpPr/>
          <p:nvPr/>
        </p:nvSpPr>
        <p:spPr>
          <a:xfrm>
            <a:off x="3505200" y="2435162"/>
            <a:ext cx="2590800"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191524" y="2151290"/>
            <a:ext cx="5221249" cy="1877437"/>
          </a:xfrm>
          <a:prstGeom prst="rect">
            <a:avLst/>
          </a:prstGeom>
          <a:noFill/>
        </p:spPr>
        <p:txBody>
          <a:bodyPr wrap="square" rtlCol="0">
            <a:spAutoFit/>
          </a:bodyPr>
          <a:lstStyle/>
          <a:p>
            <a:pPr lvl="0" algn="ctr"/>
            <a:r>
              <a:rPr lang="en-US" sz="96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GOD</a:t>
            </a:r>
            <a:endParaRPr lang="en-US" sz="72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2000" dirty="0">
              <a:solidFill>
                <a:schemeClr val="bg1"/>
              </a:solidFill>
            </a:endParaRPr>
          </a:p>
        </p:txBody>
      </p:sp>
      <p:sp>
        <p:nvSpPr>
          <p:cNvPr id="7" name="TextBox 6"/>
          <p:cNvSpPr txBox="1"/>
          <p:nvPr/>
        </p:nvSpPr>
        <p:spPr>
          <a:xfrm>
            <a:off x="1219200" y="2027510"/>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5</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
        <p:nvSpPr>
          <p:cNvPr id="8" name="Rectangle 7"/>
          <p:cNvSpPr/>
          <p:nvPr/>
        </p:nvSpPr>
        <p:spPr>
          <a:xfrm>
            <a:off x="2590800" y="3337900"/>
            <a:ext cx="4572001"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189975" y="3242408"/>
            <a:ext cx="5221249" cy="1323439"/>
          </a:xfrm>
          <a:prstGeom prst="rect">
            <a:avLst/>
          </a:prstGeom>
          <a:noFill/>
        </p:spPr>
        <p:txBody>
          <a:bodyPr wrap="square" rtlCol="0">
            <a:spAutoFit/>
          </a:bodyPr>
          <a:lstStyle/>
          <a:p>
            <a:pPr lvl="0" algn="ctr"/>
            <a:r>
              <a:rPr lang="en-US" sz="66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AND OTHERS</a:t>
            </a:r>
            <a:endParaRPr lang="en-US" sz="48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1200" dirty="0">
              <a:solidFill>
                <a:schemeClr val="bg1"/>
              </a:solidFill>
            </a:endParaRPr>
          </a:p>
        </p:txBody>
      </p:sp>
    </p:spTree>
    <p:extLst>
      <p:ext uri="{BB962C8B-B14F-4D97-AF65-F5344CB8AC3E}">
        <p14:creationId xmlns:p14="http://schemas.microsoft.com/office/powerpoint/2010/main" val="29103596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8053" y="819150"/>
            <a:ext cx="8126506" cy="3046988"/>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Teacher, which is the most important commandment in the law of Moses</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Jesus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replied, “‘You must love the Lord your God with all your heart, all your soul, and all your mind</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This is the first and greatest commandment. </a:t>
            </a: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second is equally important: ‘Love your neighbor as yourself</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 entire law and all the demands of the prophets are based on these two commandments</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19400" y="4095750"/>
            <a:ext cx="33528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Matthew 22:36-40</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26562986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2547" y="2952750"/>
            <a:ext cx="8126506" cy="830997"/>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You don’t love me or each other as you did at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first!</a:t>
            </a: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Look how far you have fallen!  </a:t>
            </a:r>
          </a:p>
        </p:txBody>
      </p:sp>
      <p:sp>
        <p:nvSpPr>
          <p:cNvPr id="4" name="TextBox 3"/>
          <p:cNvSpPr txBox="1"/>
          <p:nvPr/>
        </p:nvSpPr>
        <p:spPr>
          <a:xfrm>
            <a:off x="2819400" y="4095750"/>
            <a:ext cx="33528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Revelation 2:4-5</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7362033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737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114550"/>
            <a:ext cx="8839200" cy="2185214"/>
          </a:xfrm>
          <a:prstGeom prst="rect">
            <a:avLst/>
          </a:prstGeom>
          <a:noFill/>
        </p:spPr>
        <p:txBody>
          <a:bodyPr wrap="square" rtlCol="0">
            <a:spAutoFit/>
          </a:bodyPr>
          <a:lstStyle/>
          <a:p>
            <a:pPr algn="ct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In Bible, </a:t>
            </a: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God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using Idolatry is like a spouse </a:t>
            </a: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32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committing </a:t>
            </a:r>
            <a:r>
              <a:rPr lang="en-US" sz="32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adultery</a:t>
            </a:r>
            <a:r>
              <a:rPr lang="en-US" sz="32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br>
              <a:rPr lang="en-US" sz="32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endParaRPr lang="en-US" sz="32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27806752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375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685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035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1809750"/>
            <a:ext cx="6477000" cy="646331"/>
          </a:xfrm>
          <a:prstGeom prst="rect">
            <a:avLst/>
          </a:prstGeom>
          <a:noFill/>
        </p:spPr>
        <p:txBody>
          <a:bodyPr wrap="square" rtlCol="0">
            <a:spAutoFit/>
          </a:bodyPr>
          <a:lstStyle/>
          <a:p>
            <a:endParaRPr lang="en-US" dirty="0" smtClean="0">
              <a:solidFill>
                <a:schemeClr val="bg1"/>
              </a:solidFill>
            </a:endParaRPr>
          </a:p>
          <a:p>
            <a:r>
              <a:rPr lang="en-US" dirty="0">
                <a:solidFill>
                  <a:schemeClr val="bg1"/>
                </a:solidFill>
              </a:rPr>
              <a:t>https://www.youtube.com/watch?v=pgRcoV3PQww</a:t>
            </a:r>
          </a:p>
        </p:txBody>
      </p:sp>
      <p:sp>
        <p:nvSpPr>
          <p:cNvPr id="3" name="TextBox 2"/>
          <p:cNvSpPr txBox="1"/>
          <p:nvPr/>
        </p:nvSpPr>
        <p:spPr>
          <a:xfrm>
            <a:off x="2286000" y="1047750"/>
            <a:ext cx="2857500" cy="369332"/>
          </a:xfrm>
          <a:prstGeom prst="rect">
            <a:avLst/>
          </a:prstGeom>
          <a:noFill/>
        </p:spPr>
        <p:txBody>
          <a:bodyPr wrap="square" rtlCol="0">
            <a:spAutoFit/>
          </a:bodyPr>
          <a:lstStyle/>
          <a:p>
            <a:r>
              <a:rPr lang="en-US" dirty="0" smtClean="0"/>
              <a:t>Yes I have two in a row</a:t>
            </a:r>
            <a:endParaRPr lang="en-US" dirty="0"/>
          </a:p>
        </p:txBody>
      </p:sp>
    </p:spTree>
    <p:extLst>
      <p:ext uri="{BB962C8B-B14F-4D97-AF65-F5344CB8AC3E}">
        <p14:creationId xmlns:p14="http://schemas.microsoft.com/office/powerpoint/2010/main" val="2362612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168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733550"/>
            <a:ext cx="7848600" cy="1938992"/>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In the first half of Acts,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enemy of the gospel is </a:t>
            </a:r>
            <a:r>
              <a:rPr lang="en-US" sz="2400" u="sng"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legalism</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second half of Acts</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 battle is against </a:t>
            </a:r>
            <a:r>
              <a:rPr lang="en-US" sz="2400" u="sng"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Idolatry</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p>
        </p:txBody>
      </p:sp>
    </p:spTree>
    <p:extLst>
      <p:ext uri="{BB962C8B-B14F-4D97-AF65-F5344CB8AC3E}">
        <p14:creationId xmlns:p14="http://schemas.microsoft.com/office/powerpoint/2010/main" val="19821553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848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0259" y="2656674"/>
            <a:ext cx="7703780" cy="830997"/>
          </a:xfrm>
          <a:prstGeom prst="rect">
            <a:avLst/>
          </a:prstGeom>
          <a:noFill/>
          <a:ln>
            <a:noFill/>
          </a:ln>
        </p:spPr>
        <p:txBody>
          <a:bodyPr wrap="square" lIns="91440" tIns="45720" rIns="91440" bIns="45720">
            <a:spAutoFit/>
          </a:bodyPr>
          <a:lstStyle/>
          <a:p>
            <a:pPr algn="ctr"/>
            <a:r>
              <a:rPr lang="en-US" sz="48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WE NEED MORE THAN </a:t>
            </a:r>
            <a:endParaRPr lang="en-US" sz="54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6" name="Rectangle 5"/>
          <p:cNvSpPr/>
          <p:nvPr/>
        </p:nvSpPr>
        <p:spPr>
          <a:xfrm>
            <a:off x="2057400" y="3173321"/>
            <a:ext cx="5867400"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58849" y="3078656"/>
            <a:ext cx="7086600" cy="1569660"/>
          </a:xfrm>
          <a:prstGeom prst="rect">
            <a:avLst/>
          </a:prstGeom>
          <a:noFill/>
        </p:spPr>
        <p:txBody>
          <a:bodyPr wrap="square" rtlCol="0">
            <a:spAutoFit/>
          </a:bodyPr>
          <a:lstStyle/>
          <a:p>
            <a:pPr lvl="0" algn="ctr"/>
            <a:r>
              <a:rPr lang="en-US" sz="80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KNOWLEDGE</a:t>
            </a:r>
            <a:endParaRPr lang="en-US" sz="60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1600" dirty="0">
              <a:solidFill>
                <a:schemeClr val="bg1"/>
              </a:solidFill>
            </a:endParaRPr>
          </a:p>
        </p:txBody>
      </p:sp>
      <p:sp>
        <p:nvSpPr>
          <p:cNvPr id="7" name="TextBox 6"/>
          <p:cNvSpPr txBox="1"/>
          <p:nvPr/>
        </p:nvSpPr>
        <p:spPr>
          <a:xfrm>
            <a:off x="667871" y="2443726"/>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1</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42391601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6296</TotalTime>
  <Words>922</Words>
  <Application>Microsoft Office PowerPoint</Application>
  <PresentationFormat>On-screen Show (16:9)</PresentationFormat>
  <Paragraphs>80</Paragraphs>
  <Slides>36</Slides>
  <Notes>0</Notes>
  <HiddenSlides>0</HiddenSlides>
  <MMClips>0</MMClip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jim.smith</dc:creator>
  <cp:lastModifiedBy>jim.smith</cp:lastModifiedBy>
  <cp:revision>153</cp:revision>
  <dcterms:created xsi:type="dcterms:W3CDTF">2017-03-21T02:22:27Z</dcterms:created>
  <dcterms:modified xsi:type="dcterms:W3CDTF">2017-07-25T01:36:27Z</dcterms:modified>
</cp:coreProperties>
</file>