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302" r:id="rId4"/>
    <p:sldId id="295" r:id="rId5"/>
    <p:sldId id="305" r:id="rId6"/>
    <p:sldId id="308" r:id="rId7"/>
    <p:sldId id="259" r:id="rId8"/>
    <p:sldId id="260" r:id="rId9"/>
    <p:sldId id="316" r:id="rId10"/>
    <p:sldId id="265" r:id="rId11"/>
    <p:sldId id="315" r:id="rId12"/>
    <p:sldId id="289" r:id="rId13"/>
    <p:sldId id="267" r:id="rId14"/>
    <p:sldId id="268" r:id="rId15"/>
    <p:sldId id="269" r:id="rId16"/>
    <p:sldId id="311" r:id="rId17"/>
    <p:sldId id="273" r:id="rId18"/>
    <p:sldId id="274" r:id="rId19"/>
    <p:sldId id="277" r:id="rId20"/>
    <p:sldId id="313" r:id="rId21"/>
    <p:sldId id="312" r:id="rId22"/>
    <p:sldId id="292" r:id="rId23"/>
    <p:sldId id="293" r:id="rId24"/>
    <p:sldId id="280" r:id="rId25"/>
    <p:sldId id="283" r:id="rId26"/>
    <p:sldId id="300" r:id="rId27"/>
    <p:sldId id="317" r:id="rId28"/>
    <p:sldId id="318" r:id="rId29"/>
    <p:sldId id="319"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0808"/>
    <a:srgbClr val="471511"/>
    <a:srgbClr val="770303"/>
    <a:srgbClr val="3D120F"/>
    <a:srgbClr val="280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1"/>
  </p:normalViewPr>
  <p:slideViewPr>
    <p:cSldViewPr>
      <p:cViewPr varScale="1">
        <p:scale>
          <a:sx n="92" d="100"/>
          <a:sy n="92" d="100"/>
        </p:scale>
        <p:origin x="-75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297272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35745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2096333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solidFill>
                  <a:prstClr val="black">
                    <a:tint val="75000"/>
                  </a:prstClr>
                </a:solidFill>
              </a:rPr>
              <a:pPr/>
              <a:t>3/21/2016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898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solidFill>
                  <a:prstClr val="black">
                    <a:tint val="75000"/>
                  </a:prstClr>
                </a:solidFill>
              </a:rPr>
              <a:pPr/>
              <a:t>3/21/2016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83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C1CC7-AA73-417C-BBF8-6D8B66DC6383}" type="datetimeFigureOut">
              <a:rPr lang="en-US" smtClean="0">
                <a:solidFill>
                  <a:prstClr val="black">
                    <a:tint val="75000"/>
                  </a:prstClr>
                </a:solidFill>
              </a:rPr>
              <a:pPr/>
              <a:t>3/21/2016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280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C1CC7-AA73-417C-BBF8-6D8B66DC6383}" type="datetimeFigureOut">
              <a:rPr lang="en-US" smtClean="0">
                <a:solidFill>
                  <a:prstClr val="black">
                    <a:tint val="75000"/>
                  </a:prstClr>
                </a:solidFill>
              </a:rPr>
              <a:pPr/>
              <a:t>3/21/2016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864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C1CC7-AA73-417C-BBF8-6D8B66DC6383}" type="datetimeFigureOut">
              <a:rPr lang="en-US" smtClean="0">
                <a:solidFill>
                  <a:prstClr val="black">
                    <a:tint val="75000"/>
                  </a:prstClr>
                </a:solidFill>
              </a:rPr>
              <a:pPr/>
              <a:t>3/21/2016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156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C1CC7-AA73-417C-BBF8-6D8B66DC6383}" type="datetimeFigureOut">
              <a:rPr lang="en-US" smtClean="0">
                <a:solidFill>
                  <a:prstClr val="black">
                    <a:tint val="75000"/>
                  </a:prstClr>
                </a:solidFill>
              </a:rPr>
              <a:pPr/>
              <a:t>3/21/2016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101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C1CC7-AA73-417C-BBF8-6D8B66DC6383}" type="datetimeFigureOut">
              <a:rPr lang="en-US" smtClean="0">
                <a:solidFill>
                  <a:prstClr val="black">
                    <a:tint val="75000"/>
                  </a:prstClr>
                </a:solidFill>
              </a:rPr>
              <a:pPr/>
              <a:t>3/21/2016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684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C1CC7-AA73-417C-BBF8-6D8B66DC6383}" type="datetimeFigureOut">
              <a:rPr lang="en-US" smtClean="0">
                <a:solidFill>
                  <a:prstClr val="black">
                    <a:tint val="75000"/>
                  </a:prstClr>
                </a:solidFill>
              </a:rPr>
              <a:pPr/>
              <a:t>3/21/2016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268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1842104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C1CC7-AA73-417C-BBF8-6D8B66DC6383}" type="datetimeFigureOut">
              <a:rPr lang="en-US" smtClean="0">
                <a:solidFill>
                  <a:prstClr val="black">
                    <a:tint val="75000"/>
                  </a:prstClr>
                </a:solidFill>
              </a:rPr>
              <a:pPr/>
              <a:t>3/21/2016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820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solidFill>
                  <a:prstClr val="black">
                    <a:tint val="75000"/>
                  </a:prstClr>
                </a:solidFill>
              </a:rPr>
              <a:pPr/>
              <a:t>3/21/2016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088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solidFill>
                  <a:prstClr val="black">
                    <a:tint val="75000"/>
                  </a:prstClr>
                </a:solidFill>
              </a:rPr>
              <a:pPr/>
              <a:t>3/21/2016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192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C1CC7-AA73-417C-BBF8-6D8B66DC6383}"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984308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C1CC7-AA73-417C-BBF8-6D8B66DC6383}" type="datetimeFigureOut">
              <a:rPr lang="en-US" smtClean="0"/>
              <a:t>3/21/2016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2577380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C1CC7-AA73-417C-BBF8-6D8B66DC6383}" type="datetimeFigureOut">
              <a:rPr lang="en-US" smtClean="0"/>
              <a:t>3/21/2016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137773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C1CC7-AA73-417C-BBF8-6D8B66DC6383}" type="datetimeFigureOut">
              <a:rPr lang="en-US" smtClean="0"/>
              <a:t>3/21/2016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2226766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C1CC7-AA73-417C-BBF8-6D8B66DC6383}" type="datetimeFigureOut">
              <a:rPr lang="en-US" smtClean="0"/>
              <a:t>3/21/2016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736098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C1CC7-AA73-417C-BBF8-6D8B66DC6383}" type="datetimeFigureOut">
              <a:rPr lang="en-US" smtClean="0"/>
              <a:t>3/21/2016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305964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C1CC7-AA73-417C-BBF8-6D8B66DC6383}" type="datetimeFigureOut">
              <a:rPr lang="en-US" smtClean="0"/>
              <a:t>3/21/2016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050513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EAC1CC7-AA73-417C-BBF8-6D8B66DC6383}" type="datetimeFigureOut">
              <a:rPr lang="en-US" smtClean="0"/>
              <a:t>3/21/2016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BFB7755-BA60-4140-81D9-108FE9983833}" type="slidenum">
              <a:rPr lang="en-US" smtClean="0"/>
              <a:t>‹#›</a:t>
            </a:fld>
            <a:endParaRPr lang="en-US"/>
          </a:p>
        </p:txBody>
      </p:sp>
    </p:spTree>
    <p:extLst>
      <p:ext uri="{BB962C8B-B14F-4D97-AF65-F5344CB8AC3E}">
        <p14:creationId xmlns:p14="http://schemas.microsoft.com/office/powerpoint/2010/main" val="4066337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EAC1CC7-AA73-417C-BBF8-6D8B66DC6383}" type="datetimeFigureOut">
              <a:rPr lang="en-US" smtClean="0">
                <a:solidFill>
                  <a:prstClr val="black">
                    <a:tint val="75000"/>
                  </a:prstClr>
                </a:solidFill>
              </a:rPr>
              <a:pPr/>
              <a:t>3/21/2016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068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4411744" y="279033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72143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457200" y="1504950"/>
            <a:ext cx="8120493" cy="1569660"/>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Who then will condemn us? No one</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for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Christ Jesus died for us and was raised to life for us, and he is sitting in the place of honor at God’s right hand, pleading for us.</a:t>
            </a:r>
          </a:p>
        </p:txBody>
      </p:sp>
      <p:sp>
        <p:nvSpPr>
          <p:cNvPr id="3" name="TextBox 2"/>
          <p:cNvSpPr txBox="1"/>
          <p:nvPr/>
        </p:nvSpPr>
        <p:spPr>
          <a:xfrm>
            <a:off x="4316555" y="3102536"/>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Romans 8:34</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a:t>
            </a:r>
            <a:r>
              <a:rPr lang="en-US" sz="1400" dirty="0" err="1" smtClean="0">
                <a:solidFill>
                  <a:schemeClr val="accent2"/>
                </a:solidFill>
                <a:effectLst>
                  <a:outerShdw blurRad="38100" dist="38100" dir="2700000" algn="tl">
                    <a:srgbClr val="000000">
                      <a:alpha val="43137"/>
                    </a:srgbClr>
                  </a:outerShdw>
                </a:effectLst>
                <a:latin typeface="Baskerville Old Face" panose="02020602080505020303" pitchFamily="18" charset="0"/>
              </a:rPr>
              <a:t>Tranlation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6865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0367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10" name="TextBox 9"/>
          <p:cNvSpPr txBox="1"/>
          <p:nvPr/>
        </p:nvSpPr>
        <p:spPr>
          <a:xfrm>
            <a:off x="3657600" y="939483"/>
            <a:ext cx="2971800" cy="3154710"/>
          </a:xfrm>
          <a:prstGeom prst="rect">
            <a:avLst/>
          </a:prstGeom>
          <a:noFill/>
        </p:spPr>
        <p:txBody>
          <a:bodyPr wrap="square" rtlCol="0">
            <a:spAutoFit/>
          </a:bodyPr>
          <a:lstStyle/>
          <a:p>
            <a:r>
              <a:rPr lang="en-US" sz="19900" dirty="0" smtClean="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2</a:t>
            </a:r>
            <a:endParaRPr lang="en-US" sz="19900" dirty="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9" name="TextBox 8"/>
          <p:cNvSpPr txBox="1"/>
          <p:nvPr/>
        </p:nvSpPr>
        <p:spPr>
          <a:xfrm>
            <a:off x="925655" y="2114550"/>
            <a:ext cx="7935056"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don’t have to fear death</a:t>
            </a:r>
            <a:endPar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82460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512618" y="1885138"/>
            <a:ext cx="7871111" cy="1200329"/>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For God so loved the world, that he gave his only begotten Son, that whosoever believeth in him should not perish, but have everlasting life.</a:t>
            </a:r>
          </a:p>
        </p:txBody>
      </p:sp>
      <p:sp>
        <p:nvSpPr>
          <p:cNvPr id="3" name="TextBox 2"/>
          <p:cNvSpPr txBox="1"/>
          <p:nvPr/>
        </p:nvSpPr>
        <p:spPr>
          <a:xfrm>
            <a:off x="4192729" y="3105150"/>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John 3:16</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King James Version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931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488372" y="742950"/>
            <a:ext cx="7871111" cy="3046988"/>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Christ died for our sins, just as the Scriptures said</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He was buried, and he was raised from the dead on the third day, just as the Scriptures said. 5 He was seen by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Peter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and then by the Twelve. 6 After that, he was seen by more than 500 of his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followers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one time, most of whom are still alive, though some have died.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Then he was seen by James and later by all the apostles.</a:t>
            </a:r>
          </a:p>
        </p:txBody>
      </p:sp>
      <p:sp>
        <p:nvSpPr>
          <p:cNvPr id="3" name="TextBox 2"/>
          <p:cNvSpPr txBox="1"/>
          <p:nvPr/>
        </p:nvSpPr>
        <p:spPr>
          <a:xfrm>
            <a:off x="4048991" y="3967313"/>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1 Corinthians 15:3-7</a:t>
            </a: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
            </a:r>
            <a:b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1741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19050"/>
            <a:ext cx="9144000" cy="516255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12080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10" name="TextBox 9"/>
          <p:cNvSpPr txBox="1"/>
          <p:nvPr/>
        </p:nvSpPr>
        <p:spPr>
          <a:xfrm>
            <a:off x="3657600" y="939483"/>
            <a:ext cx="2971800" cy="3154710"/>
          </a:xfrm>
          <a:prstGeom prst="rect">
            <a:avLst/>
          </a:prstGeom>
          <a:noFill/>
        </p:spPr>
        <p:txBody>
          <a:bodyPr wrap="square" rtlCol="0">
            <a:spAutoFit/>
          </a:bodyPr>
          <a:lstStyle/>
          <a:p>
            <a:r>
              <a:rPr lang="en-US" sz="19900" dirty="0" smtClean="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3</a:t>
            </a:r>
            <a:endParaRPr lang="en-US" sz="19900" dirty="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9" name="TextBox 8"/>
          <p:cNvSpPr txBox="1"/>
          <p:nvPr/>
        </p:nvSpPr>
        <p:spPr>
          <a:xfrm>
            <a:off x="925655" y="2114550"/>
            <a:ext cx="7935056"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get to have God’s spirit inside us</a:t>
            </a:r>
            <a:endPar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91650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1"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36444" y="1352550"/>
            <a:ext cx="7871111" cy="1938992"/>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But you will receive power when the Holy Spirit comes upon you. And you will be my witnesses, telling people about me everywhere—in Jerusalem, throughout Judea, in Samaria, and to the ends of the earth.”</a:t>
            </a:r>
          </a:p>
        </p:txBody>
      </p:sp>
      <p:sp>
        <p:nvSpPr>
          <p:cNvPr id="3" name="TextBox 2"/>
          <p:cNvSpPr txBox="1"/>
          <p:nvPr/>
        </p:nvSpPr>
        <p:spPr>
          <a:xfrm>
            <a:off x="4309628" y="3493353"/>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Acts 1:8</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66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36444" y="1184344"/>
            <a:ext cx="7871111" cy="1938992"/>
          </a:xfrm>
          <a:prstGeom prst="rect">
            <a:avLst/>
          </a:prstGeom>
          <a:noFill/>
        </p:spPr>
        <p:txBody>
          <a:bodyPr wrap="square" rtlCol="0">
            <a:spAutoFit/>
          </a:bodyPr>
          <a:lstStyle/>
          <a:p>
            <a:pPr algn="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I also pray that you will understand the incredible greatness of God’s power for us who believe him. This is the same mighty power </a:t>
            </a:r>
            <a:r>
              <a:rPr lang="en-US" sz="2400" b="1" baseline="30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that raised Christ from the dead and seated him in the place of honor at God’s right hand in the heavenly realms. </a:t>
            </a:r>
            <a:endPar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316555" y="3257550"/>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Ephesians 1:19-20</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206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19050"/>
            <a:ext cx="9144000" cy="516255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513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2528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10" name="TextBox 9"/>
          <p:cNvSpPr txBox="1"/>
          <p:nvPr/>
        </p:nvSpPr>
        <p:spPr>
          <a:xfrm>
            <a:off x="3657600" y="939483"/>
            <a:ext cx="2971800" cy="3154710"/>
          </a:xfrm>
          <a:prstGeom prst="rect">
            <a:avLst/>
          </a:prstGeom>
          <a:noFill/>
        </p:spPr>
        <p:txBody>
          <a:bodyPr wrap="square" rtlCol="0">
            <a:spAutoFit/>
          </a:bodyPr>
          <a:lstStyle/>
          <a:p>
            <a:r>
              <a:rPr lang="en-US" sz="19900" dirty="0" smtClean="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4</a:t>
            </a:r>
            <a:endParaRPr lang="en-US" sz="19900" dirty="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9" name="TextBox 8"/>
          <p:cNvSpPr txBox="1"/>
          <p:nvPr/>
        </p:nvSpPr>
        <p:spPr>
          <a:xfrm>
            <a:off x="925655" y="2114550"/>
            <a:ext cx="7935056"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are unconditionally loved by God</a:t>
            </a:r>
            <a:endPar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3867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512618" y="1352550"/>
            <a:ext cx="8007927" cy="1938992"/>
          </a:xfrm>
          <a:prstGeom prst="rect">
            <a:avLst/>
          </a:prstGeom>
          <a:noFill/>
        </p:spPr>
        <p:txBody>
          <a:bodyPr wrap="square" rtlCol="0">
            <a:spAutoFit/>
          </a:bodyPr>
          <a:lstStyle/>
          <a:p>
            <a:pPr algn="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showed how much he loved us by sending his one and only Son into the world so that we might have eternal life through him.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This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is real love—not that we loved God, but that he loved us and sent his Son as a sacrifice to take away our sins.</a:t>
            </a:r>
          </a:p>
        </p:txBody>
      </p:sp>
      <p:sp>
        <p:nvSpPr>
          <p:cNvPr id="3" name="TextBox 2"/>
          <p:cNvSpPr txBox="1"/>
          <p:nvPr/>
        </p:nvSpPr>
        <p:spPr>
          <a:xfrm>
            <a:off x="4191000" y="3409950"/>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1 John 4:9-10</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41858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5124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10" name="TextBox 9"/>
          <p:cNvSpPr txBox="1"/>
          <p:nvPr/>
        </p:nvSpPr>
        <p:spPr>
          <a:xfrm>
            <a:off x="3657600" y="939483"/>
            <a:ext cx="2971800" cy="3154710"/>
          </a:xfrm>
          <a:prstGeom prst="rect">
            <a:avLst/>
          </a:prstGeom>
          <a:noFill/>
        </p:spPr>
        <p:txBody>
          <a:bodyPr wrap="square" rtlCol="0">
            <a:spAutoFit/>
          </a:bodyPr>
          <a:lstStyle/>
          <a:p>
            <a:r>
              <a:rPr lang="en-US" sz="19900" dirty="0" smtClean="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5</a:t>
            </a:r>
            <a:endParaRPr lang="en-US" sz="19900" dirty="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9" name="TextBox 8"/>
          <p:cNvSpPr txBox="1"/>
          <p:nvPr/>
        </p:nvSpPr>
        <p:spPr>
          <a:xfrm>
            <a:off x="609600" y="2114550"/>
            <a:ext cx="8251111"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have a </a:t>
            </a: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greater purpose for our lives</a:t>
            </a:r>
            <a:endPar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958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36444" y="1504950"/>
            <a:ext cx="7871111" cy="1569660"/>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If you insist on saving your life, you will lose it. Only those who throw away their lives for my sake and for the sake of the Good News will ever know what it means to really live.</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271528" y="3161483"/>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Mark 8:35</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The Living Bible</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spTree>
    <p:extLst>
      <p:ext uri="{BB962C8B-B14F-4D97-AF65-F5344CB8AC3E}">
        <p14:creationId xmlns:p14="http://schemas.microsoft.com/office/powerpoint/2010/main" val="8351013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60058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10" name="TextBox 9"/>
          <p:cNvSpPr txBox="1"/>
          <p:nvPr/>
        </p:nvSpPr>
        <p:spPr>
          <a:xfrm>
            <a:off x="3657600" y="939483"/>
            <a:ext cx="2971800" cy="3154710"/>
          </a:xfrm>
          <a:prstGeom prst="rect">
            <a:avLst/>
          </a:prstGeom>
          <a:noFill/>
        </p:spPr>
        <p:txBody>
          <a:bodyPr wrap="square" rtlCol="0">
            <a:spAutoFit/>
          </a:bodyPr>
          <a:lstStyle/>
          <a:p>
            <a:r>
              <a:rPr lang="en-US" sz="19900" dirty="0" smtClean="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6</a:t>
            </a:r>
            <a:endParaRPr lang="en-US" sz="19900" dirty="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9" name="TextBox 8"/>
          <p:cNvSpPr txBox="1"/>
          <p:nvPr/>
        </p:nvSpPr>
        <p:spPr>
          <a:xfrm>
            <a:off x="609600" y="2114550"/>
            <a:ext cx="8251111"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can be certain of a future in heaven</a:t>
            </a:r>
            <a:endPar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09376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512618" y="1504950"/>
            <a:ext cx="8250382" cy="1569660"/>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and we have a priceless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inheritance—</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 inheritance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that is kept in heaven for you,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pure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and undefiled,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beyond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reach of change and decay.</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271528" y="3161483"/>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1 Peter 1:4</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spTree>
    <p:extLst>
      <p:ext uri="{BB962C8B-B14F-4D97-AF65-F5344CB8AC3E}">
        <p14:creationId xmlns:p14="http://schemas.microsoft.com/office/powerpoint/2010/main" val="37419180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5430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00200" y="819150"/>
            <a:ext cx="6096000" cy="381000"/>
          </a:xfrm>
          <a:prstGeom prst="rect">
            <a:avLst/>
          </a:prstGeom>
          <a:noFill/>
        </p:spPr>
        <p:txBody>
          <a:bodyPr wrap="square" rtlCol="0">
            <a:spAutoFit/>
          </a:bodyPr>
          <a:lstStyle/>
          <a:p>
            <a:r>
              <a:rPr lang="en-US" dirty="0">
                <a:solidFill>
                  <a:schemeClr val="bg1"/>
                </a:solidFill>
              </a:rPr>
              <a:t>https://www.youtube.com/watch?v=KDlCFqy7KG4</a:t>
            </a:r>
            <a:endParaRPr lang="en-US" dirty="0">
              <a:solidFill>
                <a:schemeClr val="bg1"/>
              </a:solidFill>
            </a:endParaRPr>
          </a:p>
        </p:txBody>
      </p:sp>
    </p:spTree>
    <p:extLst>
      <p:ext uri="{BB962C8B-B14F-4D97-AF65-F5344CB8AC3E}">
        <p14:creationId xmlns:p14="http://schemas.microsoft.com/office/powerpoint/2010/main" val="16776468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4000"/>
                    </a14:imgEffect>
                    <a14:imgEffect>
                      <a14:colorTemperature colorTemp="10000"/>
                    </a14:imgEffect>
                    <a14:imgEffect>
                      <a14:saturation sat="120000"/>
                    </a14:imgEffect>
                    <a14:imgEffect>
                      <a14:brightnessContrast bright="14000" contrast="21000"/>
                    </a14:imgEffect>
                  </a14:imgLayer>
                </a14:imgProps>
              </a:ext>
              <a:ext uri="{28A0092B-C50C-407E-A947-70E740481C1C}">
                <a14:useLocalDpi xmlns:a14="http://schemas.microsoft.com/office/drawing/2010/main" val="0"/>
              </a:ext>
            </a:extLst>
          </a:blip>
          <a:srcRect b="17033"/>
          <a:stretch/>
        </p:blipFill>
        <p:spPr bwMode="auto">
          <a:xfrm>
            <a:off x="1" y="0"/>
            <a:ext cx="915439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7483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405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10" name="TextBox 9"/>
          <p:cNvSpPr txBox="1"/>
          <p:nvPr/>
        </p:nvSpPr>
        <p:spPr>
          <a:xfrm>
            <a:off x="3657600" y="939483"/>
            <a:ext cx="2971800" cy="3154710"/>
          </a:xfrm>
          <a:prstGeom prst="rect">
            <a:avLst/>
          </a:prstGeom>
          <a:noFill/>
        </p:spPr>
        <p:txBody>
          <a:bodyPr wrap="square" rtlCol="0">
            <a:spAutoFit/>
          </a:bodyPr>
          <a:lstStyle/>
          <a:p>
            <a:r>
              <a:rPr lang="en-US" sz="19900" dirty="0" smtClean="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1</a:t>
            </a:r>
            <a:endParaRPr lang="en-US" sz="19900" dirty="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9" name="TextBox 8"/>
          <p:cNvSpPr txBox="1"/>
          <p:nvPr/>
        </p:nvSpPr>
        <p:spPr>
          <a:xfrm>
            <a:off x="723900" y="2033141"/>
            <a:ext cx="7696200" cy="1077218"/>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a:t>
            </a:r>
            <a:r>
              <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don’t have to live with </a:t>
            </a: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guilt </a:t>
            </a:r>
            <a:r>
              <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and shame anymore </a:t>
            </a: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84170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574099" y="895350"/>
            <a:ext cx="7871111" cy="2677656"/>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He was beaten so we could be whole.</a:t>
            </a:r>
            <a:b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He was whipped so we could be healed.</a:t>
            </a:r>
            <a:b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b="1" baseline="30000" dirty="0">
                <a:solidFill>
                  <a:schemeClr val="bg1"/>
                </a:solidFill>
                <a:latin typeface="Tahoma" panose="020B0604030504040204" pitchFamily="34" charset="0"/>
                <a:ea typeface="Tahoma" panose="020B0604030504040204" pitchFamily="34" charset="0"/>
                <a:cs typeface="Tahoma" panose="020B0604030504040204" pitchFamily="34" charset="0"/>
              </a:rPr>
              <a:t>6 </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All of us, like sheep, have strayed away.</a:t>
            </a:r>
            <a:b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We have left God’s paths to follow our own.</a:t>
            </a:r>
            <a:b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Yet the </a:t>
            </a:r>
            <a:r>
              <a:rPr lang="en-US" sz="2400" b="1" cap="small" dirty="0">
                <a:solidFill>
                  <a:schemeClr val="bg1"/>
                </a:solidFill>
                <a:latin typeface="Tahoma" panose="020B0604030504040204" pitchFamily="34" charset="0"/>
                <a:ea typeface="Tahoma" panose="020B0604030504040204" pitchFamily="34" charset="0"/>
                <a:cs typeface="Tahoma" panose="020B0604030504040204" pitchFamily="34" charset="0"/>
              </a:rPr>
              <a:t>Lord</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laid on him</a:t>
            </a:r>
            <a:b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the sins of us all.</a:t>
            </a:r>
          </a:p>
          <a:p>
            <a:pPr algn="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
        <p:nvSpPr>
          <p:cNvPr id="3" name="TextBox 2"/>
          <p:cNvSpPr txBox="1"/>
          <p:nvPr/>
        </p:nvSpPr>
        <p:spPr>
          <a:xfrm>
            <a:off x="4243819" y="3420130"/>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Isaiah 53:5-6</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2032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574099" y="348825"/>
            <a:ext cx="7871111" cy="3416320"/>
          </a:xfrm>
          <a:prstGeom prst="rect">
            <a:avLst/>
          </a:prstGeom>
          <a:noFill/>
        </p:spPr>
        <p:txBody>
          <a:bodyPr wrap="square" rtlCol="0">
            <a:spAutoFit/>
          </a:bodyPr>
          <a:lstStyle/>
          <a:p>
            <a:pPr algn="r"/>
            <a:r>
              <a:rPr lang="en-US" sz="2400" b="1" baseline="30000" dirty="0" smtClean="0">
                <a:solidFill>
                  <a:schemeClr val="bg1"/>
                </a:solidFill>
                <a:latin typeface="Tahoma" panose="020B0604030504040204" pitchFamily="34" charset="0"/>
                <a:ea typeface="Tahoma" panose="020B0604030504040204" pitchFamily="34" charset="0"/>
                <a:cs typeface="Tahoma" panose="020B0604030504040204" pitchFamily="34" charset="0"/>
              </a:rPr>
              <a:t>7</a:t>
            </a:r>
            <a:r>
              <a:rPr lang="en-US" sz="2400" b="1" baseline="30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He was oppressed and treated harshly,</a:t>
            </a:r>
            <a:b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yet he never said a word.</a:t>
            </a:r>
            <a:b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He was led like a lamb to the slaughter.</a:t>
            </a:r>
            <a:b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And as a sheep is silent before the shearers,</a:t>
            </a:r>
            <a:b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he did not open his mouth.</a:t>
            </a:r>
            <a:b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b="1" baseline="30000" dirty="0" smtClean="0">
                <a:solidFill>
                  <a:schemeClr val="bg1"/>
                </a:solidFill>
                <a:latin typeface="Tahoma" panose="020B0604030504040204" pitchFamily="34" charset="0"/>
                <a:ea typeface="Tahoma" panose="020B0604030504040204" pitchFamily="34" charset="0"/>
                <a:cs typeface="Tahoma" panose="020B0604030504040204" pitchFamily="34" charset="0"/>
              </a:rPr>
              <a:t>9</a:t>
            </a:r>
            <a:r>
              <a:rPr lang="en-US" sz="2400" b="1" baseline="30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He had done no wrong</a:t>
            </a:r>
            <a:b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and had never deceived anyone.</a:t>
            </a:r>
            <a:b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But he was buried like a criminal;</a:t>
            </a:r>
            <a:b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he was put in a rich man’s grave</a:t>
            </a:r>
          </a:p>
        </p:txBody>
      </p:sp>
      <p:sp>
        <p:nvSpPr>
          <p:cNvPr id="3" name="TextBox 2"/>
          <p:cNvSpPr txBox="1"/>
          <p:nvPr/>
        </p:nvSpPr>
        <p:spPr>
          <a:xfrm>
            <a:off x="4114800" y="3912573"/>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Isaiah 53:7,9</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5605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488372" y="1742485"/>
            <a:ext cx="8120493" cy="830997"/>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He was handed over to die because of our sins, and he was raised to life to make us right with God.</a:t>
            </a:r>
          </a:p>
        </p:txBody>
      </p:sp>
      <p:sp>
        <p:nvSpPr>
          <p:cNvPr id="3" name="TextBox 2"/>
          <p:cNvSpPr txBox="1"/>
          <p:nvPr/>
        </p:nvSpPr>
        <p:spPr>
          <a:xfrm>
            <a:off x="4316555" y="2800350"/>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Romans 4:25</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7973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11928</TotalTime>
  <Words>389</Words>
  <Application>Microsoft Office PowerPoint</Application>
  <PresentationFormat>On-screen Show (16:9)</PresentationFormat>
  <Paragraphs>62</Paragraphs>
  <Slides>28</Slides>
  <Notes>0</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https://www.youtube.com/watch?v=9Y9qCsIPzNo</dc:title>
  <dc:creator>jim.smith</dc:creator>
  <cp:lastModifiedBy>jim.smith</cp:lastModifiedBy>
  <cp:revision>44</cp:revision>
  <dcterms:created xsi:type="dcterms:W3CDTF">2016-02-19T01:46:57Z</dcterms:created>
  <dcterms:modified xsi:type="dcterms:W3CDTF">2016-03-22T00:57:14Z</dcterms:modified>
</cp:coreProperties>
</file>