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9" r:id="rId5"/>
    <p:sldId id="258" r:id="rId6"/>
    <p:sldId id="261" r:id="rId7"/>
    <p:sldId id="284" r:id="rId8"/>
    <p:sldId id="299" r:id="rId9"/>
    <p:sldId id="289" r:id="rId10"/>
    <p:sldId id="300" r:id="rId11"/>
    <p:sldId id="301" r:id="rId12"/>
    <p:sldId id="292" r:id="rId13"/>
    <p:sldId id="302" r:id="rId14"/>
    <p:sldId id="303" r:id="rId15"/>
    <p:sldId id="295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98" r:id="rId25"/>
    <p:sldId id="297" r:id="rId26"/>
    <p:sldId id="296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148" d="100"/>
          <a:sy n="148" d="100"/>
        </p:scale>
        <p:origin x="-552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762BA-374E-A34D-8302-67E2825D5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B30740-8D27-EB42-AD83-C8549BDB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13F59-4293-464E-8C10-19406A12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AAA5DC-929D-364E-A427-176EA980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4443FF-967E-E34A-A1CF-4F1477F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023B1-B692-4542-B88F-E4E10F2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00B77-2EAC-4748-8714-92A4B3F3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CA27B1-897A-A34C-9DE8-30599ECF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EA5F72-112A-D043-B9F7-C0F284A8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6E202-762C-9548-B8FE-DBC8E1CD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5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3DADA-B6C1-C04C-AAE2-9E2A872E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18B77D-FA6C-2943-9A85-7D77BE15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5303C8-8D0E-474D-8108-427FCBA8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26BF4-5EC3-2748-BB0C-18322EE9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61268-7258-7144-8907-721FABBC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8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C870A-D540-B945-939B-9DF791C2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F5A3B5-CDBE-9F40-941F-3673C8BA0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1514F2-20CD-6545-9BD6-5200A9A4F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D3059-A423-434E-AE06-7092BDA1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6372AD-00E8-DB4C-B3E0-FE51D333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529B11-8C32-0846-A09B-594E37A7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FE3CE-5470-5D4A-ADF4-9B25621F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74953B-F945-204A-84F0-8228177C6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C5222B-09F9-9C40-A940-98F052FC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C04F13-0260-1B48-8941-9FDC1944E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6E8054-4E97-D249-A738-06C40D504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30E5F9-F874-1A4C-8A6D-79E5BD23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38F15F-66F3-BF4E-AB51-B4D7F377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5B9A96-EFCF-474F-B853-DCB9B306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8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93EF0-7A85-F449-A445-DACFFB43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8EC29F-32B3-BD47-BE27-FCB495C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77E350-B1D0-0248-9DDC-281AD75D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E7355C-02C1-9C45-B35C-3B947F8B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2A9C6F-844A-6243-85F4-EBAB6BCE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330151-4A51-054C-B3CB-FB2440EE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EC2B23-C898-6045-B6DF-A743FF4E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3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D61E3-DFD5-0D42-AADA-AB5FFD58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3B4B0-DCDB-FF41-97DF-628B3621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BB730E-B1C5-E64F-BD1B-8913C6FCA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34B326-C579-7C48-9A51-B3EAF436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CD9FBC-FC9D-0547-BBCF-D5528B84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F8D9A-AEF3-F244-AE63-48562907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61171-B95A-984B-8A27-322AA4A7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7DA817F-2B34-E442-AC9D-0EB58466C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B45FA2-945A-5D47-A996-173009EC1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75EE34-478D-DA49-B138-3AE8B0F5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AAA969-3F76-FF47-BADF-D53786A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F5A433-8D21-0E45-AA81-678AA5B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6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327AA-18C6-5943-B5F7-7B2EE2D4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A227E6-8F53-8744-97F5-3BE77954F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E74CAB-E32C-F047-B2C1-4C3FF495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D8C61A-D535-A84A-9B1E-6C90EA28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E69F4E-1C9D-2C4B-B38B-D800871F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8B11A4-B7D4-ED46-8232-4B400B456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577BDD-6CD1-F741-B47C-64CBFCA42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E74014-37CD-F544-939E-2F6E2256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07F13-CC84-9347-8F1B-62AF11E4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D59DC-1B1A-2240-8648-884C04EA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D9D28F-BBA2-45FA-9A0A-AB5EE3D7C3E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A12912-0574-B741-A873-32DBDEC1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C739D7-A252-2549-8781-6E5B188EA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D7F893-AD19-514A-A0DD-09744A586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B8AA49-8394-DA41-93FB-014B8911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C37FFB-89D6-0E43-8D10-1329CEA39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1371600" y="1504950"/>
            <a:ext cx="6424158" cy="2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84808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“Yahweh! The 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Lord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! The God of compassion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mercy! </a:t>
            </a:r>
            <a:r>
              <a:rPr lang="en-US" sz="2400" dirty="0" smtClean="0">
                <a:latin typeface="Avenir Next Medium" panose="020B0603020202020204" pitchFamily="34" charset="0"/>
              </a:rPr>
              <a:t>I </a:t>
            </a:r>
            <a:r>
              <a:rPr lang="en-US" sz="2400" dirty="0">
                <a:latin typeface="Avenir Next Medium" panose="020B0603020202020204" pitchFamily="34" charset="0"/>
              </a:rPr>
              <a:t>am slow to anger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and filled with unfailing love and faithfulness. 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I lavish unfailing love to a thousand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generations.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I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forgive iniquity, rebellion, and sin. But I do not excuse the guilty. I lay the sins of the parents upon their children and grandchildren; the entire family is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affected—even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children in the third and fourth generations.”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1801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EXODUS 34:6-7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2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87" y="173355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Medium" panose="020B0603020202020204" pitchFamily="34" charset="0"/>
                <a:cs typeface="Estrangelo Edessa" panose="03080600000000000000" pitchFamily="66" charset="0"/>
              </a:rPr>
              <a:t>HE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26694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acile Sans" pitchFamily="2" charset="0"/>
              </a:rPr>
              <a:t>“LOVING”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094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014" y="1050024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“Yahweh! The 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Lord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! The God of compassion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mercy! I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am slow to anger and </a:t>
            </a:r>
            <a:r>
              <a:rPr lang="en-US" sz="2400" dirty="0">
                <a:latin typeface="Avenir Next Medium" panose="020B0603020202020204" pitchFamily="34" charset="0"/>
              </a:rPr>
              <a:t>filled with unfailing love and faithfulness. 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</a:t>
            </a:r>
            <a:r>
              <a:rPr lang="en-US" sz="2400" dirty="0">
                <a:latin typeface="Avenir Next Medium" panose="020B0603020202020204" pitchFamily="34" charset="0"/>
              </a:rPr>
              <a:t>I lavish unfailing love to a thousand generations</a:t>
            </a:r>
            <a:r>
              <a:rPr lang="en-US" sz="2400" dirty="0" smtClean="0">
                <a:latin typeface="Avenir Next Medium" panose="020B0603020202020204" pitchFamily="34" charset="0"/>
              </a:rPr>
              <a:t>.</a:t>
            </a:r>
            <a:r>
              <a:rPr lang="en-US" sz="2400" dirty="0">
                <a:latin typeface="Avenir Next Medium" panose="020B0603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I forgive iniquity, rebellion, and sin. But I do not excuse the guilty. I lay the sins of the parents upon their children and grandchildren; the entire family is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affected—even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children in the third and fourth generations.”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014" y="4381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EXODUS 34:6-7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096" y="21145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EPHESIANS 3:18</a:t>
            </a:r>
            <a:endParaRPr lang="en-US" sz="14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242" y="264795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May you have the power to understand, as all God’s people should, how wide, how long, how high, and how deep his love is.</a:t>
            </a:r>
            <a:endParaRPr lang="en-US" sz="1600" dirty="0"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096" y="211455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JONAH 4:2</a:t>
            </a:r>
            <a:endParaRPr lang="en-US" sz="14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242" y="264795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That is why I ran away to </a:t>
            </a:r>
            <a:r>
              <a:rPr lang="en-US" sz="2000" dirty="0" err="1">
                <a:latin typeface="Avenir Next Medium" panose="020B0603020202020204" pitchFamily="34" charset="0"/>
                <a:cs typeface="Estrangelo Edessa" panose="03080600000000000000" pitchFamily="66" charset="0"/>
              </a:rPr>
              <a:t>Tarshish</a:t>
            </a:r>
            <a:r>
              <a:rPr lang="en-US" sz="20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! I knew that you are a merciful and compassionate God, slow to get angry and filled with unfailing love. You are eager to turn back from destroying people. </a:t>
            </a:r>
            <a:endParaRPr lang="en-US" sz="1600" dirty="0"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6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59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87" y="173355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Medium" panose="020B0603020202020204" pitchFamily="34" charset="0"/>
                <a:cs typeface="Estrangelo Edessa" panose="03080600000000000000" pitchFamily="66" charset="0"/>
              </a:rPr>
              <a:t>HE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26694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acile Sans" pitchFamily="2" charset="0"/>
              </a:rPr>
              <a:t>“FORGIVING”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715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161" y="173355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“Yahweh! The </a:t>
            </a:r>
            <a:r>
              <a:rPr lang="en-US" cap="small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Lord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! The God of compassion and mercy!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I am slow to anger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and filled with unfailing love and faithfulness. </a:t>
            </a:r>
            <a:r>
              <a:rPr lang="en-US" b="1" baseline="30000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 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I lavish unfailing love to a thousand generations.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   </a:t>
            </a:r>
            <a:r>
              <a:rPr lang="en-US" dirty="0">
                <a:latin typeface="Avenir Next Medium" panose="020B0603020202020204" pitchFamily="34" charset="0"/>
              </a:rPr>
              <a:t>I forgive iniquity, rebellion, and sin. But I do not excuse the guilty. I lay the sins of the parents upon their children and grandchildren; the entire family is affected—</a:t>
            </a:r>
            <a:br>
              <a:rPr lang="en-US" dirty="0">
                <a:latin typeface="Avenir Next Medium" panose="020B0603020202020204" pitchFamily="34" charset="0"/>
              </a:rPr>
            </a:br>
            <a:r>
              <a:rPr lang="en-US" dirty="0">
                <a:latin typeface="Avenir Next Medium" panose="020B0603020202020204" pitchFamily="34" charset="0"/>
              </a:rPr>
              <a:t>    even children in the third and fourth generations.”</a:t>
            </a:r>
            <a:endParaRPr lang="en-US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0278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EXODUS 34:6-7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4295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JOEL</a:t>
            </a:r>
            <a:r>
              <a:rPr lang="en-US" sz="24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 2:13</a:t>
            </a:r>
            <a:endParaRPr lang="en-US" sz="16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623" y="150495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Return to the Lord your God, for he is merciful and compassionate, slow to get angry and filled with unfailing love. He is eager to relent and not punish.</a:t>
            </a:r>
          </a:p>
        </p:txBody>
      </p:sp>
    </p:spTree>
    <p:extLst>
      <p:ext uri="{BB962C8B-B14F-4D97-AF65-F5344CB8AC3E}">
        <p14:creationId xmlns:p14="http://schemas.microsoft.com/office/powerpoint/2010/main" val="23286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249" y="157565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DESCRIBE</a:t>
            </a:r>
            <a:r>
              <a:rPr lang="en-US" sz="7200" dirty="0">
                <a:latin typeface="Facile Sans" pitchFamily="2" charset="0"/>
                <a:cs typeface="Estrangelo Edessa" panose="03080600000000000000" pitchFamily="66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0675" y="1575652"/>
            <a:ext cx="2552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Facile Sans" pitchFamily="2" charset="0"/>
              </a:rPr>
              <a:t>GOD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2349" y="2865706"/>
            <a:ext cx="720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4" t="11389" r="23610" b="50730"/>
          <a:stretch/>
        </p:blipFill>
        <p:spPr>
          <a:xfrm>
            <a:off x="7019919" y="1035475"/>
            <a:ext cx="2088730" cy="1835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1" t="76067" r="23279" b="11208"/>
          <a:stretch/>
        </p:blipFill>
        <p:spPr>
          <a:xfrm>
            <a:off x="1773057" y="3023451"/>
            <a:ext cx="4800600" cy="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9535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EZEKIEL 18:20</a:t>
            </a:r>
            <a:endParaRPr lang="en-US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6573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The child will not be punished for the parent’s sins, and the parent will not be punished for the child’s sins. </a:t>
            </a:r>
          </a:p>
        </p:txBody>
      </p:sp>
    </p:spTree>
    <p:extLst>
      <p:ext uri="{BB962C8B-B14F-4D97-AF65-F5344CB8AC3E}">
        <p14:creationId xmlns:p14="http://schemas.microsoft.com/office/powerpoint/2010/main" val="218855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5255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“Yahweh! The 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Lord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! The God of compassion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mercy! I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am slow to anger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and filled with unfailing love and faithfulness. </a:t>
            </a:r>
            <a:r>
              <a:rPr lang="en-US" sz="2400" b="1" baseline="30000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I lavish unfailing love to a thousand generations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.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Next Medium" panose="020B0603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</a:t>
            </a:r>
            <a:r>
              <a:rPr lang="en-US" sz="2400" dirty="0">
                <a:latin typeface="Avenir Next Medium" panose="020B0603020202020204" pitchFamily="34" charset="0"/>
              </a:rPr>
              <a:t>I forgive iniquity, rebellion, and sin. But I do not excuse the guilty. I lay the sins of the parents upon their children and grandchildren; the entire family is </a:t>
            </a:r>
            <a:r>
              <a:rPr lang="en-US" sz="2400" dirty="0" smtClean="0">
                <a:latin typeface="Avenir Next Medium" panose="020B0603020202020204" pitchFamily="34" charset="0"/>
              </a:rPr>
              <a:t>affected—even </a:t>
            </a:r>
            <a:r>
              <a:rPr lang="en-US" sz="2400" dirty="0">
                <a:latin typeface="Avenir Next Medium" panose="020B0603020202020204" pitchFamily="34" charset="0"/>
              </a:rPr>
              <a:t>children in the third and fourth generations.”</a:t>
            </a:r>
            <a:endParaRPr lang="en-US" sz="2400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85750"/>
            <a:ext cx="4634248" cy="954107"/>
          </a:xfrm>
          <a:prstGeom prst="rect">
            <a:avLst/>
          </a:prstGeom>
          <a:solidFill>
            <a:schemeClr val="bg1">
              <a:lumMod val="95000"/>
              <a:lumOff val="5000"/>
              <a:alpha val="7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Facile Sans" pitchFamily="2" charset="0"/>
              </a:rPr>
              <a:t>REPENTANCE is forgiven</a:t>
            </a:r>
            <a:br>
              <a:rPr lang="en-US" sz="2800" dirty="0">
                <a:solidFill>
                  <a:srgbClr val="FF0000"/>
                </a:solidFill>
                <a:latin typeface="Facile Sans" pitchFamily="2" charset="0"/>
              </a:rPr>
            </a:br>
            <a:r>
              <a:rPr lang="en-US" sz="2800" dirty="0">
                <a:solidFill>
                  <a:srgbClr val="FF0000"/>
                </a:solidFill>
                <a:latin typeface="Facile Sans" pitchFamily="2" charset="0"/>
              </a:rPr>
              <a:t>Unrepentance is not</a:t>
            </a:r>
          </a:p>
        </p:txBody>
      </p:sp>
    </p:spTree>
    <p:extLst>
      <p:ext uri="{BB962C8B-B14F-4D97-AF65-F5344CB8AC3E}">
        <p14:creationId xmlns:p14="http://schemas.microsoft.com/office/powerpoint/2010/main" val="394764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0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733550"/>
            <a:ext cx="731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Jesus Christ came into the world </a:t>
            </a:r>
          </a:p>
          <a:p>
            <a:r>
              <a:rPr lang="en-US" sz="24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to confirm that God is just who he said he was. </a:t>
            </a:r>
          </a:p>
          <a:p>
            <a:r>
              <a:rPr lang="en-US" sz="28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We are asked to become like Jesus </a:t>
            </a:r>
            <a:br>
              <a:rPr lang="en-US" sz="2800" dirty="0">
                <a:latin typeface="Avenir Next Medium" panose="020B0603020202020204" pitchFamily="34" charset="0"/>
                <a:cs typeface="Estrangelo Edessa" panose="03080600000000000000" pitchFamily="66" charset="0"/>
              </a:rPr>
            </a:br>
            <a:r>
              <a:rPr lang="en-US" sz="2800" dirty="0">
                <a:latin typeface="Avenir Next Medium" panose="020B0603020202020204" pitchFamily="34" charset="0"/>
                <a:cs typeface="Estrangelo Edessa" panose="03080600000000000000" pitchFamily="66" charset="0"/>
              </a:rPr>
              <a:t>so we can confirm that God is just who he said he was.</a:t>
            </a:r>
          </a:p>
          <a:p>
            <a:endParaRPr lang="en-US" sz="2400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0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66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48466"/>
          <a:stretch/>
        </p:blipFill>
        <p:spPr>
          <a:xfrm>
            <a:off x="1295400" y="2038350"/>
            <a:ext cx="6424158" cy="1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22925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</a:rPr>
              <a:t>“Yahweh! The </a:t>
            </a:r>
            <a:r>
              <a:rPr lang="en-US" sz="2400" cap="small" dirty="0">
                <a:latin typeface="Avenir Next Medium" panose="020B0603020202020204" pitchFamily="34" charset="0"/>
              </a:rPr>
              <a:t>Lord</a:t>
            </a:r>
            <a:r>
              <a:rPr lang="en-US" sz="2400" dirty="0">
                <a:latin typeface="Avenir Next Medium" panose="020B0603020202020204" pitchFamily="34" charset="0"/>
              </a:rPr>
              <a:t>! The God of compassion and </a:t>
            </a:r>
            <a:r>
              <a:rPr lang="en-US" sz="2400" dirty="0" smtClean="0">
                <a:latin typeface="Avenir Next Medium" panose="020B0603020202020204" pitchFamily="34" charset="0"/>
              </a:rPr>
              <a:t>mercy!  </a:t>
            </a:r>
            <a:r>
              <a:rPr lang="en-US" sz="2400" dirty="0" smtClean="0">
                <a:latin typeface="Avenir Next Medium" panose="020B0603020202020204" pitchFamily="34" charset="0"/>
              </a:rPr>
              <a:t>I </a:t>
            </a:r>
            <a:r>
              <a:rPr lang="en-US" sz="2400" dirty="0" smtClean="0">
                <a:latin typeface="Avenir Next Medium" panose="020B0603020202020204" pitchFamily="34" charset="0"/>
              </a:rPr>
              <a:t>am </a:t>
            </a:r>
            <a:r>
              <a:rPr lang="en-US" sz="2400" dirty="0">
                <a:latin typeface="Avenir Next Medium" panose="020B0603020202020204" pitchFamily="34" charset="0"/>
              </a:rPr>
              <a:t>slow to anger and filled with unfailing love and faithfulness. </a:t>
            </a:r>
            <a:r>
              <a:rPr lang="en-US" sz="2400" b="1" baseline="30000" dirty="0">
                <a:latin typeface="Avenir Next Medium" panose="020B0603020202020204" pitchFamily="34" charset="0"/>
              </a:rPr>
              <a:t> </a:t>
            </a:r>
            <a:r>
              <a:rPr lang="en-US" sz="2400" dirty="0">
                <a:latin typeface="Avenir Next Medium" panose="020B0603020202020204" pitchFamily="34" charset="0"/>
              </a:rPr>
              <a:t>I lavish unfailing love to a thousand generations</a:t>
            </a:r>
            <a:r>
              <a:rPr lang="en-US" sz="2400" dirty="0" smtClean="0">
                <a:latin typeface="Avenir Next Medium" panose="020B0603020202020204" pitchFamily="34" charset="0"/>
              </a:rPr>
              <a:t>.</a:t>
            </a:r>
            <a:r>
              <a:rPr lang="en-US" sz="2400" dirty="0">
                <a:latin typeface="Avenir Next Medium" panose="020B0603020202020204" pitchFamily="34" charset="0"/>
              </a:rPr>
              <a:t> </a:t>
            </a:r>
            <a:r>
              <a:rPr lang="en-US" sz="2400" dirty="0">
                <a:latin typeface="Avenir Next Medium" panose="020B0603020202020204" pitchFamily="34" charset="0"/>
              </a:rPr>
              <a:t> I forgive iniquity, rebellion, and sin. But I do not excuse the guilty. I lay the sins of the parents upon their children and grandchildren; the entire family is </a:t>
            </a:r>
            <a:r>
              <a:rPr lang="en-US" sz="2400" dirty="0" smtClean="0">
                <a:latin typeface="Avenir Next Medium" panose="020B0603020202020204" pitchFamily="34" charset="0"/>
              </a:rPr>
              <a:t>affected—even </a:t>
            </a:r>
            <a:r>
              <a:rPr lang="en-US" sz="2400" dirty="0">
                <a:latin typeface="Avenir Next Medium" panose="020B0603020202020204" pitchFamily="34" charset="0"/>
              </a:rPr>
              <a:t>children in the third and fourth generations.”</a:t>
            </a:r>
            <a:endParaRPr lang="en-US" sz="2400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381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EXODUS 34:6-7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3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87" y="173355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Medium" panose="020B0603020202020204" pitchFamily="34" charset="0"/>
                <a:cs typeface="Estrangelo Edessa" panose="03080600000000000000" pitchFamily="66" charset="0"/>
              </a:rPr>
              <a:t>HE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6694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acile Sans" pitchFamily="2" charset="0"/>
              </a:rPr>
              <a:t>“Compassionate and Merciful”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164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2395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“Yahweh! The 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Lord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! </a:t>
            </a:r>
            <a:r>
              <a:rPr lang="en-US" sz="2400" dirty="0">
                <a:latin typeface="Avenir Next Medium" panose="020B0603020202020204" pitchFamily="34" charset="0"/>
              </a:rPr>
              <a:t>The God of compassion and </a:t>
            </a:r>
            <a:r>
              <a:rPr lang="en-US" sz="2400" dirty="0" smtClean="0">
                <a:latin typeface="Avenir Next Medium" panose="020B0603020202020204" pitchFamily="34" charset="0"/>
              </a:rPr>
              <a:t>mercy!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I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am slow to anger and filled with unfailing love and faithfulness. </a:t>
            </a: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I lavish unfailing love to a thousand generations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 I forgive iniquity, rebellion, and sin. But I do not excuse the guilty. I lay the sins of the parents upon their children and grandchildren; the entire family is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affected-even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 Next Medium" panose="020B0603020202020204" pitchFamily="34" charset="0"/>
              </a:rPr>
              <a:t>children in the third and fourth generations.”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381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EXODUS 34:6-7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2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87" y="173355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Medium" panose="020B0603020202020204" pitchFamily="34" charset="0"/>
                <a:cs typeface="Estrangelo Edessa" panose="03080600000000000000" pitchFamily="66" charset="0"/>
              </a:rPr>
              <a:t>HE 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26694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acile Sans" pitchFamily="2" charset="0"/>
              </a:rPr>
              <a:t>“SLOW TO ANGER”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595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220</Words>
  <Application>Microsoft Office PowerPoint</Application>
  <PresentationFormat>On-screen Show (16:9)</PresentationFormat>
  <Paragraphs>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Technic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20</cp:revision>
  <dcterms:created xsi:type="dcterms:W3CDTF">2018-05-30T01:34:42Z</dcterms:created>
  <dcterms:modified xsi:type="dcterms:W3CDTF">2018-06-10T21:46:07Z</dcterms:modified>
</cp:coreProperties>
</file>