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57" r:id="rId4"/>
    <p:sldId id="351" r:id="rId5"/>
    <p:sldId id="352" r:id="rId6"/>
    <p:sldId id="288" r:id="rId7"/>
    <p:sldId id="361" r:id="rId8"/>
    <p:sldId id="353" r:id="rId9"/>
    <p:sldId id="329" r:id="rId10"/>
    <p:sldId id="328" r:id="rId11"/>
    <p:sldId id="334" r:id="rId12"/>
    <p:sldId id="354" r:id="rId13"/>
    <p:sldId id="259" r:id="rId14"/>
    <p:sldId id="357" r:id="rId15"/>
    <p:sldId id="355" r:id="rId16"/>
    <p:sldId id="358" r:id="rId17"/>
    <p:sldId id="356" r:id="rId18"/>
    <p:sldId id="359" r:id="rId19"/>
    <p:sldId id="360" r:id="rId20"/>
    <p:sldId id="362" r:id="rId21"/>
    <p:sldId id="363" r:id="rId22"/>
    <p:sldId id="364" r:id="rId23"/>
    <p:sldId id="366" r:id="rId24"/>
    <p:sldId id="367" r:id="rId25"/>
    <p:sldId id="368" r:id="rId26"/>
    <p:sldId id="369" r:id="rId27"/>
    <p:sldId id="370" r:id="rId28"/>
    <p:sldId id="371" r:id="rId29"/>
    <p:sldId id="373" r:id="rId30"/>
    <p:sldId id="374" r:id="rId31"/>
    <p:sldId id="372" r:id="rId32"/>
    <p:sldId id="349" r:id="rId33"/>
    <p:sldId id="375" r:id="rId34"/>
    <p:sldId id="376" r:id="rId35"/>
    <p:sldId id="377" r:id="rId36"/>
    <p:sldId id="378" r:id="rId37"/>
    <p:sldId id="270" r:id="rId38"/>
    <p:sldId id="321" r:id="rId39"/>
    <p:sldId id="287"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DC97"/>
    <a:srgbClr val="CC99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04"/>
  </p:normalViewPr>
  <p:slideViewPr>
    <p:cSldViewPr>
      <p:cViewPr varScale="1">
        <p:scale>
          <a:sx n="135" d="100"/>
          <a:sy n="135" d="100"/>
        </p:scale>
        <p:origin x="42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0E3C6B-EFBC-440D-AC34-C8C2D05CF88B}" type="datetimeFigureOut">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3668732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6946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888936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661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599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77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12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801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984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069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82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3616076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762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336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51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0E3C6B-EFBC-440D-AC34-C8C2D05CF88B}" type="datetimeFigureOut">
              <a:rPr lang="en-US" smtClean="0"/>
              <a:t>2/15/18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5948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0E3C6B-EFBC-440D-AC34-C8C2D05CF88B}" type="datetimeFigureOut">
              <a:rPr lang="en-US" smtClean="0"/>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1931706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0E3C6B-EFBC-440D-AC34-C8C2D05CF88B}" type="datetimeFigureOut">
              <a:rPr lang="en-US" smtClean="0"/>
              <a:t>2/15/18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202421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0E3C6B-EFBC-440D-AC34-C8C2D05CF88B}" type="datetimeFigureOut">
              <a:rPr lang="en-US" smtClean="0"/>
              <a:t>2/15/18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568914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E3C6B-EFBC-440D-AC34-C8C2D05CF88B}" type="datetimeFigureOut">
              <a:rPr lang="en-US" smtClean="0"/>
              <a:t>2/15/18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1803454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E3C6B-EFBC-440D-AC34-C8C2D05CF88B}" type="datetimeFigureOut">
              <a:rPr lang="en-US" smtClean="0"/>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403427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E3C6B-EFBC-440D-AC34-C8C2D05CF88B}" type="datetimeFigureOut">
              <a:rPr lang="en-US" smtClean="0"/>
              <a:t>2/15/18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2C0E-911B-4100-92E2-EB33C96D108C}" type="slidenum">
              <a:rPr lang="en-US" smtClean="0"/>
              <a:t>‹#›</a:t>
            </a:fld>
            <a:endParaRPr lang="en-US"/>
          </a:p>
        </p:txBody>
      </p:sp>
    </p:spTree>
    <p:extLst>
      <p:ext uri="{BB962C8B-B14F-4D97-AF65-F5344CB8AC3E}">
        <p14:creationId xmlns:p14="http://schemas.microsoft.com/office/powerpoint/2010/main" val="4199970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20E3C6B-EFBC-440D-AC34-C8C2D05CF88B}" type="datetimeFigureOut">
              <a:rPr lang="en-US" smtClean="0"/>
              <a:t>2/15/18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58C2C0E-911B-4100-92E2-EB33C96D108C}" type="slidenum">
              <a:rPr lang="en-US" smtClean="0"/>
              <a:t>‹#›</a:t>
            </a:fld>
            <a:endParaRPr lang="en-US"/>
          </a:p>
        </p:txBody>
      </p:sp>
    </p:spTree>
    <p:extLst>
      <p:ext uri="{BB962C8B-B14F-4D97-AF65-F5344CB8AC3E}">
        <p14:creationId xmlns:p14="http://schemas.microsoft.com/office/powerpoint/2010/main" val="393785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20E3C6B-EFBC-440D-AC34-C8C2D05CF88B}" type="datetimeFigureOut">
              <a:rPr lang="en-US" smtClean="0">
                <a:solidFill>
                  <a:prstClr val="black">
                    <a:tint val="75000"/>
                  </a:prstClr>
                </a:solidFill>
              </a:rPr>
              <a:pPr/>
              <a:t>2/15/18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58C2C0E-911B-4100-92E2-EB33C96D1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527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636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39433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462" y="361950"/>
            <a:ext cx="6326746" cy="4278094"/>
          </a:xfrm>
          <a:prstGeom prst="rect">
            <a:avLst/>
          </a:prstGeom>
          <a:noFill/>
        </p:spPr>
        <p:txBody>
          <a:bodyPr wrap="square" rtlCol="0">
            <a:spAutoFit/>
          </a:bodyPr>
          <a:lstStyle/>
          <a:p>
            <a:r>
              <a:rPr lang="en-US" sz="1600" b="1" dirty="0">
                <a:solidFill>
                  <a:srgbClr val="FFDC97"/>
                </a:solidFill>
                <a:latin typeface="Trajan Pro" panose="02020502050506020301" pitchFamily="18" charset="0"/>
              </a:rPr>
              <a:t>10 </a:t>
            </a:r>
            <a:r>
              <a:rPr lang="en-US" sz="1600" dirty="0">
                <a:solidFill>
                  <a:srgbClr val="FFDC97"/>
                </a:solidFill>
                <a:latin typeface="Trajan Pro" panose="02020502050506020301" pitchFamily="18" charset="0"/>
              </a:rPr>
              <a:t>When God saw what they had done and how they had put a stop to their evil ways, he changed his mind and did not carry out the destruction he had threatened.</a:t>
            </a:r>
          </a:p>
          <a:p>
            <a:endParaRPr lang="en-US" sz="1600" dirty="0">
              <a:solidFill>
                <a:srgbClr val="FFDC97"/>
              </a:solidFill>
              <a:latin typeface="Trajan Pro" panose="02020502050506020301" pitchFamily="18" charset="0"/>
            </a:endParaRPr>
          </a:p>
          <a:p>
            <a:r>
              <a:rPr lang="en-US" sz="1600" b="1" dirty="0">
                <a:solidFill>
                  <a:srgbClr val="FFDC97"/>
                </a:solidFill>
                <a:latin typeface="Trajan Pro" panose="02020502050506020301" pitchFamily="18" charset="0"/>
              </a:rPr>
              <a:t>1 </a:t>
            </a:r>
            <a:r>
              <a:rPr lang="en-US" sz="1600" dirty="0">
                <a:solidFill>
                  <a:srgbClr val="FFDC97"/>
                </a:solidFill>
                <a:latin typeface="Trajan Pro" panose="02020502050506020301" pitchFamily="18" charset="0"/>
              </a:rPr>
              <a:t>This change of plans greatly upset Jonah, and he became very angry. </a:t>
            </a:r>
            <a:r>
              <a:rPr lang="en-US" sz="1600" b="1" dirty="0">
                <a:solidFill>
                  <a:srgbClr val="FFDC97"/>
                </a:solidFill>
                <a:latin typeface="Trajan Pro" panose="02020502050506020301" pitchFamily="18" charset="0"/>
              </a:rPr>
              <a:t>2 </a:t>
            </a:r>
            <a:r>
              <a:rPr lang="en-US" sz="1600" dirty="0">
                <a:solidFill>
                  <a:srgbClr val="FFDC97"/>
                </a:solidFill>
                <a:latin typeface="Trajan Pro" panose="02020502050506020301" pitchFamily="18" charset="0"/>
              </a:rPr>
              <a:t>So he complained to the Lord about it: “Didn’t I say before I left home that you would do this, Lord? That is why I ran away to </a:t>
            </a:r>
            <a:r>
              <a:rPr lang="en-US" sz="1600" dirty="0" err="1">
                <a:solidFill>
                  <a:srgbClr val="FFDC97"/>
                </a:solidFill>
                <a:latin typeface="Trajan Pro" panose="02020502050506020301" pitchFamily="18" charset="0"/>
              </a:rPr>
              <a:t>Tarshish</a:t>
            </a:r>
            <a:r>
              <a:rPr lang="en-US" sz="1600" dirty="0">
                <a:solidFill>
                  <a:srgbClr val="FFDC97"/>
                </a:solidFill>
                <a:latin typeface="Trajan Pro" panose="02020502050506020301" pitchFamily="18" charset="0"/>
              </a:rPr>
              <a:t>! I knew that you are a merciful and compassionate God, slow to get angry and filled with unfailing love. You are eager to turn back from destroying people. </a:t>
            </a:r>
            <a:r>
              <a:rPr lang="en-US" sz="1600" b="1" dirty="0">
                <a:solidFill>
                  <a:srgbClr val="FFDC97"/>
                </a:solidFill>
                <a:latin typeface="Trajan Pro" panose="02020502050506020301" pitchFamily="18" charset="0"/>
              </a:rPr>
              <a:t>3 </a:t>
            </a:r>
            <a:r>
              <a:rPr lang="en-US" sz="1600" dirty="0">
                <a:solidFill>
                  <a:srgbClr val="FFDC97"/>
                </a:solidFill>
                <a:latin typeface="Trajan Pro" panose="02020502050506020301" pitchFamily="18" charset="0"/>
              </a:rPr>
              <a:t>Just kill me now, Lord! I’d rather be dead than alive if what I predicted will not happen.”</a:t>
            </a:r>
          </a:p>
          <a:p>
            <a:endParaRPr lang="en-US" sz="1600" dirty="0">
              <a:solidFill>
                <a:srgbClr val="FFDC97"/>
              </a:solidFill>
              <a:effectLst>
                <a:outerShdw blurRad="114300" dist="50800" dir="4200000" algn="ctr" rotWithShape="0">
                  <a:schemeClr val="tx2">
                    <a:lumMod val="75000"/>
                  </a:schemeClr>
                </a:outerShdw>
              </a:effectLst>
              <a:latin typeface="Trajan Pro" pitchFamily="18" charset="0"/>
            </a:endParaRPr>
          </a:p>
          <a:p>
            <a:r>
              <a:rPr lang="en-US" sz="1600" dirty="0">
                <a:solidFill>
                  <a:srgbClr val="FFDC97"/>
                </a:solidFill>
                <a:effectLst>
                  <a:outerShdw blurRad="114300" dist="50800" dir="4200000" algn="ctr" rotWithShape="0">
                    <a:schemeClr val="tx2">
                      <a:lumMod val="75000"/>
                    </a:schemeClr>
                  </a:outerShdw>
                </a:effectLst>
                <a:latin typeface="Trajan Pro" pitchFamily="18" charset="0"/>
              </a:rPr>
              <a:t>Jonah 3:10-4:3</a:t>
            </a:r>
          </a:p>
        </p:txBody>
      </p:sp>
    </p:spTree>
    <p:extLst>
      <p:ext uri="{BB962C8B-B14F-4D97-AF65-F5344CB8AC3E}">
        <p14:creationId xmlns:p14="http://schemas.microsoft.com/office/powerpoint/2010/main" val="1239456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04" y="1308378"/>
            <a:ext cx="7620000" cy="769441"/>
          </a:xfrm>
          <a:prstGeom prst="rect">
            <a:avLst/>
          </a:prstGeom>
          <a:noFill/>
        </p:spPr>
        <p:txBody>
          <a:bodyPr wrap="square" rtlCol="0">
            <a:spAutoFit/>
          </a:bodyPr>
          <a:lstStyle/>
          <a:p>
            <a:r>
              <a:rPr lang="en-US" sz="4400" dirty="0">
                <a:solidFill>
                  <a:srgbClr val="FFCC66"/>
                </a:solidFill>
                <a:effectLst>
                  <a:outerShdw blurRad="38100" dist="38100" dir="2700000" algn="tl">
                    <a:srgbClr val="000000">
                      <a:alpha val="43137"/>
                    </a:srgbClr>
                  </a:outerShdw>
                </a:effectLst>
                <a:latin typeface="Dumbledor 1" panose="00000400000000000000" pitchFamily="2" charset="0"/>
              </a:rPr>
              <a:t>GOD WILL OFTEN ASK </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B2E5EFD-3AC3-B34D-9EC1-C82CC5FFE821}"/>
              </a:ext>
            </a:extLst>
          </p:cNvPr>
          <p:cNvGrpSpPr/>
          <p:nvPr/>
        </p:nvGrpSpPr>
        <p:grpSpPr>
          <a:xfrm>
            <a:off x="2846709" y="3257550"/>
            <a:ext cx="1240781" cy="982519"/>
            <a:chOff x="6195704" y="3368069"/>
            <a:chExt cx="685800" cy="591235"/>
          </a:xfrm>
        </p:grpSpPr>
        <p:sp>
          <p:nvSpPr>
            <p:cNvPr id="7" name="Oval 6"/>
            <p:cNvSpPr/>
            <p:nvPr/>
          </p:nvSpPr>
          <p:spPr>
            <a:xfrm>
              <a:off x="6262352" y="3368069"/>
              <a:ext cx="609600" cy="591235"/>
            </a:xfrm>
            <a:prstGeom prst="ellipse">
              <a:avLst/>
            </a:prstGeom>
            <a:solidFill>
              <a:srgbClr val="99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95704" y="3385877"/>
              <a:ext cx="685800" cy="555618"/>
            </a:xfrm>
            <a:prstGeom prst="rect">
              <a:avLst/>
            </a:prstGeom>
            <a:noFill/>
          </p:spPr>
          <p:txBody>
            <a:bodyPr wrap="square" rtlCol="0">
              <a:spAutoFit/>
            </a:bodyPr>
            <a:lstStyle/>
            <a:p>
              <a:pPr algn="ctr"/>
              <a:r>
                <a:rPr lang="en-US" sz="5400" dirty="0">
                  <a:latin typeface="Dumbledor 1" panose="00000400000000000000" pitchFamily="2" charset="0"/>
                </a:rPr>
                <a:t>1</a:t>
              </a:r>
            </a:p>
          </p:txBody>
        </p:sp>
      </p:grpSp>
      <p:sp>
        <p:nvSpPr>
          <p:cNvPr id="11" name="TextBox 10"/>
          <p:cNvSpPr txBox="1"/>
          <p:nvPr/>
        </p:nvSpPr>
        <p:spPr>
          <a:xfrm>
            <a:off x="508715" y="1954709"/>
            <a:ext cx="6363237" cy="584775"/>
          </a:xfrm>
          <a:prstGeom prst="rect">
            <a:avLst/>
          </a:prstGeom>
          <a:noFill/>
        </p:spPr>
        <p:txBody>
          <a:bodyPr wrap="square" rtlCol="0">
            <a:spAutoFit/>
          </a:bodyPr>
          <a:lstStyle/>
          <a:p>
            <a:r>
              <a:rPr lang="en-US" sz="3200" dirty="0">
                <a:solidFill>
                  <a:srgbClr val="FFCC66"/>
                </a:solidFill>
                <a:effectLst>
                  <a:outerShdw blurRad="38100" dist="38100" dir="2700000" algn="tl">
                    <a:srgbClr val="000000">
                      <a:alpha val="43137"/>
                    </a:srgbClr>
                  </a:outerShdw>
                </a:effectLst>
                <a:latin typeface="Dumbledor 1" panose="00000400000000000000" pitchFamily="2" charset="0"/>
              </a:rPr>
              <a:t>you to do the things you don’t want to do</a:t>
            </a:r>
          </a:p>
        </p:txBody>
      </p:sp>
    </p:spTree>
    <p:extLst>
      <p:ext uri="{BB962C8B-B14F-4D97-AF65-F5344CB8AC3E}">
        <p14:creationId xmlns:p14="http://schemas.microsoft.com/office/powerpoint/2010/main" val="2518412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462" y="361950"/>
            <a:ext cx="6326746" cy="4401205"/>
          </a:xfrm>
          <a:prstGeom prst="rect">
            <a:avLst/>
          </a:prstGeom>
          <a:noFill/>
        </p:spPr>
        <p:txBody>
          <a:bodyPr wrap="square" rtlCol="0">
            <a:spAutoFit/>
          </a:bodyPr>
          <a:lstStyle/>
          <a:p>
            <a:r>
              <a:rPr lang="en-US" sz="2000" b="1" dirty="0">
                <a:solidFill>
                  <a:srgbClr val="FFDC97"/>
                </a:solidFill>
                <a:latin typeface="Trajan Pro" panose="02020502050506020301" pitchFamily="18" charset="0"/>
              </a:rPr>
              <a:t>43 </a:t>
            </a:r>
            <a:r>
              <a:rPr lang="en-US" sz="2000" dirty="0">
                <a:solidFill>
                  <a:srgbClr val="FFDC97"/>
                </a:solidFill>
                <a:latin typeface="Trajan Pro" panose="02020502050506020301" pitchFamily="18" charset="0"/>
              </a:rPr>
              <a:t>“You have heard the law that says, ‘Love your neighbor’ and hate your enemy. </a:t>
            </a:r>
            <a:r>
              <a:rPr lang="en-US" sz="2000" b="1" dirty="0">
                <a:solidFill>
                  <a:srgbClr val="FFDC97"/>
                </a:solidFill>
                <a:latin typeface="Trajan Pro" panose="02020502050506020301" pitchFamily="18" charset="0"/>
              </a:rPr>
              <a:t>44 </a:t>
            </a:r>
            <a:r>
              <a:rPr lang="en-US" sz="2000" dirty="0">
                <a:solidFill>
                  <a:srgbClr val="FFDC97"/>
                </a:solidFill>
                <a:latin typeface="Trajan Pro" panose="02020502050506020301" pitchFamily="18" charset="0"/>
              </a:rPr>
              <a:t>But I say, love your enemies! Pray for those who persecute you… </a:t>
            </a:r>
            <a:r>
              <a:rPr lang="en-US" sz="2000" b="1" dirty="0">
                <a:solidFill>
                  <a:srgbClr val="FFDC97"/>
                </a:solidFill>
                <a:latin typeface="Trajan Pro" panose="02020502050506020301" pitchFamily="18" charset="0"/>
              </a:rPr>
              <a:t>46 </a:t>
            </a:r>
            <a:r>
              <a:rPr lang="en-US" sz="2000" dirty="0">
                <a:solidFill>
                  <a:srgbClr val="FFDC97"/>
                </a:solidFill>
                <a:latin typeface="Trajan Pro" panose="02020502050506020301" pitchFamily="18" charset="0"/>
              </a:rPr>
              <a:t>If you love only those who love you, what reward is there for that? Even corrupt tax collectors do that much. </a:t>
            </a:r>
            <a:r>
              <a:rPr lang="en-US" sz="2000" b="1" dirty="0">
                <a:solidFill>
                  <a:srgbClr val="FFDC97"/>
                </a:solidFill>
                <a:latin typeface="Trajan Pro" panose="02020502050506020301" pitchFamily="18" charset="0"/>
              </a:rPr>
              <a:t>47 </a:t>
            </a:r>
            <a:r>
              <a:rPr lang="en-US" sz="2000" dirty="0">
                <a:solidFill>
                  <a:srgbClr val="FFDC97"/>
                </a:solidFill>
                <a:latin typeface="Trajan Pro" panose="02020502050506020301" pitchFamily="18" charset="0"/>
              </a:rPr>
              <a:t>If you are kind only to your friends, how are you different from anyone else? Even pagans do that. </a:t>
            </a:r>
            <a:r>
              <a:rPr lang="en-US" sz="2000" b="1" dirty="0">
                <a:solidFill>
                  <a:srgbClr val="FFDC97"/>
                </a:solidFill>
                <a:latin typeface="Trajan Pro" panose="02020502050506020301" pitchFamily="18" charset="0"/>
              </a:rPr>
              <a:t>48 </a:t>
            </a:r>
            <a:r>
              <a:rPr lang="en-US" sz="2000" dirty="0">
                <a:solidFill>
                  <a:srgbClr val="FFDC97"/>
                </a:solidFill>
                <a:latin typeface="Trajan Pro" panose="02020502050506020301" pitchFamily="18" charset="0"/>
              </a:rPr>
              <a:t>But you are to be perfect, even as your Father in heaven is perfect.</a:t>
            </a:r>
          </a:p>
          <a:p>
            <a:endParaRPr lang="en-US" sz="2000" dirty="0">
              <a:solidFill>
                <a:srgbClr val="FFDC97"/>
              </a:solidFill>
              <a:effectLst>
                <a:outerShdw blurRad="114300" dist="50800" dir="4200000" algn="ctr" rotWithShape="0">
                  <a:schemeClr val="tx2">
                    <a:lumMod val="75000"/>
                  </a:schemeClr>
                </a:outerShdw>
              </a:effectLst>
              <a:latin typeface="Trajan Pro" pitchFamily="18" charset="0"/>
            </a:endParaRPr>
          </a:p>
          <a:p>
            <a:r>
              <a:rPr lang="en-US" sz="2000" dirty="0">
                <a:solidFill>
                  <a:srgbClr val="FFDC97"/>
                </a:solidFill>
                <a:effectLst>
                  <a:outerShdw blurRad="114300" dist="50800" dir="4200000" algn="ctr" rotWithShape="0">
                    <a:schemeClr val="tx2">
                      <a:lumMod val="75000"/>
                    </a:schemeClr>
                  </a:outerShdw>
                </a:effectLst>
                <a:latin typeface="Trajan Pro" pitchFamily="18" charset="0"/>
              </a:rPr>
              <a:t>MATTHEW 5:43-48</a:t>
            </a:r>
          </a:p>
        </p:txBody>
      </p:sp>
    </p:spTree>
    <p:extLst>
      <p:ext uri="{BB962C8B-B14F-4D97-AF65-F5344CB8AC3E}">
        <p14:creationId xmlns:p14="http://schemas.microsoft.com/office/powerpoint/2010/main" val="1402537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04" y="1308378"/>
            <a:ext cx="7620000" cy="769441"/>
          </a:xfrm>
          <a:prstGeom prst="rect">
            <a:avLst/>
          </a:prstGeom>
          <a:noFill/>
        </p:spPr>
        <p:txBody>
          <a:bodyPr wrap="square" rtlCol="0">
            <a:spAutoFit/>
          </a:bodyPr>
          <a:lstStyle/>
          <a:p>
            <a:r>
              <a:rPr lang="en-US" sz="4400" dirty="0">
                <a:solidFill>
                  <a:srgbClr val="FFCC66"/>
                </a:solidFill>
                <a:effectLst>
                  <a:outerShdw blurRad="38100" dist="38100" dir="2700000" algn="tl">
                    <a:srgbClr val="000000">
                      <a:alpha val="43137"/>
                    </a:srgbClr>
                  </a:outerShdw>
                </a:effectLst>
                <a:latin typeface="Dumbledor 1" panose="00000400000000000000" pitchFamily="2" charset="0"/>
              </a:rPr>
              <a:t>GOD IS SLOW</a:t>
            </a:r>
          </a:p>
        </p:txBody>
      </p:sp>
      <p:cxnSp>
        <p:nvCxnSpPr>
          <p:cNvPr id="3" name="Straight Connector 2"/>
          <p:cNvCxnSpPr>
            <a:cxnSpLocks/>
          </p:cNvCxnSpPr>
          <p:nvPr/>
        </p:nvCxnSpPr>
        <p:spPr>
          <a:xfrm>
            <a:off x="533400" y="2038350"/>
            <a:ext cx="3536807" cy="39469"/>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B2E5EFD-3AC3-B34D-9EC1-C82CC5FFE821}"/>
              </a:ext>
            </a:extLst>
          </p:cNvPr>
          <p:cNvGrpSpPr/>
          <p:nvPr/>
        </p:nvGrpSpPr>
        <p:grpSpPr>
          <a:xfrm>
            <a:off x="2898359" y="3257550"/>
            <a:ext cx="1240781" cy="982519"/>
            <a:chOff x="6224252" y="3368069"/>
            <a:chExt cx="685800" cy="591235"/>
          </a:xfrm>
        </p:grpSpPr>
        <p:sp>
          <p:nvSpPr>
            <p:cNvPr id="7" name="Oval 6"/>
            <p:cNvSpPr/>
            <p:nvPr/>
          </p:nvSpPr>
          <p:spPr>
            <a:xfrm>
              <a:off x="6262352" y="3368069"/>
              <a:ext cx="609600" cy="591235"/>
            </a:xfrm>
            <a:prstGeom prst="ellipse">
              <a:avLst/>
            </a:prstGeom>
            <a:solidFill>
              <a:srgbClr val="99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24252" y="3385877"/>
              <a:ext cx="685800" cy="555618"/>
            </a:xfrm>
            <a:prstGeom prst="rect">
              <a:avLst/>
            </a:prstGeom>
            <a:noFill/>
          </p:spPr>
          <p:txBody>
            <a:bodyPr wrap="square" rtlCol="0">
              <a:spAutoFit/>
            </a:bodyPr>
            <a:lstStyle/>
            <a:p>
              <a:pPr algn="ctr"/>
              <a:r>
                <a:rPr lang="en-US" sz="5400" dirty="0">
                  <a:latin typeface="Dumbledor 1" panose="00000400000000000000" pitchFamily="2" charset="0"/>
                </a:rPr>
                <a:t>2</a:t>
              </a:r>
            </a:p>
          </p:txBody>
        </p:sp>
      </p:grpSp>
      <p:sp>
        <p:nvSpPr>
          <p:cNvPr id="11" name="TextBox 10"/>
          <p:cNvSpPr txBox="1"/>
          <p:nvPr/>
        </p:nvSpPr>
        <p:spPr>
          <a:xfrm>
            <a:off x="508716" y="1954709"/>
            <a:ext cx="3561492" cy="769441"/>
          </a:xfrm>
          <a:prstGeom prst="rect">
            <a:avLst/>
          </a:prstGeom>
          <a:noFill/>
        </p:spPr>
        <p:txBody>
          <a:bodyPr wrap="square" rtlCol="0">
            <a:spAutoFit/>
          </a:bodyPr>
          <a:lstStyle/>
          <a:p>
            <a:r>
              <a:rPr lang="en-US" sz="4400" dirty="0">
                <a:solidFill>
                  <a:srgbClr val="FFCC66"/>
                </a:solidFill>
                <a:effectLst>
                  <a:outerShdw blurRad="38100" dist="38100" dir="2700000" algn="tl">
                    <a:srgbClr val="000000">
                      <a:alpha val="43137"/>
                    </a:srgbClr>
                  </a:outerShdw>
                </a:effectLst>
                <a:latin typeface="Dumbledor 1" panose="00000400000000000000" pitchFamily="2" charset="0"/>
              </a:rPr>
              <a:t>to show wrath</a:t>
            </a:r>
          </a:p>
        </p:txBody>
      </p:sp>
    </p:spTree>
    <p:extLst>
      <p:ext uri="{BB962C8B-B14F-4D97-AF65-F5344CB8AC3E}">
        <p14:creationId xmlns:p14="http://schemas.microsoft.com/office/powerpoint/2010/main" val="739626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81150"/>
            <a:ext cx="6326746" cy="2092881"/>
          </a:xfrm>
          <a:prstGeom prst="rect">
            <a:avLst/>
          </a:prstGeom>
          <a:noFill/>
        </p:spPr>
        <p:txBody>
          <a:bodyPr wrap="square" rtlCol="0">
            <a:spAutoFit/>
          </a:bodyPr>
          <a:lstStyle/>
          <a:p>
            <a:r>
              <a:rPr lang="en-US" dirty="0">
                <a:solidFill>
                  <a:srgbClr val="FFDC97"/>
                </a:solidFill>
                <a:latin typeface="Trajan Pro" panose="02020502050506020301" pitchFamily="18" charset="0"/>
              </a:rPr>
              <a:t>The Lord isn't really being slow about his promise, as some people think. No, he is being patient for your sake. He does not want anyone to be destroyed, but wants everyone to repent.</a:t>
            </a:r>
          </a:p>
          <a:p>
            <a:endParaRPr lang="en-US" sz="2000" dirty="0">
              <a:solidFill>
                <a:srgbClr val="FFDC97"/>
              </a:solidFill>
              <a:effectLst>
                <a:outerShdw blurRad="114300" dist="50800" dir="4200000" algn="ctr" rotWithShape="0">
                  <a:schemeClr val="tx2">
                    <a:lumMod val="75000"/>
                  </a:schemeClr>
                </a:outerShdw>
              </a:effectLst>
              <a:latin typeface="Trajan Pro" pitchFamily="18" charset="0"/>
            </a:endParaRPr>
          </a:p>
          <a:p>
            <a:r>
              <a:rPr lang="en-US" sz="2000" dirty="0">
                <a:solidFill>
                  <a:srgbClr val="FFDC97"/>
                </a:solidFill>
                <a:effectLst>
                  <a:outerShdw blurRad="114300" dist="50800" dir="4200000" algn="ctr" rotWithShape="0">
                    <a:schemeClr val="tx2">
                      <a:lumMod val="75000"/>
                    </a:schemeClr>
                  </a:outerShdw>
                </a:effectLst>
                <a:latin typeface="Trajan Pro" pitchFamily="18" charset="0"/>
              </a:rPr>
              <a:t>2 PETER 3:9</a:t>
            </a:r>
          </a:p>
        </p:txBody>
      </p:sp>
    </p:spTree>
    <p:extLst>
      <p:ext uri="{BB962C8B-B14F-4D97-AF65-F5344CB8AC3E}">
        <p14:creationId xmlns:p14="http://schemas.microsoft.com/office/powerpoint/2010/main" val="1355936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04" y="1308378"/>
            <a:ext cx="7620000" cy="769441"/>
          </a:xfrm>
          <a:prstGeom prst="rect">
            <a:avLst/>
          </a:prstGeom>
          <a:noFill/>
        </p:spPr>
        <p:txBody>
          <a:bodyPr wrap="square" rtlCol="0">
            <a:spAutoFit/>
          </a:bodyPr>
          <a:lstStyle/>
          <a:p>
            <a:r>
              <a:rPr lang="en-US" sz="4400" dirty="0">
                <a:solidFill>
                  <a:srgbClr val="FFCC66"/>
                </a:solidFill>
                <a:effectLst>
                  <a:outerShdw blurRad="38100" dist="38100" dir="2700000" algn="tl">
                    <a:srgbClr val="000000">
                      <a:alpha val="43137"/>
                    </a:srgbClr>
                  </a:outerShdw>
                </a:effectLst>
                <a:latin typeface="Dumbledor 1" panose="00000400000000000000" pitchFamily="2" charset="0"/>
              </a:rPr>
              <a:t>GOD WILL ULTIMATELY</a:t>
            </a:r>
          </a:p>
        </p:txBody>
      </p:sp>
      <p:cxnSp>
        <p:nvCxnSpPr>
          <p:cNvPr id="3" name="Straight Connector 2"/>
          <p:cNvCxnSpPr>
            <a:cxnSpLocks/>
          </p:cNvCxnSpPr>
          <p:nvPr/>
        </p:nvCxnSpPr>
        <p:spPr>
          <a:xfrm>
            <a:off x="533400" y="2038350"/>
            <a:ext cx="6019800" cy="39469"/>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B2E5EFD-3AC3-B34D-9EC1-C82CC5FFE821}"/>
              </a:ext>
            </a:extLst>
          </p:cNvPr>
          <p:cNvGrpSpPr/>
          <p:nvPr/>
        </p:nvGrpSpPr>
        <p:grpSpPr>
          <a:xfrm>
            <a:off x="2898359" y="3257550"/>
            <a:ext cx="1240781" cy="982519"/>
            <a:chOff x="6224252" y="3368069"/>
            <a:chExt cx="685800" cy="591235"/>
          </a:xfrm>
        </p:grpSpPr>
        <p:sp>
          <p:nvSpPr>
            <p:cNvPr id="7" name="Oval 6"/>
            <p:cNvSpPr/>
            <p:nvPr/>
          </p:nvSpPr>
          <p:spPr>
            <a:xfrm>
              <a:off x="6262352" y="3368069"/>
              <a:ext cx="609600" cy="591235"/>
            </a:xfrm>
            <a:prstGeom prst="ellipse">
              <a:avLst/>
            </a:prstGeom>
            <a:solidFill>
              <a:srgbClr val="99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24252" y="3385877"/>
              <a:ext cx="685800" cy="555618"/>
            </a:xfrm>
            <a:prstGeom prst="rect">
              <a:avLst/>
            </a:prstGeom>
            <a:noFill/>
          </p:spPr>
          <p:txBody>
            <a:bodyPr wrap="square" rtlCol="0">
              <a:spAutoFit/>
            </a:bodyPr>
            <a:lstStyle/>
            <a:p>
              <a:pPr algn="ctr"/>
              <a:r>
                <a:rPr lang="en-US" sz="5400" dirty="0">
                  <a:latin typeface="Dumbledor 1" panose="00000400000000000000" pitchFamily="2" charset="0"/>
                </a:rPr>
                <a:t>3</a:t>
              </a:r>
            </a:p>
          </p:txBody>
        </p:sp>
      </p:grpSp>
      <p:sp>
        <p:nvSpPr>
          <p:cNvPr id="11" name="TextBox 10"/>
          <p:cNvSpPr txBox="1"/>
          <p:nvPr/>
        </p:nvSpPr>
        <p:spPr>
          <a:xfrm>
            <a:off x="508716" y="1954709"/>
            <a:ext cx="2920284" cy="769441"/>
          </a:xfrm>
          <a:prstGeom prst="rect">
            <a:avLst/>
          </a:prstGeom>
          <a:noFill/>
        </p:spPr>
        <p:txBody>
          <a:bodyPr wrap="square" rtlCol="0">
            <a:spAutoFit/>
          </a:bodyPr>
          <a:lstStyle/>
          <a:p>
            <a:r>
              <a:rPr lang="en-US" sz="4400" dirty="0">
                <a:solidFill>
                  <a:srgbClr val="FFCC66"/>
                </a:solidFill>
                <a:effectLst>
                  <a:outerShdw blurRad="38100" dist="38100" dir="2700000" algn="tl">
                    <a:srgbClr val="000000">
                      <a:alpha val="43137"/>
                    </a:srgbClr>
                  </a:outerShdw>
                </a:effectLst>
                <a:latin typeface="Dumbledor 1" panose="00000400000000000000" pitchFamily="2" charset="0"/>
              </a:rPr>
              <a:t>bring justice</a:t>
            </a:r>
          </a:p>
        </p:txBody>
      </p:sp>
    </p:spTree>
    <p:extLst>
      <p:ext uri="{BB962C8B-B14F-4D97-AF65-F5344CB8AC3E}">
        <p14:creationId xmlns:p14="http://schemas.microsoft.com/office/powerpoint/2010/main" val="569842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462" y="361950"/>
            <a:ext cx="6326746" cy="4524315"/>
          </a:xfrm>
          <a:prstGeom prst="rect">
            <a:avLst/>
          </a:prstGeom>
          <a:noFill/>
        </p:spPr>
        <p:txBody>
          <a:bodyPr wrap="square" rtlCol="0">
            <a:spAutoFit/>
          </a:bodyPr>
          <a:lstStyle/>
          <a:p>
            <a:r>
              <a:rPr lang="en-US" b="1" dirty="0">
                <a:solidFill>
                  <a:srgbClr val="FFDC97"/>
                </a:solidFill>
                <a:latin typeface="Trajan Pro" panose="02020502050506020301" pitchFamily="18" charset="0"/>
              </a:rPr>
              <a:t>26 </a:t>
            </a:r>
            <a:r>
              <a:rPr lang="en-US" dirty="0">
                <a:solidFill>
                  <a:srgbClr val="FFDC97"/>
                </a:solidFill>
                <a:latin typeface="Trajan Pro" panose="02020502050506020301" pitchFamily="18" charset="0"/>
              </a:rPr>
              <a:t>Dear friends, if we deliberately continue sinning after we have received knowledge of the truth, there is no longer any sacrifice that will cover these sins. </a:t>
            </a:r>
            <a:r>
              <a:rPr lang="en-US" b="1" dirty="0">
                <a:solidFill>
                  <a:srgbClr val="FFDC97"/>
                </a:solidFill>
                <a:latin typeface="Trajan Pro" panose="02020502050506020301" pitchFamily="18" charset="0"/>
              </a:rPr>
              <a:t>27 </a:t>
            </a:r>
            <a:r>
              <a:rPr lang="en-US" dirty="0">
                <a:solidFill>
                  <a:srgbClr val="FFDC97"/>
                </a:solidFill>
                <a:latin typeface="Trajan Pro" panose="02020502050506020301" pitchFamily="18" charset="0"/>
              </a:rPr>
              <a:t>There is only the terrible expectation of God’s judgment and the raging fire that will consume his enemies. </a:t>
            </a:r>
          </a:p>
          <a:p>
            <a:r>
              <a:rPr lang="en-US" b="1" dirty="0">
                <a:solidFill>
                  <a:srgbClr val="FFDC97"/>
                </a:solidFill>
                <a:latin typeface="Trajan Pro" panose="02020502050506020301" pitchFamily="18" charset="0"/>
              </a:rPr>
              <a:t>28 </a:t>
            </a:r>
            <a:r>
              <a:rPr lang="en-US" dirty="0">
                <a:solidFill>
                  <a:srgbClr val="FFDC97"/>
                </a:solidFill>
                <a:latin typeface="Trajan Pro" panose="02020502050506020301" pitchFamily="18" charset="0"/>
              </a:rPr>
              <a:t>For anyone who refused to obey the law of Moses was put to death without mercy on the testimony of two or three witnesses. </a:t>
            </a:r>
            <a:r>
              <a:rPr lang="en-US" b="1" dirty="0">
                <a:solidFill>
                  <a:srgbClr val="FFDC97"/>
                </a:solidFill>
                <a:latin typeface="Trajan Pro" panose="02020502050506020301" pitchFamily="18" charset="0"/>
              </a:rPr>
              <a:t>29 </a:t>
            </a:r>
            <a:r>
              <a:rPr lang="en-US" dirty="0">
                <a:solidFill>
                  <a:srgbClr val="FFDC97"/>
                </a:solidFill>
                <a:latin typeface="Trajan Pro" panose="02020502050506020301" pitchFamily="18" charset="0"/>
              </a:rPr>
              <a:t>Just think how much worse the punishment will be for those who have trampled on the Son of God, and have treated the blood of the covenant, which made us holy, as if it were common and unholy, </a:t>
            </a:r>
          </a:p>
        </p:txBody>
      </p:sp>
    </p:spTree>
    <p:extLst>
      <p:ext uri="{BB962C8B-B14F-4D97-AF65-F5344CB8AC3E}">
        <p14:creationId xmlns:p14="http://schemas.microsoft.com/office/powerpoint/2010/main" val="8128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462" y="361950"/>
            <a:ext cx="6326746" cy="4524315"/>
          </a:xfrm>
          <a:prstGeom prst="rect">
            <a:avLst/>
          </a:prstGeom>
          <a:noFill/>
        </p:spPr>
        <p:txBody>
          <a:bodyPr wrap="square" rtlCol="0">
            <a:spAutoFit/>
          </a:bodyPr>
          <a:lstStyle/>
          <a:p>
            <a:r>
              <a:rPr lang="en-US" dirty="0">
                <a:solidFill>
                  <a:srgbClr val="FFDC97"/>
                </a:solidFill>
                <a:latin typeface="Trajan Pro" panose="02020502050506020301" pitchFamily="18" charset="0"/>
              </a:rPr>
              <a:t>and have insulted and disdained the Holy Spirit who brings God’s mercy to us. </a:t>
            </a:r>
            <a:r>
              <a:rPr lang="en-US" b="1" dirty="0">
                <a:solidFill>
                  <a:srgbClr val="FFDC97"/>
                </a:solidFill>
                <a:latin typeface="Trajan Pro" panose="02020502050506020301" pitchFamily="18" charset="0"/>
              </a:rPr>
              <a:t>30 </a:t>
            </a:r>
            <a:r>
              <a:rPr lang="en-US" dirty="0">
                <a:solidFill>
                  <a:srgbClr val="FFDC97"/>
                </a:solidFill>
                <a:latin typeface="Trajan Pro" panose="02020502050506020301" pitchFamily="18" charset="0"/>
              </a:rPr>
              <a:t>For we know the one who said,</a:t>
            </a:r>
          </a:p>
          <a:p>
            <a:r>
              <a:rPr lang="en-US" dirty="0">
                <a:solidFill>
                  <a:srgbClr val="FFDC97"/>
                </a:solidFill>
                <a:latin typeface="Trajan Pro" panose="02020502050506020301" pitchFamily="18" charset="0"/>
              </a:rPr>
              <a:t>“I will take revenge.</a:t>
            </a:r>
          </a:p>
          <a:p>
            <a:r>
              <a:rPr lang="en-US" dirty="0">
                <a:solidFill>
                  <a:srgbClr val="FFDC97"/>
                </a:solidFill>
                <a:latin typeface="Trajan Pro" panose="02020502050506020301" pitchFamily="18" charset="0"/>
              </a:rPr>
              <a:t>    I will pay them back.”</a:t>
            </a:r>
          </a:p>
          <a:p>
            <a:r>
              <a:rPr lang="en-US" dirty="0">
                <a:solidFill>
                  <a:srgbClr val="FFDC97"/>
                </a:solidFill>
                <a:latin typeface="Trajan Pro" panose="02020502050506020301" pitchFamily="18" charset="0"/>
              </a:rPr>
              <a:t>He also said,</a:t>
            </a:r>
          </a:p>
          <a:p>
            <a:r>
              <a:rPr lang="en-US" dirty="0">
                <a:solidFill>
                  <a:srgbClr val="FFDC97"/>
                </a:solidFill>
                <a:latin typeface="Trajan Pro" panose="02020502050506020301" pitchFamily="18" charset="0"/>
              </a:rPr>
              <a:t>“The Lord will judge his own people.”</a:t>
            </a:r>
          </a:p>
          <a:p>
            <a:r>
              <a:rPr lang="en-US" b="1" dirty="0">
                <a:solidFill>
                  <a:srgbClr val="FFDC97"/>
                </a:solidFill>
                <a:latin typeface="Trajan Pro" panose="02020502050506020301" pitchFamily="18" charset="0"/>
              </a:rPr>
              <a:t>31 </a:t>
            </a:r>
            <a:r>
              <a:rPr lang="en-US" dirty="0">
                <a:solidFill>
                  <a:srgbClr val="FFDC97"/>
                </a:solidFill>
                <a:latin typeface="Trajan Pro" panose="02020502050506020301" pitchFamily="18" charset="0"/>
              </a:rPr>
              <a:t>It is a terrible thing to fall into the hands of the living God.</a:t>
            </a:r>
          </a:p>
          <a:p>
            <a:endParaRPr lang="en-US" dirty="0">
              <a:solidFill>
                <a:srgbClr val="FFDC97"/>
              </a:solidFill>
              <a:effectLst>
                <a:outerShdw blurRad="114300" dist="50800" dir="4200000" algn="ctr" rotWithShape="0">
                  <a:schemeClr val="tx2">
                    <a:lumMod val="75000"/>
                  </a:schemeClr>
                </a:outerShdw>
              </a:effectLst>
              <a:latin typeface="Trajan Pro" panose="02020502050506020301" pitchFamily="18" charset="0"/>
            </a:endParaRPr>
          </a:p>
          <a:p>
            <a:endParaRPr lang="en-US" b="1" dirty="0">
              <a:solidFill>
                <a:srgbClr val="FFDC97"/>
              </a:solidFill>
              <a:latin typeface="Trajan Pro" panose="02020502050506020301" pitchFamily="18" charset="0"/>
            </a:endParaRPr>
          </a:p>
          <a:p>
            <a:endParaRPr lang="en-US" b="1" dirty="0">
              <a:solidFill>
                <a:srgbClr val="FFDC97"/>
              </a:solidFill>
              <a:latin typeface="Trajan Pro" panose="02020502050506020301" pitchFamily="18" charset="0"/>
            </a:endParaRPr>
          </a:p>
          <a:p>
            <a:endParaRPr lang="en-US" b="1" dirty="0">
              <a:solidFill>
                <a:srgbClr val="FFDC97"/>
              </a:solidFill>
              <a:latin typeface="Trajan Pro" panose="02020502050506020301" pitchFamily="18" charset="0"/>
            </a:endParaRPr>
          </a:p>
          <a:p>
            <a:endParaRPr lang="en-US" b="1" dirty="0">
              <a:solidFill>
                <a:srgbClr val="FFDC97"/>
              </a:solidFill>
              <a:latin typeface="Trajan Pro" panose="02020502050506020301" pitchFamily="18" charset="0"/>
            </a:endParaRPr>
          </a:p>
          <a:p>
            <a:endParaRPr lang="en-US" b="1" dirty="0">
              <a:solidFill>
                <a:srgbClr val="FFDC97"/>
              </a:solidFill>
              <a:latin typeface="Trajan Pro" panose="02020502050506020301" pitchFamily="18" charset="0"/>
            </a:endParaRPr>
          </a:p>
          <a:p>
            <a:r>
              <a:rPr lang="en-US" b="1" dirty="0">
                <a:solidFill>
                  <a:srgbClr val="FFDC97"/>
                </a:solidFill>
                <a:latin typeface="Trajan Pro" panose="02020502050506020301" pitchFamily="18" charset="0"/>
              </a:rPr>
              <a:t>Hebrews 10:26-30</a:t>
            </a:r>
            <a:endParaRPr lang="en-US" dirty="0">
              <a:solidFill>
                <a:srgbClr val="FFDC97"/>
              </a:solidFill>
              <a:latin typeface="Trajan Pro" panose="02020502050506020301" pitchFamily="18" charset="0"/>
            </a:endParaRPr>
          </a:p>
        </p:txBody>
      </p:sp>
    </p:spTree>
    <p:extLst>
      <p:ext uri="{BB962C8B-B14F-4D97-AF65-F5344CB8AC3E}">
        <p14:creationId xmlns:p14="http://schemas.microsoft.com/office/powerpoint/2010/main" val="188177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 y="2812018"/>
            <a:ext cx="6477000" cy="369332"/>
          </a:xfrm>
          <a:prstGeom prst="rect">
            <a:avLst/>
          </a:prstGeom>
          <a:noFill/>
        </p:spPr>
        <p:txBody>
          <a:bodyPr wrap="square" rtlCol="0">
            <a:spAutoFit/>
          </a:bodyPr>
          <a:lstStyle/>
          <a:p>
            <a:pPr algn="ctr"/>
            <a:r>
              <a:rPr lang="en-US" dirty="0">
                <a:solidFill>
                  <a:srgbClr val="FFCC66"/>
                </a:solidFill>
                <a:latin typeface="Trajan Pro" pitchFamily="18" charset="0"/>
              </a:rPr>
              <a:t>Our Response in the Midst of Evil People</a:t>
            </a:r>
          </a:p>
        </p:txBody>
      </p:sp>
      <p:sp>
        <p:nvSpPr>
          <p:cNvPr id="5" name="TextBox 4"/>
          <p:cNvSpPr txBox="1"/>
          <p:nvPr/>
        </p:nvSpPr>
        <p:spPr>
          <a:xfrm>
            <a:off x="685800" y="1650267"/>
            <a:ext cx="5981700" cy="1323439"/>
          </a:xfrm>
          <a:prstGeom prst="rect">
            <a:avLst/>
          </a:prstGeom>
          <a:noFill/>
        </p:spPr>
        <p:txBody>
          <a:bodyPr wrap="square" rtlCol="0">
            <a:spAutoFit/>
          </a:bodyPr>
          <a:lstStyle/>
          <a:p>
            <a:r>
              <a:rPr lang="en-US" sz="8000" dirty="0">
                <a:solidFill>
                  <a:srgbClr val="FFCC66"/>
                </a:solidFill>
                <a:latin typeface="Dumbledor 1" panose="00000400000000000000" pitchFamily="2" charset="0"/>
              </a:rPr>
              <a:t>HABAKKUK</a:t>
            </a:r>
          </a:p>
        </p:txBody>
      </p:sp>
      <p:cxnSp>
        <p:nvCxnSpPr>
          <p:cNvPr id="6" name="Straight Connector 5"/>
          <p:cNvCxnSpPr>
            <a:cxnSpLocks/>
          </p:cNvCxnSpPr>
          <p:nvPr/>
        </p:nvCxnSpPr>
        <p:spPr>
          <a:xfrm>
            <a:off x="838200" y="2800350"/>
            <a:ext cx="5334000" cy="11668"/>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838200" y="3181350"/>
            <a:ext cx="53340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73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084" b="23526"/>
          <a:stretch/>
        </p:blipFill>
        <p:spPr bwMode="auto">
          <a:xfrm>
            <a:off x="628916" y="2756654"/>
            <a:ext cx="6462231" cy="1491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8200" y="971550"/>
            <a:ext cx="6858000" cy="1785104"/>
          </a:xfrm>
          <a:prstGeom prst="rect">
            <a:avLst/>
          </a:prstGeom>
          <a:noFill/>
        </p:spPr>
        <p:txBody>
          <a:bodyPr wrap="square" rtlCol="0">
            <a:spAutoFit/>
          </a:bodyPr>
          <a:lstStyle/>
          <a:p>
            <a:r>
              <a:rPr lang="en-US" sz="4000" dirty="0">
                <a:solidFill>
                  <a:srgbClr val="FFDC97"/>
                </a:solidFill>
                <a:effectLst>
                  <a:outerShdw blurRad="114300" dist="50800" dir="4200000" algn="ctr" rotWithShape="0">
                    <a:schemeClr val="tx2">
                      <a:lumMod val="75000"/>
                    </a:schemeClr>
                  </a:outerShdw>
                </a:effectLst>
                <a:latin typeface="Trajan Pro" pitchFamily="18" charset="0"/>
              </a:rPr>
              <a:t>Book of the</a:t>
            </a:r>
            <a:br>
              <a:rPr lang="en-US" sz="4400" dirty="0">
                <a:solidFill>
                  <a:srgbClr val="FFDC97"/>
                </a:solidFill>
                <a:effectLst>
                  <a:outerShdw blurRad="114300" dist="50800" dir="4200000" algn="ctr" rotWithShape="0">
                    <a:schemeClr val="tx2">
                      <a:lumMod val="75000"/>
                    </a:schemeClr>
                  </a:outerShdw>
                </a:effectLst>
                <a:latin typeface="Trajan Pro" pitchFamily="18" charset="0"/>
              </a:rPr>
            </a:br>
            <a:r>
              <a:rPr lang="en-US" sz="6600" dirty="0">
                <a:solidFill>
                  <a:srgbClr val="FFDC97"/>
                </a:solidFill>
                <a:effectLst>
                  <a:outerShdw blurRad="114300" dist="50800" dir="4200000" algn="ctr" rotWithShape="0">
                    <a:schemeClr val="tx2">
                      <a:lumMod val="75000"/>
                    </a:schemeClr>
                  </a:outerShdw>
                </a:effectLst>
                <a:latin typeface="Trajan Pro" pitchFamily="18" charset="0"/>
              </a:rPr>
              <a:t>TWELVE</a:t>
            </a:r>
          </a:p>
        </p:txBody>
      </p:sp>
      <p:sp>
        <p:nvSpPr>
          <p:cNvPr id="5" name="Oval 4">
            <a:extLst>
              <a:ext uri="{FF2B5EF4-FFF2-40B4-BE49-F238E27FC236}">
                <a16:creationId xmlns:a16="http://schemas.microsoft.com/office/drawing/2014/main" id="{6FF90D59-2EDE-A941-A20D-D0A037A74A1E}"/>
              </a:ext>
            </a:extLst>
          </p:cNvPr>
          <p:cNvSpPr/>
          <p:nvPr/>
        </p:nvSpPr>
        <p:spPr>
          <a:xfrm>
            <a:off x="2743200" y="2500067"/>
            <a:ext cx="609600" cy="1752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333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E02D46-94D4-3C4C-84E8-876BCAC38B69}"/>
              </a:ext>
            </a:extLst>
          </p:cNvPr>
          <p:cNvPicPr>
            <a:picLocks noChangeAspect="1"/>
          </p:cNvPicPr>
          <p:nvPr/>
        </p:nvPicPr>
        <p:blipFill>
          <a:blip r:embed="rId2"/>
          <a:stretch>
            <a:fillRect/>
          </a:stretch>
        </p:blipFill>
        <p:spPr>
          <a:xfrm>
            <a:off x="533400" y="438150"/>
            <a:ext cx="5791200" cy="4337978"/>
          </a:xfrm>
          <a:prstGeom prst="rect">
            <a:avLst/>
          </a:prstGeom>
        </p:spPr>
      </p:pic>
    </p:spTree>
    <p:extLst>
      <p:ext uri="{BB962C8B-B14F-4D97-AF65-F5344CB8AC3E}">
        <p14:creationId xmlns:p14="http://schemas.microsoft.com/office/powerpoint/2010/main" val="1193225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759427-7185-0F48-97A4-43395D1C0009}"/>
              </a:ext>
            </a:extLst>
          </p:cNvPr>
          <p:cNvPicPr>
            <a:picLocks noChangeAspect="1"/>
          </p:cNvPicPr>
          <p:nvPr/>
        </p:nvPicPr>
        <p:blipFill>
          <a:blip r:embed="rId2"/>
          <a:stretch>
            <a:fillRect/>
          </a:stretch>
        </p:blipFill>
        <p:spPr>
          <a:xfrm>
            <a:off x="457200" y="361950"/>
            <a:ext cx="5867400" cy="4400550"/>
          </a:xfrm>
          <a:prstGeom prst="rect">
            <a:avLst/>
          </a:prstGeom>
        </p:spPr>
      </p:pic>
    </p:spTree>
    <p:extLst>
      <p:ext uri="{BB962C8B-B14F-4D97-AF65-F5344CB8AC3E}">
        <p14:creationId xmlns:p14="http://schemas.microsoft.com/office/powerpoint/2010/main" val="674281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462" y="361950"/>
            <a:ext cx="6326746" cy="4524315"/>
          </a:xfrm>
          <a:prstGeom prst="rect">
            <a:avLst/>
          </a:prstGeom>
          <a:noFill/>
        </p:spPr>
        <p:txBody>
          <a:bodyPr wrap="square" rtlCol="0">
            <a:spAutoFit/>
          </a:bodyPr>
          <a:lstStyle/>
          <a:p>
            <a:r>
              <a:rPr lang="en-US" sz="1600" b="1" dirty="0">
                <a:solidFill>
                  <a:schemeClr val="bg1"/>
                </a:solidFill>
              </a:rPr>
              <a:t>Feb. 14: Marjory Stoneman Douglas High School in Parkland, Florida</a:t>
            </a:r>
            <a:endParaRPr lang="en-US" sz="1600" dirty="0">
              <a:solidFill>
                <a:schemeClr val="bg1"/>
              </a:solidFill>
            </a:endParaRPr>
          </a:p>
          <a:p>
            <a:r>
              <a:rPr lang="en-US" sz="1600" b="1" dirty="0">
                <a:solidFill>
                  <a:schemeClr val="bg1"/>
                </a:solidFill>
              </a:rPr>
              <a:t>Feb. 8: Metropolitan High School in New York City</a:t>
            </a:r>
            <a:endParaRPr lang="en-US" sz="1600" dirty="0">
              <a:solidFill>
                <a:schemeClr val="bg1"/>
              </a:solidFill>
            </a:endParaRPr>
          </a:p>
          <a:p>
            <a:r>
              <a:rPr lang="en-US" sz="1600" b="1" dirty="0">
                <a:solidFill>
                  <a:schemeClr val="bg1"/>
                </a:solidFill>
              </a:rPr>
              <a:t>Feb. 5: Harmony Learning Center in Maplewood, Minnesota</a:t>
            </a:r>
            <a:endParaRPr lang="en-US" sz="1600" dirty="0">
              <a:solidFill>
                <a:schemeClr val="bg1"/>
              </a:solidFill>
            </a:endParaRPr>
          </a:p>
          <a:p>
            <a:r>
              <a:rPr lang="en-US" sz="1600" b="1" dirty="0">
                <a:solidFill>
                  <a:schemeClr val="bg1"/>
                </a:solidFill>
              </a:rPr>
              <a:t>Feb. 5: Oxon Hill High School in Oxon Hill, Maryland</a:t>
            </a:r>
            <a:endParaRPr lang="en-US" sz="1600" dirty="0">
              <a:solidFill>
                <a:schemeClr val="bg1"/>
              </a:solidFill>
            </a:endParaRPr>
          </a:p>
          <a:p>
            <a:r>
              <a:rPr lang="en-US" sz="1600" b="1" dirty="0">
                <a:solidFill>
                  <a:schemeClr val="bg1"/>
                </a:solidFill>
              </a:rPr>
              <a:t>Jan. 31: Lincoln High School in Philadelphia, Pennsylvania</a:t>
            </a:r>
            <a:endParaRPr lang="en-US" sz="1600" dirty="0">
              <a:solidFill>
                <a:schemeClr val="bg1"/>
              </a:solidFill>
            </a:endParaRPr>
          </a:p>
          <a:p>
            <a:r>
              <a:rPr lang="en-US" sz="1600" b="1" dirty="0">
                <a:solidFill>
                  <a:schemeClr val="bg1"/>
                </a:solidFill>
              </a:rPr>
              <a:t>Jan. 26: Dearborn High School in Dearborn, Michigan</a:t>
            </a:r>
            <a:endParaRPr lang="en-US" sz="1600" dirty="0">
              <a:solidFill>
                <a:schemeClr val="bg1"/>
              </a:solidFill>
            </a:endParaRPr>
          </a:p>
          <a:p>
            <a:r>
              <a:rPr lang="en-US" sz="1600" b="1" dirty="0">
                <a:solidFill>
                  <a:schemeClr val="bg1"/>
                </a:solidFill>
              </a:rPr>
              <a:t>Jan. 25: Murphy High School in Mobile, Alabama</a:t>
            </a:r>
            <a:endParaRPr lang="en-US" sz="1600" dirty="0">
              <a:solidFill>
                <a:schemeClr val="bg1"/>
              </a:solidFill>
            </a:endParaRPr>
          </a:p>
          <a:p>
            <a:r>
              <a:rPr lang="en-US" sz="1600" b="1" dirty="0">
                <a:solidFill>
                  <a:schemeClr val="bg1"/>
                </a:solidFill>
              </a:rPr>
              <a:t>Jan. 23: Marshall County High School in Benton, Kentucky</a:t>
            </a:r>
            <a:endParaRPr lang="en-US" sz="1600" dirty="0">
              <a:solidFill>
                <a:schemeClr val="bg1"/>
              </a:solidFill>
            </a:endParaRPr>
          </a:p>
          <a:p>
            <a:r>
              <a:rPr lang="en-US" sz="1600" b="1" dirty="0">
                <a:solidFill>
                  <a:schemeClr val="bg1"/>
                </a:solidFill>
              </a:rPr>
              <a:t>Jan. 22: Italy High School in Italy, Texas</a:t>
            </a:r>
            <a:endParaRPr lang="en-US" sz="1600" dirty="0">
              <a:solidFill>
                <a:schemeClr val="bg1"/>
              </a:solidFill>
            </a:endParaRPr>
          </a:p>
          <a:p>
            <a:r>
              <a:rPr lang="en-US" sz="1600" b="1" dirty="0">
                <a:solidFill>
                  <a:schemeClr val="bg1"/>
                </a:solidFill>
              </a:rPr>
              <a:t>Jan. 22: NET Charter High School in New Orleans, Louisiana</a:t>
            </a:r>
            <a:endParaRPr lang="en-US" sz="1600" dirty="0">
              <a:solidFill>
                <a:schemeClr val="bg1"/>
              </a:solidFill>
            </a:endParaRPr>
          </a:p>
          <a:p>
            <a:r>
              <a:rPr lang="en-US" sz="1600" b="1" dirty="0">
                <a:solidFill>
                  <a:schemeClr val="bg1"/>
                </a:solidFill>
              </a:rPr>
              <a:t>Jan. 20: Wake Forest University in Winston-Salem, North Carolina</a:t>
            </a:r>
            <a:endParaRPr lang="en-US" sz="1600" dirty="0">
              <a:solidFill>
                <a:schemeClr val="bg1"/>
              </a:solidFill>
            </a:endParaRPr>
          </a:p>
          <a:p>
            <a:r>
              <a:rPr lang="en-US" sz="1600" b="1" dirty="0">
                <a:solidFill>
                  <a:schemeClr val="bg1"/>
                </a:solidFill>
              </a:rPr>
              <a:t>Jan. 15: Wiley College in Marshall, Texas</a:t>
            </a:r>
            <a:endParaRPr lang="en-US" sz="1600" dirty="0">
              <a:solidFill>
                <a:schemeClr val="bg1"/>
              </a:solidFill>
            </a:endParaRPr>
          </a:p>
          <a:p>
            <a:r>
              <a:rPr lang="en-US" sz="1600" b="1" dirty="0">
                <a:solidFill>
                  <a:schemeClr val="bg1"/>
                </a:solidFill>
              </a:rPr>
              <a:t>Jan. 10: Grayson College in Denison, Texas</a:t>
            </a:r>
            <a:endParaRPr lang="en-US" sz="1600" dirty="0">
              <a:solidFill>
                <a:schemeClr val="bg1"/>
              </a:solidFill>
            </a:endParaRPr>
          </a:p>
          <a:p>
            <a:r>
              <a:rPr lang="en-US" sz="1600" b="1" dirty="0">
                <a:solidFill>
                  <a:schemeClr val="bg1"/>
                </a:solidFill>
              </a:rPr>
              <a:t>Jan. 10: California State University, San Bernardino in San Bernardino</a:t>
            </a:r>
            <a:endParaRPr lang="en-US" sz="1600" dirty="0">
              <a:solidFill>
                <a:schemeClr val="bg1"/>
              </a:solidFill>
            </a:endParaRPr>
          </a:p>
          <a:p>
            <a:r>
              <a:rPr lang="en-US" sz="1600" b="1" dirty="0">
                <a:solidFill>
                  <a:schemeClr val="bg1"/>
                </a:solidFill>
              </a:rPr>
              <a:t>Jan. 9: Coronado Elementary School in Sierra Vista, Arizona</a:t>
            </a:r>
          </a:p>
          <a:p>
            <a:r>
              <a:rPr lang="en-US" sz="1600" b="1" dirty="0">
                <a:solidFill>
                  <a:schemeClr val="bg1"/>
                </a:solidFill>
              </a:rPr>
              <a:t>Jan. 6: School bus in Forest City, Iowa</a:t>
            </a:r>
            <a:endParaRPr lang="en-US" sz="1600" dirty="0">
              <a:solidFill>
                <a:schemeClr val="bg1"/>
              </a:solidFill>
            </a:endParaRPr>
          </a:p>
          <a:p>
            <a:r>
              <a:rPr lang="en-US" sz="1600" b="1" dirty="0">
                <a:solidFill>
                  <a:schemeClr val="bg1"/>
                </a:solidFill>
              </a:rPr>
              <a:t>Jan. 4: New Start High School in Burien, Washington</a:t>
            </a:r>
            <a:endParaRPr lang="en-US" sz="1600" dirty="0">
              <a:solidFill>
                <a:schemeClr val="bg1"/>
              </a:solidFill>
            </a:endParaRPr>
          </a:p>
          <a:p>
            <a:r>
              <a:rPr lang="en-US" sz="1600" b="1" dirty="0">
                <a:solidFill>
                  <a:schemeClr val="bg1"/>
                </a:solidFill>
              </a:rPr>
              <a:t>Jan. 3: East Olive Elementary School in St. John's Michigan</a:t>
            </a:r>
            <a:endParaRPr lang="en-US" sz="1600" dirty="0">
              <a:solidFill>
                <a:schemeClr val="bg1"/>
              </a:solidFill>
            </a:endParaRPr>
          </a:p>
        </p:txBody>
      </p:sp>
    </p:spTree>
    <p:extLst>
      <p:ext uri="{BB962C8B-B14F-4D97-AF65-F5344CB8AC3E}">
        <p14:creationId xmlns:p14="http://schemas.microsoft.com/office/powerpoint/2010/main" val="4018114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603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04" y="1308378"/>
            <a:ext cx="7620000" cy="646331"/>
          </a:xfrm>
          <a:prstGeom prst="rect">
            <a:avLst/>
          </a:prstGeom>
          <a:noFill/>
        </p:spPr>
        <p:txBody>
          <a:bodyPr wrap="square" rtlCol="0">
            <a:spAutoFit/>
          </a:bodyPr>
          <a:lstStyle/>
          <a:p>
            <a:r>
              <a:rPr lang="en-US" sz="3600" dirty="0">
                <a:solidFill>
                  <a:srgbClr val="FFCC66"/>
                </a:solidFill>
                <a:effectLst>
                  <a:outerShdw blurRad="38100" dist="38100" dir="2700000" algn="tl">
                    <a:srgbClr val="000000">
                      <a:alpha val="43137"/>
                    </a:srgbClr>
                  </a:outerShdw>
                </a:effectLst>
                <a:latin typeface="Dumbledor 1" panose="00000400000000000000" pitchFamily="2" charset="0"/>
              </a:rPr>
              <a:t>AN EXPRESSION OF FAITH</a:t>
            </a:r>
          </a:p>
        </p:txBody>
      </p:sp>
      <p:cxnSp>
        <p:nvCxnSpPr>
          <p:cNvPr id="3" name="Straight Connector 2"/>
          <p:cNvCxnSpPr>
            <a:cxnSpLocks/>
          </p:cNvCxnSpPr>
          <p:nvPr/>
        </p:nvCxnSpPr>
        <p:spPr>
          <a:xfrm>
            <a:off x="533400" y="2038350"/>
            <a:ext cx="51816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B2E5EFD-3AC3-B34D-9EC1-C82CC5FFE821}"/>
              </a:ext>
            </a:extLst>
          </p:cNvPr>
          <p:cNvGrpSpPr/>
          <p:nvPr/>
        </p:nvGrpSpPr>
        <p:grpSpPr>
          <a:xfrm>
            <a:off x="408904" y="2266950"/>
            <a:ext cx="1240781" cy="982519"/>
            <a:chOff x="6195704" y="3368069"/>
            <a:chExt cx="685800" cy="591235"/>
          </a:xfrm>
        </p:grpSpPr>
        <p:sp>
          <p:nvSpPr>
            <p:cNvPr id="7" name="Oval 6"/>
            <p:cNvSpPr/>
            <p:nvPr/>
          </p:nvSpPr>
          <p:spPr>
            <a:xfrm>
              <a:off x="6262352" y="3368069"/>
              <a:ext cx="609600" cy="591235"/>
            </a:xfrm>
            <a:prstGeom prst="ellipse">
              <a:avLst/>
            </a:prstGeom>
            <a:solidFill>
              <a:srgbClr val="99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95704" y="3385877"/>
              <a:ext cx="685800" cy="555618"/>
            </a:xfrm>
            <a:prstGeom prst="rect">
              <a:avLst/>
            </a:prstGeom>
            <a:noFill/>
          </p:spPr>
          <p:txBody>
            <a:bodyPr wrap="square" rtlCol="0">
              <a:spAutoFit/>
            </a:bodyPr>
            <a:lstStyle/>
            <a:p>
              <a:pPr algn="ctr"/>
              <a:r>
                <a:rPr lang="en-US" sz="5400" dirty="0">
                  <a:latin typeface="Dumbledor 1" panose="00000400000000000000" pitchFamily="2" charset="0"/>
                </a:rPr>
                <a:t>1</a:t>
              </a:r>
            </a:p>
          </p:txBody>
        </p:sp>
      </p:grpSp>
    </p:spTree>
    <p:extLst>
      <p:ext uri="{BB962C8B-B14F-4D97-AF65-F5344CB8AC3E}">
        <p14:creationId xmlns:p14="http://schemas.microsoft.com/office/powerpoint/2010/main" val="3024562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657350"/>
            <a:ext cx="6326746" cy="2246769"/>
          </a:xfrm>
          <a:prstGeom prst="rect">
            <a:avLst/>
          </a:prstGeom>
          <a:noFill/>
        </p:spPr>
        <p:txBody>
          <a:bodyPr wrap="square" rtlCol="0">
            <a:spAutoFit/>
          </a:bodyPr>
          <a:lstStyle/>
          <a:p>
            <a:r>
              <a:rPr lang="en-US" sz="2000" dirty="0">
                <a:solidFill>
                  <a:srgbClr val="FFCC66"/>
                </a:solidFill>
                <a:latin typeface="Trajan Pro" panose="02020502050506020301" pitchFamily="18" charset="0"/>
              </a:rPr>
              <a:t>“Look at the proud!</a:t>
            </a:r>
            <a:br>
              <a:rPr lang="en-US" sz="2000" dirty="0">
                <a:solidFill>
                  <a:srgbClr val="FFCC66"/>
                </a:solidFill>
                <a:latin typeface="Trajan Pro" panose="02020502050506020301" pitchFamily="18" charset="0"/>
              </a:rPr>
            </a:br>
            <a:r>
              <a:rPr lang="en-US" sz="2000" dirty="0">
                <a:solidFill>
                  <a:srgbClr val="FFCC66"/>
                </a:solidFill>
                <a:latin typeface="Trajan Pro" panose="02020502050506020301" pitchFamily="18" charset="0"/>
              </a:rPr>
              <a:t>    They trust in themselves, and their lives are crooked.</a:t>
            </a:r>
            <a:br>
              <a:rPr lang="en-US" sz="2000" dirty="0">
                <a:solidFill>
                  <a:srgbClr val="FFCC66"/>
                </a:solidFill>
                <a:latin typeface="Trajan Pro" panose="02020502050506020301" pitchFamily="18" charset="0"/>
              </a:rPr>
            </a:br>
            <a:r>
              <a:rPr lang="en-US" sz="2000" dirty="0">
                <a:solidFill>
                  <a:srgbClr val="FFCC66"/>
                </a:solidFill>
                <a:latin typeface="Trajan Pro" panose="02020502050506020301" pitchFamily="18" charset="0"/>
              </a:rPr>
              <a:t>    But the righteous will live by their faithfulness to God.</a:t>
            </a:r>
          </a:p>
          <a:p>
            <a:endParaRPr lang="en-US" sz="2000" dirty="0">
              <a:solidFill>
                <a:srgbClr val="FFCC66"/>
              </a:solidFill>
              <a:effectLst>
                <a:outerShdw blurRad="114300" dist="50800" dir="4200000" algn="ctr" rotWithShape="0">
                  <a:schemeClr val="tx2">
                    <a:lumMod val="75000"/>
                  </a:schemeClr>
                </a:outerShdw>
              </a:effectLst>
              <a:latin typeface="Trajan Pro" pitchFamily="18" charset="0"/>
            </a:endParaRPr>
          </a:p>
          <a:p>
            <a:r>
              <a:rPr lang="en-US" sz="2000" dirty="0">
                <a:solidFill>
                  <a:srgbClr val="FFCC66"/>
                </a:solidFill>
                <a:effectLst>
                  <a:outerShdw blurRad="114300" dist="50800" dir="4200000" algn="ctr" rotWithShape="0">
                    <a:schemeClr val="tx2">
                      <a:lumMod val="75000"/>
                    </a:schemeClr>
                  </a:outerShdw>
                </a:effectLst>
                <a:latin typeface="Trajan Pro" pitchFamily="18" charset="0"/>
              </a:rPr>
              <a:t>HABAKKUK 2:4</a:t>
            </a:r>
          </a:p>
        </p:txBody>
      </p:sp>
    </p:spTree>
    <p:extLst>
      <p:ext uri="{BB962C8B-B14F-4D97-AF65-F5344CB8AC3E}">
        <p14:creationId xmlns:p14="http://schemas.microsoft.com/office/powerpoint/2010/main" val="4109280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352550"/>
            <a:ext cx="6326746" cy="2923877"/>
          </a:xfrm>
          <a:prstGeom prst="rect">
            <a:avLst/>
          </a:prstGeom>
          <a:noFill/>
        </p:spPr>
        <p:txBody>
          <a:bodyPr wrap="square" rtlCol="0">
            <a:spAutoFit/>
          </a:bodyPr>
          <a:lstStyle/>
          <a:p>
            <a:r>
              <a:rPr lang="en-US" dirty="0">
                <a:solidFill>
                  <a:srgbClr val="FFCC66"/>
                </a:solidFill>
                <a:latin typeface="Trajan Pro" panose="02020502050506020301" pitchFamily="18" charset="0"/>
              </a:rPr>
              <a:t>Even though the fig trees have no blossoms,</a:t>
            </a:r>
            <a:br>
              <a:rPr lang="en-US" sz="2000" dirty="0">
                <a:solidFill>
                  <a:srgbClr val="FFCC66"/>
                </a:solidFill>
                <a:latin typeface="Trajan Pro" panose="02020502050506020301" pitchFamily="18" charset="0"/>
              </a:rPr>
            </a:br>
            <a:r>
              <a:rPr lang="en-US" dirty="0">
                <a:solidFill>
                  <a:srgbClr val="FFCC66"/>
                </a:solidFill>
                <a:latin typeface="Trajan Pro" panose="02020502050506020301" pitchFamily="18" charset="0"/>
              </a:rPr>
              <a:t>    and there are no grapes on the vines;</a:t>
            </a:r>
            <a:br>
              <a:rPr lang="en-US" sz="2000" dirty="0">
                <a:solidFill>
                  <a:srgbClr val="FFCC66"/>
                </a:solidFill>
                <a:latin typeface="Trajan Pro" panose="02020502050506020301" pitchFamily="18" charset="0"/>
              </a:rPr>
            </a:br>
            <a:r>
              <a:rPr lang="en-US" dirty="0">
                <a:solidFill>
                  <a:srgbClr val="FFCC66"/>
                </a:solidFill>
                <a:latin typeface="Trajan Pro" panose="02020502050506020301" pitchFamily="18" charset="0"/>
              </a:rPr>
              <a:t>even though the olive crop fails,</a:t>
            </a:r>
            <a:br>
              <a:rPr lang="en-US" sz="2000" dirty="0">
                <a:solidFill>
                  <a:srgbClr val="FFCC66"/>
                </a:solidFill>
                <a:latin typeface="Trajan Pro" panose="02020502050506020301" pitchFamily="18" charset="0"/>
              </a:rPr>
            </a:br>
            <a:r>
              <a:rPr lang="en-US" dirty="0">
                <a:solidFill>
                  <a:srgbClr val="FFCC66"/>
                </a:solidFill>
                <a:latin typeface="Trajan Pro" panose="02020502050506020301" pitchFamily="18" charset="0"/>
              </a:rPr>
              <a:t>    and the fields lie empty and barren;</a:t>
            </a:r>
            <a:br>
              <a:rPr lang="en-US" sz="2000" dirty="0">
                <a:solidFill>
                  <a:srgbClr val="FFCC66"/>
                </a:solidFill>
                <a:latin typeface="Trajan Pro" panose="02020502050506020301" pitchFamily="18" charset="0"/>
              </a:rPr>
            </a:br>
            <a:r>
              <a:rPr lang="en-US" dirty="0">
                <a:solidFill>
                  <a:srgbClr val="FFCC66"/>
                </a:solidFill>
                <a:latin typeface="Trajan Pro" panose="02020502050506020301" pitchFamily="18" charset="0"/>
              </a:rPr>
              <a:t>even though the flocks die in the fields,</a:t>
            </a:r>
            <a:br>
              <a:rPr lang="en-US" sz="2000" dirty="0">
                <a:solidFill>
                  <a:srgbClr val="FFCC66"/>
                </a:solidFill>
                <a:latin typeface="Trajan Pro" panose="02020502050506020301" pitchFamily="18" charset="0"/>
              </a:rPr>
            </a:br>
            <a:r>
              <a:rPr lang="en-US" dirty="0">
                <a:solidFill>
                  <a:srgbClr val="FFCC66"/>
                </a:solidFill>
                <a:latin typeface="Trajan Pro" panose="02020502050506020301" pitchFamily="18" charset="0"/>
              </a:rPr>
              <a:t>    and the cattle barns are empty,</a:t>
            </a:r>
            <a:br>
              <a:rPr lang="en-US" sz="2000" dirty="0">
                <a:solidFill>
                  <a:srgbClr val="FFCC66"/>
                </a:solidFill>
                <a:latin typeface="Trajan Pro" panose="02020502050506020301" pitchFamily="18" charset="0"/>
              </a:rPr>
            </a:br>
            <a:r>
              <a:rPr lang="en-US" b="1" baseline="30000" dirty="0">
                <a:solidFill>
                  <a:srgbClr val="FFCC66"/>
                </a:solidFill>
                <a:latin typeface="Trajan Pro" panose="02020502050506020301" pitchFamily="18" charset="0"/>
              </a:rPr>
              <a:t> </a:t>
            </a:r>
            <a:r>
              <a:rPr lang="en-US" dirty="0">
                <a:solidFill>
                  <a:srgbClr val="FFCC66"/>
                </a:solidFill>
                <a:latin typeface="Trajan Pro" panose="02020502050506020301" pitchFamily="18" charset="0"/>
              </a:rPr>
              <a:t>yet I will rejoice in the Lord!</a:t>
            </a:r>
            <a:br>
              <a:rPr lang="en-US" sz="2000" dirty="0">
                <a:solidFill>
                  <a:srgbClr val="FFCC66"/>
                </a:solidFill>
                <a:latin typeface="Trajan Pro" panose="02020502050506020301" pitchFamily="18" charset="0"/>
              </a:rPr>
            </a:br>
            <a:r>
              <a:rPr lang="en-US" dirty="0">
                <a:solidFill>
                  <a:srgbClr val="FFCC66"/>
                </a:solidFill>
                <a:latin typeface="Trajan Pro" panose="02020502050506020301" pitchFamily="18" charset="0"/>
              </a:rPr>
              <a:t>    I will be joyful in the God of my salvation!</a:t>
            </a:r>
          </a:p>
          <a:p>
            <a:endParaRPr lang="en-US" sz="2000" dirty="0">
              <a:solidFill>
                <a:srgbClr val="FFCC66"/>
              </a:solidFill>
              <a:effectLst>
                <a:outerShdw blurRad="114300" dist="50800" dir="4200000" algn="ctr" rotWithShape="0">
                  <a:schemeClr val="tx2">
                    <a:lumMod val="75000"/>
                  </a:schemeClr>
                </a:outerShdw>
              </a:effectLst>
              <a:latin typeface="Trajan Pro" pitchFamily="18" charset="0"/>
            </a:endParaRPr>
          </a:p>
          <a:p>
            <a:r>
              <a:rPr lang="en-US" sz="2000" dirty="0">
                <a:solidFill>
                  <a:srgbClr val="FFCC66"/>
                </a:solidFill>
                <a:effectLst>
                  <a:outerShdw blurRad="114300" dist="50800" dir="4200000" algn="ctr" rotWithShape="0">
                    <a:schemeClr val="tx2">
                      <a:lumMod val="75000"/>
                    </a:schemeClr>
                  </a:outerShdw>
                </a:effectLst>
                <a:latin typeface="Trajan Pro" pitchFamily="18" charset="0"/>
              </a:rPr>
              <a:t>HABAKKUK 3:17-18</a:t>
            </a:r>
          </a:p>
        </p:txBody>
      </p:sp>
    </p:spTree>
    <p:extLst>
      <p:ext uri="{BB962C8B-B14F-4D97-AF65-F5344CB8AC3E}">
        <p14:creationId xmlns:p14="http://schemas.microsoft.com/office/powerpoint/2010/main" val="1563972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04" y="1308378"/>
            <a:ext cx="7620000" cy="646331"/>
          </a:xfrm>
          <a:prstGeom prst="rect">
            <a:avLst/>
          </a:prstGeom>
          <a:noFill/>
        </p:spPr>
        <p:txBody>
          <a:bodyPr wrap="square" rtlCol="0">
            <a:spAutoFit/>
          </a:bodyPr>
          <a:lstStyle/>
          <a:p>
            <a:r>
              <a:rPr lang="en-US" sz="3600" dirty="0">
                <a:solidFill>
                  <a:srgbClr val="FFCC66"/>
                </a:solidFill>
                <a:effectLst>
                  <a:outerShdw blurRad="38100" dist="38100" dir="2700000" algn="tl">
                    <a:srgbClr val="000000">
                      <a:alpha val="43137"/>
                    </a:srgbClr>
                  </a:outerShdw>
                </a:effectLst>
                <a:latin typeface="Dumbledor 1" panose="00000400000000000000" pitchFamily="2" charset="0"/>
              </a:rPr>
              <a:t>THE IMPORTANCE OF FAITH</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B2E5EFD-3AC3-B34D-9EC1-C82CC5FFE821}"/>
              </a:ext>
            </a:extLst>
          </p:cNvPr>
          <p:cNvGrpSpPr/>
          <p:nvPr/>
        </p:nvGrpSpPr>
        <p:grpSpPr>
          <a:xfrm>
            <a:off x="533400" y="2266950"/>
            <a:ext cx="1240781" cy="982519"/>
            <a:chOff x="6224252" y="3368069"/>
            <a:chExt cx="685800" cy="591235"/>
          </a:xfrm>
        </p:grpSpPr>
        <p:sp>
          <p:nvSpPr>
            <p:cNvPr id="7" name="Oval 6"/>
            <p:cNvSpPr/>
            <p:nvPr/>
          </p:nvSpPr>
          <p:spPr>
            <a:xfrm>
              <a:off x="6262352" y="3368069"/>
              <a:ext cx="609600" cy="591235"/>
            </a:xfrm>
            <a:prstGeom prst="ellipse">
              <a:avLst/>
            </a:prstGeom>
            <a:solidFill>
              <a:srgbClr val="99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24252" y="3385877"/>
              <a:ext cx="685800" cy="555618"/>
            </a:xfrm>
            <a:prstGeom prst="rect">
              <a:avLst/>
            </a:prstGeom>
            <a:noFill/>
          </p:spPr>
          <p:txBody>
            <a:bodyPr wrap="square" rtlCol="0">
              <a:spAutoFit/>
            </a:bodyPr>
            <a:lstStyle/>
            <a:p>
              <a:pPr algn="ctr"/>
              <a:r>
                <a:rPr lang="en-US" sz="5400" dirty="0">
                  <a:latin typeface="Dumbledor 1" panose="00000400000000000000" pitchFamily="2" charset="0"/>
                </a:rPr>
                <a:t>2</a:t>
              </a:r>
            </a:p>
          </p:txBody>
        </p:sp>
      </p:grpSp>
    </p:spTree>
    <p:extLst>
      <p:ext uri="{BB962C8B-B14F-4D97-AF65-F5344CB8AC3E}">
        <p14:creationId xmlns:p14="http://schemas.microsoft.com/office/powerpoint/2010/main" val="353056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745F83-F03A-6548-BF89-076AADD83964}"/>
              </a:ext>
            </a:extLst>
          </p:cNvPr>
          <p:cNvPicPr>
            <a:picLocks noChangeAspect="1"/>
          </p:cNvPicPr>
          <p:nvPr/>
        </p:nvPicPr>
        <p:blipFill>
          <a:blip r:embed="rId2"/>
          <a:stretch>
            <a:fillRect/>
          </a:stretch>
        </p:blipFill>
        <p:spPr>
          <a:xfrm>
            <a:off x="457200" y="361949"/>
            <a:ext cx="5257800" cy="4428401"/>
          </a:xfrm>
          <a:prstGeom prst="rect">
            <a:avLst/>
          </a:prstGeom>
        </p:spPr>
      </p:pic>
    </p:spTree>
    <p:extLst>
      <p:ext uri="{BB962C8B-B14F-4D97-AF65-F5344CB8AC3E}">
        <p14:creationId xmlns:p14="http://schemas.microsoft.com/office/powerpoint/2010/main" val="1538624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104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084" b="23526"/>
          <a:stretch/>
        </p:blipFill>
        <p:spPr bwMode="auto">
          <a:xfrm>
            <a:off x="628916" y="2756654"/>
            <a:ext cx="6462231" cy="1491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8200" y="971550"/>
            <a:ext cx="6858000" cy="1785104"/>
          </a:xfrm>
          <a:prstGeom prst="rect">
            <a:avLst/>
          </a:prstGeom>
          <a:noFill/>
        </p:spPr>
        <p:txBody>
          <a:bodyPr wrap="square" rtlCol="0">
            <a:spAutoFit/>
          </a:bodyPr>
          <a:lstStyle/>
          <a:p>
            <a:r>
              <a:rPr lang="en-US" sz="4000" dirty="0">
                <a:solidFill>
                  <a:srgbClr val="FFDC97"/>
                </a:solidFill>
                <a:effectLst>
                  <a:outerShdw blurRad="114300" dist="50800" dir="4200000" algn="ctr" rotWithShape="0">
                    <a:schemeClr val="tx2">
                      <a:lumMod val="75000"/>
                    </a:schemeClr>
                  </a:outerShdw>
                </a:effectLst>
                <a:latin typeface="Trajan Pro" pitchFamily="18" charset="0"/>
              </a:rPr>
              <a:t>Book of the</a:t>
            </a:r>
            <a:br>
              <a:rPr lang="en-US" sz="4400" dirty="0">
                <a:solidFill>
                  <a:srgbClr val="FFDC97"/>
                </a:solidFill>
                <a:effectLst>
                  <a:outerShdw blurRad="114300" dist="50800" dir="4200000" algn="ctr" rotWithShape="0">
                    <a:schemeClr val="tx2">
                      <a:lumMod val="75000"/>
                    </a:schemeClr>
                  </a:outerShdw>
                </a:effectLst>
                <a:latin typeface="Trajan Pro" pitchFamily="18" charset="0"/>
              </a:rPr>
            </a:br>
            <a:r>
              <a:rPr lang="en-US" sz="6600" dirty="0">
                <a:solidFill>
                  <a:srgbClr val="FFDC97"/>
                </a:solidFill>
                <a:effectLst>
                  <a:outerShdw blurRad="114300" dist="50800" dir="4200000" algn="ctr" rotWithShape="0">
                    <a:schemeClr val="tx2">
                      <a:lumMod val="75000"/>
                    </a:schemeClr>
                  </a:outerShdw>
                </a:effectLst>
                <a:latin typeface="Trajan Pro" pitchFamily="18" charset="0"/>
              </a:rPr>
              <a:t>TWELVE</a:t>
            </a:r>
          </a:p>
        </p:txBody>
      </p:sp>
      <p:sp>
        <p:nvSpPr>
          <p:cNvPr id="2" name="Oval 1"/>
          <p:cNvSpPr/>
          <p:nvPr/>
        </p:nvSpPr>
        <p:spPr>
          <a:xfrm>
            <a:off x="4309144" y="2500067"/>
            <a:ext cx="609600" cy="1752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FF90D59-2EDE-A941-A20D-D0A037A74A1E}"/>
              </a:ext>
            </a:extLst>
          </p:cNvPr>
          <p:cNvSpPr/>
          <p:nvPr/>
        </p:nvSpPr>
        <p:spPr>
          <a:xfrm>
            <a:off x="2743200" y="2500067"/>
            <a:ext cx="609600" cy="1752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848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8904" y="1308378"/>
            <a:ext cx="7620000" cy="769441"/>
          </a:xfrm>
          <a:prstGeom prst="rect">
            <a:avLst/>
          </a:prstGeom>
          <a:noFill/>
        </p:spPr>
        <p:txBody>
          <a:bodyPr wrap="square" rtlCol="0">
            <a:spAutoFit/>
          </a:bodyPr>
          <a:lstStyle/>
          <a:p>
            <a:r>
              <a:rPr lang="en-US" sz="4400" dirty="0">
                <a:solidFill>
                  <a:srgbClr val="FFCC66"/>
                </a:solidFill>
                <a:effectLst>
                  <a:outerShdw blurRad="38100" dist="38100" dir="2700000" algn="tl">
                    <a:srgbClr val="000000">
                      <a:alpha val="43137"/>
                    </a:srgbClr>
                  </a:outerShdw>
                </a:effectLst>
                <a:latin typeface="Dumbledor 1" panose="00000400000000000000" pitchFamily="2" charset="0"/>
              </a:rPr>
              <a:t>WHAT FAITH BELIEVES</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B2E5EFD-3AC3-B34D-9EC1-C82CC5FFE821}"/>
              </a:ext>
            </a:extLst>
          </p:cNvPr>
          <p:cNvGrpSpPr/>
          <p:nvPr/>
        </p:nvGrpSpPr>
        <p:grpSpPr>
          <a:xfrm>
            <a:off x="408904" y="2190750"/>
            <a:ext cx="1240781" cy="982519"/>
            <a:chOff x="6224252" y="3368069"/>
            <a:chExt cx="685800" cy="591235"/>
          </a:xfrm>
        </p:grpSpPr>
        <p:sp>
          <p:nvSpPr>
            <p:cNvPr id="7" name="Oval 6"/>
            <p:cNvSpPr/>
            <p:nvPr/>
          </p:nvSpPr>
          <p:spPr>
            <a:xfrm>
              <a:off x="6262352" y="3368069"/>
              <a:ext cx="609600" cy="591235"/>
            </a:xfrm>
            <a:prstGeom prst="ellipse">
              <a:avLst/>
            </a:prstGeom>
            <a:solidFill>
              <a:srgbClr val="99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24252" y="3385877"/>
              <a:ext cx="685800" cy="555618"/>
            </a:xfrm>
            <a:prstGeom prst="rect">
              <a:avLst/>
            </a:prstGeom>
            <a:noFill/>
          </p:spPr>
          <p:txBody>
            <a:bodyPr wrap="square" rtlCol="0">
              <a:spAutoFit/>
            </a:bodyPr>
            <a:lstStyle/>
            <a:p>
              <a:pPr algn="ctr"/>
              <a:r>
                <a:rPr lang="en-US" sz="5400" dirty="0">
                  <a:latin typeface="Dumbledor 1" panose="00000400000000000000" pitchFamily="2" charset="0"/>
                </a:rPr>
                <a:t>3</a:t>
              </a:r>
            </a:p>
          </p:txBody>
        </p:sp>
      </p:grpSp>
    </p:spTree>
    <p:extLst>
      <p:ext uri="{BB962C8B-B14F-4D97-AF65-F5344CB8AC3E}">
        <p14:creationId xmlns:p14="http://schemas.microsoft.com/office/powerpoint/2010/main" val="4258359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1732" y="1352550"/>
            <a:ext cx="7620000" cy="707886"/>
          </a:xfrm>
          <a:prstGeom prst="rect">
            <a:avLst/>
          </a:prstGeom>
          <a:noFill/>
        </p:spPr>
        <p:txBody>
          <a:bodyPr wrap="square" rtlCol="0">
            <a:spAutoFit/>
          </a:bodyPr>
          <a:lstStyle/>
          <a:p>
            <a:r>
              <a:rPr lang="en-US" sz="4000" dirty="0">
                <a:solidFill>
                  <a:srgbClr val="FFCC66"/>
                </a:solidFill>
                <a:effectLst>
                  <a:outerShdw blurRad="38100" dist="38100" dir="2700000" algn="tl">
                    <a:srgbClr val="000000">
                      <a:alpha val="43137"/>
                    </a:srgbClr>
                  </a:outerShdw>
                </a:effectLst>
                <a:latin typeface="Dumbledor 1" panose="00000400000000000000" pitchFamily="2" charset="0"/>
              </a:rPr>
              <a:t>WHAT FAITH BELIEVES</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8272" y="2087535"/>
            <a:ext cx="6856928" cy="1569660"/>
          </a:xfrm>
          <a:prstGeom prst="rect">
            <a:avLst/>
          </a:prstGeom>
          <a:noFill/>
        </p:spPr>
        <p:txBody>
          <a:bodyPr wrap="square" rtlCol="0">
            <a:spAutoFit/>
          </a:bodyPr>
          <a:lstStyle/>
          <a:p>
            <a:r>
              <a:rPr lang="en-US" sz="1600" b="1" dirty="0">
                <a:solidFill>
                  <a:srgbClr val="FFCC66"/>
                </a:solidFill>
                <a:latin typeface="Trajan Pro" panose="02020502050506020301" pitchFamily="18" charset="0"/>
              </a:rPr>
              <a:t>Faith believes that God is too wise to make a mistake.</a:t>
            </a:r>
            <a:endParaRPr lang="en-US" sz="1600" dirty="0">
              <a:solidFill>
                <a:srgbClr val="FFCC66"/>
              </a:solidFill>
              <a:latin typeface="Trajan Pro" panose="02020502050506020301"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dirty="0">
              <a:solidFill>
                <a:srgbClr val="FFCC66"/>
              </a:solidFill>
              <a:effectLst>
                <a:outerShdw blurRad="114300" dist="50800" dir="4200000" algn="ctr" rotWithShape="0">
                  <a:schemeClr val="tx2">
                    <a:lumMod val="75000"/>
                  </a:schemeClr>
                </a:outerShdw>
              </a:effectLst>
              <a:latin typeface="Trajan Pro" pitchFamily="18" charset="0"/>
            </a:endParaRPr>
          </a:p>
        </p:txBody>
      </p:sp>
    </p:spTree>
    <p:extLst>
      <p:ext uri="{BB962C8B-B14F-4D97-AF65-F5344CB8AC3E}">
        <p14:creationId xmlns:p14="http://schemas.microsoft.com/office/powerpoint/2010/main" val="3096091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1732" y="1352550"/>
            <a:ext cx="7620000" cy="707886"/>
          </a:xfrm>
          <a:prstGeom prst="rect">
            <a:avLst/>
          </a:prstGeom>
          <a:noFill/>
        </p:spPr>
        <p:txBody>
          <a:bodyPr wrap="square" rtlCol="0">
            <a:spAutoFit/>
          </a:bodyPr>
          <a:lstStyle/>
          <a:p>
            <a:r>
              <a:rPr lang="en-US" sz="4000" dirty="0">
                <a:solidFill>
                  <a:srgbClr val="FFCC66"/>
                </a:solidFill>
                <a:effectLst>
                  <a:outerShdw blurRad="38100" dist="38100" dir="2700000" algn="tl">
                    <a:srgbClr val="000000">
                      <a:alpha val="43137"/>
                    </a:srgbClr>
                  </a:outerShdw>
                </a:effectLst>
                <a:latin typeface="Dumbledor 1" panose="00000400000000000000" pitchFamily="2" charset="0"/>
              </a:rPr>
              <a:t>WHAT FAITH BELIEVES</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8272" y="2087535"/>
            <a:ext cx="6856928" cy="2062103"/>
          </a:xfrm>
          <a:prstGeom prst="rect">
            <a:avLst/>
          </a:prstGeom>
          <a:noFill/>
        </p:spPr>
        <p:txBody>
          <a:bodyPr wrap="square" rtlCol="0">
            <a:spAutoFit/>
          </a:bodyPr>
          <a:lstStyle/>
          <a:p>
            <a:r>
              <a:rPr lang="en-US" sz="1600" b="1" dirty="0">
                <a:solidFill>
                  <a:srgbClr val="FFCC66"/>
                </a:solidFill>
                <a:latin typeface="Trajan Pro" panose="02020502050506020301" pitchFamily="18" charset="0"/>
              </a:rPr>
              <a:t>Faith believes that God is too wise to make a mistake.</a:t>
            </a:r>
            <a:endParaRPr lang="en-US" sz="1600" dirty="0">
              <a:solidFill>
                <a:srgbClr val="FFCC66"/>
              </a:solidFill>
              <a:latin typeface="Trajan Pro" panose="02020502050506020301" pitchFamily="18" charset="0"/>
            </a:endParaRPr>
          </a:p>
          <a:p>
            <a:endParaRPr lang="en-US" sz="1600" b="1" dirty="0">
              <a:solidFill>
                <a:srgbClr val="FFCC66"/>
              </a:solidFill>
              <a:latin typeface="Trajan Pro" panose="02020502050506020301" pitchFamily="18" charset="0"/>
            </a:endParaRPr>
          </a:p>
          <a:p>
            <a:r>
              <a:rPr lang="en-US" sz="1600" b="1" dirty="0">
                <a:solidFill>
                  <a:srgbClr val="FFCC66"/>
                </a:solidFill>
                <a:latin typeface="Trajan Pro" panose="02020502050506020301" pitchFamily="18" charset="0"/>
              </a:rPr>
              <a:t>Faith believes that God is too kind to be cruel.</a:t>
            </a:r>
            <a:endParaRPr lang="en-US" sz="1600" dirty="0">
              <a:solidFill>
                <a:srgbClr val="FFCC66"/>
              </a:solidFill>
              <a:latin typeface="Trajan Pro" panose="02020502050506020301"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dirty="0">
              <a:solidFill>
                <a:srgbClr val="FFCC66"/>
              </a:solidFill>
              <a:effectLst>
                <a:outerShdw blurRad="114300" dist="50800" dir="4200000" algn="ctr" rotWithShape="0">
                  <a:schemeClr val="tx2">
                    <a:lumMod val="75000"/>
                  </a:schemeClr>
                </a:outerShdw>
              </a:effectLst>
              <a:latin typeface="Trajan Pro" pitchFamily="18" charset="0"/>
            </a:endParaRPr>
          </a:p>
        </p:txBody>
      </p:sp>
    </p:spTree>
    <p:extLst>
      <p:ext uri="{BB962C8B-B14F-4D97-AF65-F5344CB8AC3E}">
        <p14:creationId xmlns:p14="http://schemas.microsoft.com/office/powerpoint/2010/main" val="3678658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1732" y="1352550"/>
            <a:ext cx="7620000" cy="707886"/>
          </a:xfrm>
          <a:prstGeom prst="rect">
            <a:avLst/>
          </a:prstGeom>
          <a:noFill/>
        </p:spPr>
        <p:txBody>
          <a:bodyPr wrap="square" rtlCol="0">
            <a:spAutoFit/>
          </a:bodyPr>
          <a:lstStyle/>
          <a:p>
            <a:r>
              <a:rPr lang="en-US" sz="4000" dirty="0">
                <a:solidFill>
                  <a:srgbClr val="FFCC66"/>
                </a:solidFill>
                <a:effectLst>
                  <a:outerShdw blurRad="38100" dist="38100" dir="2700000" algn="tl">
                    <a:srgbClr val="000000">
                      <a:alpha val="43137"/>
                    </a:srgbClr>
                  </a:outerShdw>
                </a:effectLst>
                <a:latin typeface="Dumbledor 1" panose="00000400000000000000" pitchFamily="2" charset="0"/>
              </a:rPr>
              <a:t>WHAT FAITH BELIEVES</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8272" y="2087535"/>
            <a:ext cx="6552128" cy="3293209"/>
          </a:xfrm>
          <a:prstGeom prst="rect">
            <a:avLst/>
          </a:prstGeom>
          <a:noFill/>
        </p:spPr>
        <p:txBody>
          <a:bodyPr wrap="square" rtlCol="0">
            <a:spAutoFit/>
          </a:bodyPr>
          <a:lstStyle/>
          <a:p>
            <a:r>
              <a:rPr lang="en-US" sz="1600" b="1" dirty="0">
                <a:solidFill>
                  <a:srgbClr val="FFCC66"/>
                </a:solidFill>
                <a:latin typeface="Trajan Pro" panose="02020502050506020301" pitchFamily="18" charset="0"/>
              </a:rPr>
              <a:t>Faith believes that God is too wise to make a mistake.</a:t>
            </a:r>
            <a:endParaRPr lang="en-US" sz="1600" dirty="0">
              <a:solidFill>
                <a:srgbClr val="FFCC66"/>
              </a:solidFill>
              <a:latin typeface="Trajan Pro" panose="02020502050506020301" pitchFamily="18" charset="0"/>
            </a:endParaRPr>
          </a:p>
          <a:p>
            <a:endParaRPr lang="en-US" sz="1600" b="1" dirty="0">
              <a:solidFill>
                <a:srgbClr val="FFCC66"/>
              </a:solidFill>
              <a:latin typeface="Trajan Pro" panose="02020502050506020301" pitchFamily="18" charset="0"/>
            </a:endParaRPr>
          </a:p>
          <a:p>
            <a:r>
              <a:rPr lang="en-US" sz="1600" b="1" dirty="0">
                <a:solidFill>
                  <a:srgbClr val="FFCC66"/>
                </a:solidFill>
                <a:latin typeface="Trajan Pro" panose="02020502050506020301" pitchFamily="18" charset="0"/>
              </a:rPr>
              <a:t>Faith believes that God is too kind to be cruel.</a:t>
            </a:r>
          </a:p>
          <a:p>
            <a:endParaRPr lang="en-US" sz="1600" b="1" dirty="0">
              <a:solidFill>
                <a:srgbClr val="FFCC66"/>
              </a:solidFill>
              <a:latin typeface="Trajan Pro" panose="02020502050506020301" pitchFamily="18" charset="0"/>
            </a:endParaRPr>
          </a:p>
          <a:p>
            <a:r>
              <a:rPr lang="en-US" sz="1600" b="1" dirty="0">
                <a:solidFill>
                  <a:srgbClr val="FFCC66"/>
                </a:solidFill>
                <a:latin typeface="Trajan Pro" panose="02020502050506020301" pitchFamily="18" charset="0"/>
              </a:rPr>
              <a:t>Faith believes that God always knows best and does best in His time.</a:t>
            </a:r>
            <a:endParaRPr lang="en-US" sz="1600" dirty="0">
              <a:solidFill>
                <a:srgbClr val="FFCC66"/>
              </a:solidFill>
              <a:latin typeface="Trajan Pro" panose="02020502050506020301" pitchFamily="18" charset="0"/>
            </a:endParaRPr>
          </a:p>
          <a:p>
            <a:endParaRPr lang="en-US" sz="1600" dirty="0">
              <a:solidFill>
                <a:srgbClr val="FFCC66"/>
              </a:solidFill>
              <a:latin typeface="Trajan Pro" panose="02020502050506020301" pitchFamily="18" charset="0"/>
            </a:endParaRPr>
          </a:p>
          <a:p>
            <a:endParaRPr lang="en-US" sz="1600" dirty="0">
              <a:solidFill>
                <a:srgbClr val="FFCC66"/>
              </a:solidFill>
              <a:latin typeface="Trajan Pro" panose="02020502050506020301"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dirty="0">
              <a:solidFill>
                <a:srgbClr val="FFCC66"/>
              </a:solidFill>
              <a:effectLst>
                <a:outerShdw blurRad="114300" dist="50800" dir="4200000" algn="ctr" rotWithShape="0">
                  <a:schemeClr val="tx2">
                    <a:lumMod val="75000"/>
                  </a:schemeClr>
                </a:outerShdw>
              </a:effectLst>
              <a:latin typeface="Trajan Pro" pitchFamily="18" charset="0"/>
            </a:endParaRPr>
          </a:p>
        </p:txBody>
      </p:sp>
    </p:spTree>
    <p:extLst>
      <p:ext uri="{BB962C8B-B14F-4D97-AF65-F5344CB8AC3E}">
        <p14:creationId xmlns:p14="http://schemas.microsoft.com/office/powerpoint/2010/main" val="530486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D07973-CC02-C14A-9D4D-2B5D13C937F4}"/>
              </a:ext>
            </a:extLst>
          </p:cNvPr>
          <p:cNvPicPr>
            <a:picLocks noChangeAspect="1"/>
          </p:cNvPicPr>
          <p:nvPr/>
        </p:nvPicPr>
        <p:blipFill>
          <a:blip r:embed="rId2"/>
          <a:stretch>
            <a:fillRect/>
          </a:stretch>
        </p:blipFill>
        <p:spPr>
          <a:xfrm>
            <a:off x="304800" y="438150"/>
            <a:ext cx="6121471" cy="4267200"/>
          </a:xfrm>
          <a:prstGeom prst="rect">
            <a:avLst/>
          </a:prstGeom>
        </p:spPr>
      </p:pic>
    </p:spTree>
    <p:extLst>
      <p:ext uri="{BB962C8B-B14F-4D97-AF65-F5344CB8AC3E}">
        <p14:creationId xmlns:p14="http://schemas.microsoft.com/office/powerpoint/2010/main" val="3695172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1732" y="1352550"/>
            <a:ext cx="7620000" cy="707886"/>
          </a:xfrm>
          <a:prstGeom prst="rect">
            <a:avLst/>
          </a:prstGeom>
          <a:noFill/>
        </p:spPr>
        <p:txBody>
          <a:bodyPr wrap="square" rtlCol="0">
            <a:spAutoFit/>
          </a:bodyPr>
          <a:lstStyle/>
          <a:p>
            <a:r>
              <a:rPr lang="en-US" sz="4000" dirty="0">
                <a:solidFill>
                  <a:srgbClr val="FFCC66"/>
                </a:solidFill>
                <a:effectLst>
                  <a:outerShdw blurRad="38100" dist="38100" dir="2700000" algn="tl">
                    <a:srgbClr val="000000">
                      <a:alpha val="43137"/>
                    </a:srgbClr>
                  </a:outerShdw>
                </a:effectLst>
                <a:latin typeface="Dumbledor 1" panose="00000400000000000000" pitchFamily="2" charset="0"/>
              </a:rPr>
              <a:t>WHAT FAITH BELIEVES</a:t>
            </a:r>
          </a:p>
        </p:txBody>
      </p:sp>
      <p:cxnSp>
        <p:nvCxnSpPr>
          <p:cNvPr id="3" name="Straight Connector 2"/>
          <p:cNvCxnSpPr/>
          <p:nvPr/>
        </p:nvCxnSpPr>
        <p:spPr>
          <a:xfrm>
            <a:off x="533400" y="20383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8272" y="2087535"/>
            <a:ext cx="6552128" cy="3539430"/>
          </a:xfrm>
          <a:prstGeom prst="rect">
            <a:avLst/>
          </a:prstGeom>
          <a:noFill/>
        </p:spPr>
        <p:txBody>
          <a:bodyPr wrap="square" rtlCol="0">
            <a:spAutoFit/>
          </a:bodyPr>
          <a:lstStyle/>
          <a:p>
            <a:r>
              <a:rPr lang="en-US" sz="1600" b="1" dirty="0">
                <a:solidFill>
                  <a:srgbClr val="FFCC66"/>
                </a:solidFill>
                <a:latin typeface="Trajan Pro" panose="02020502050506020301" pitchFamily="18" charset="0"/>
              </a:rPr>
              <a:t>Faith believes that God is too wise to make a mistake.</a:t>
            </a:r>
            <a:endParaRPr lang="en-US" sz="1600" dirty="0">
              <a:solidFill>
                <a:srgbClr val="FFCC66"/>
              </a:solidFill>
              <a:latin typeface="Trajan Pro" panose="02020502050506020301" pitchFamily="18" charset="0"/>
            </a:endParaRPr>
          </a:p>
          <a:p>
            <a:endParaRPr lang="en-US" sz="1600" b="1" dirty="0">
              <a:solidFill>
                <a:srgbClr val="FFCC66"/>
              </a:solidFill>
              <a:latin typeface="Trajan Pro" panose="02020502050506020301" pitchFamily="18" charset="0"/>
            </a:endParaRPr>
          </a:p>
          <a:p>
            <a:r>
              <a:rPr lang="en-US" sz="1600" b="1" dirty="0">
                <a:solidFill>
                  <a:srgbClr val="FFCC66"/>
                </a:solidFill>
                <a:latin typeface="Trajan Pro" panose="02020502050506020301" pitchFamily="18" charset="0"/>
              </a:rPr>
              <a:t>Faith believes that God is too kind to be cruel.</a:t>
            </a:r>
          </a:p>
          <a:p>
            <a:endParaRPr lang="en-US" sz="1600" b="1" dirty="0">
              <a:solidFill>
                <a:srgbClr val="FFCC66"/>
              </a:solidFill>
              <a:latin typeface="Trajan Pro" panose="02020502050506020301" pitchFamily="18" charset="0"/>
            </a:endParaRPr>
          </a:p>
          <a:p>
            <a:r>
              <a:rPr lang="en-US" sz="1600" b="1" dirty="0">
                <a:solidFill>
                  <a:srgbClr val="FFCC66"/>
                </a:solidFill>
                <a:latin typeface="Trajan Pro" panose="02020502050506020301" pitchFamily="18" charset="0"/>
              </a:rPr>
              <a:t>Faith believes that God always knows best and does best in His time.</a:t>
            </a:r>
            <a:endParaRPr lang="en-US" sz="1600" dirty="0">
              <a:solidFill>
                <a:srgbClr val="FFCC66"/>
              </a:solidFill>
              <a:latin typeface="Trajan Pro" panose="02020502050506020301" pitchFamily="18" charset="0"/>
            </a:endParaRPr>
          </a:p>
          <a:p>
            <a:endParaRPr lang="en-US" sz="1600" dirty="0">
              <a:solidFill>
                <a:srgbClr val="FFCC66"/>
              </a:solidFill>
              <a:latin typeface="Trajan Pro" panose="02020502050506020301" pitchFamily="18" charset="0"/>
            </a:endParaRPr>
          </a:p>
          <a:p>
            <a:r>
              <a:rPr lang="en-US" sz="1600" b="1" dirty="0">
                <a:solidFill>
                  <a:srgbClr val="FFCC66"/>
                </a:solidFill>
                <a:latin typeface="Trajan Pro" panose="02020502050506020301" pitchFamily="18" charset="0"/>
              </a:rPr>
              <a:t>Faith believes that God is in control, and therefore we can rest easily.</a:t>
            </a:r>
            <a:endParaRPr lang="en-US" sz="1600" dirty="0">
              <a:solidFill>
                <a:srgbClr val="FFCC66"/>
              </a:solidFill>
              <a:latin typeface="Trajan Pro" panose="02020502050506020301"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i="1"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dirty="0">
              <a:solidFill>
                <a:srgbClr val="FFCC66"/>
              </a:solidFill>
              <a:effectLst>
                <a:outerShdw blurRad="114300" dist="50800" dir="4200000" algn="ctr" rotWithShape="0">
                  <a:schemeClr val="tx2">
                    <a:lumMod val="75000"/>
                  </a:schemeClr>
                </a:outerShdw>
              </a:effectLst>
              <a:latin typeface="Trajan Pro" pitchFamily="18" charset="0"/>
            </a:endParaRPr>
          </a:p>
          <a:p>
            <a:endParaRPr lang="en-US" sz="1600" dirty="0">
              <a:solidFill>
                <a:srgbClr val="FFCC66"/>
              </a:solidFill>
              <a:effectLst>
                <a:outerShdw blurRad="114300" dist="50800" dir="4200000" algn="ctr" rotWithShape="0">
                  <a:schemeClr val="tx2">
                    <a:lumMod val="75000"/>
                  </a:schemeClr>
                </a:outerShdw>
              </a:effectLst>
              <a:latin typeface="Trajan Pro" pitchFamily="18" charset="0"/>
            </a:endParaRPr>
          </a:p>
        </p:txBody>
      </p:sp>
    </p:spTree>
    <p:extLst>
      <p:ext uri="{BB962C8B-B14F-4D97-AF65-F5344CB8AC3E}">
        <p14:creationId xmlns:p14="http://schemas.microsoft.com/office/powerpoint/2010/main" val="1473941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588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0804" y="1200150"/>
            <a:ext cx="6192592" cy="2492990"/>
          </a:xfrm>
          <a:prstGeom prst="rect">
            <a:avLst/>
          </a:prstGeom>
          <a:noFill/>
        </p:spPr>
        <p:txBody>
          <a:bodyPr wrap="square" rtlCol="0">
            <a:spAutoFit/>
          </a:bodyPr>
          <a:lstStyle/>
          <a:p>
            <a:endParaRPr lang="en-US" dirty="0"/>
          </a:p>
          <a:p>
            <a:endParaRPr lang="en-US" dirty="0"/>
          </a:p>
          <a:p>
            <a:r>
              <a:rPr lang="en-US" sz="2400" dirty="0">
                <a:solidFill>
                  <a:srgbClr val="FFCC66"/>
                </a:solidFill>
                <a:latin typeface="Trajan Pro" panose="02020502050506020301" pitchFamily="18" charset="0"/>
              </a:rPr>
              <a:t>God is here </a:t>
            </a:r>
            <a:r>
              <a:rPr lang="en-US" sz="2400">
                <a:solidFill>
                  <a:srgbClr val="FFCC66"/>
                </a:solidFill>
                <a:latin typeface="Trajan Pro" panose="02020502050506020301" pitchFamily="18" charset="0"/>
              </a:rPr>
              <a:t>for you. </a:t>
            </a:r>
            <a:r>
              <a:rPr lang="en-US" sz="2400" dirty="0">
                <a:solidFill>
                  <a:srgbClr val="FFCC66"/>
                </a:solidFill>
                <a:latin typeface="Trajan Pro" panose="02020502050506020301" pitchFamily="18" charset="0"/>
              </a:rPr>
              <a:t>He will never leave you. He cares too much for you. Even if the night is dark and the storm is raging, know that God is here.</a:t>
            </a:r>
          </a:p>
        </p:txBody>
      </p:sp>
      <p:cxnSp>
        <p:nvCxnSpPr>
          <p:cNvPr id="3" name="Straight Connector 2"/>
          <p:cNvCxnSpPr/>
          <p:nvPr/>
        </p:nvCxnSpPr>
        <p:spPr>
          <a:xfrm>
            <a:off x="457200" y="1733550"/>
            <a:ext cx="58674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291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713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084" b="23526"/>
          <a:stretch/>
        </p:blipFill>
        <p:spPr bwMode="auto">
          <a:xfrm>
            <a:off x="628916" y="2756654"/>
            <a:ext cx="6462231" cy="1491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8200" y="971550"/>
            <a:ext cx="6858000" cy="1785104"/>
          </a:xfrm>
          <a:prstGeom prst="rect">
            <a:avLst/>
          </a:prstGeom>
          <a:noFill/>
        </p:spPr>
        <p:txBody>
          <a:bodyPr wrap="square" rtlCol="0">
            <a:spAutoFit/>
          </a:bodyPr>
          <a:lstStyle/>
          <a:p>
            <a:r>
              <a:rPr lang="en-US" sz="4000" dirty="0">
                <a:solidFill>
                  <a:srgbClr val="FFDC97"/>
                </a:solidFill>
                <a:effectLst>
                  <a:outerShdw blurRad="114300" dist="50800" dir="4200000" algn="ctr" rotWithShape="0">
                    <a:schemeClr val="tx2">
                      <a:lumMod val="75000"/>
                    </a:schemeClr>
                  </a:outerShdw>
                </a:effectLst>
                <a:latin typeface="Trajan Pro" pitchFamily="18" charset="0"/>
              </a:rPr>
              <a:t>Book of the</a:t>
            </a:r>
            <a:br>
              <a:rPr lang="en-US" sz="4400" dirty="0">
                <a:solidFill>
                  <a:srgbClr val="FFDC97"/>
                </a:solidFill>
                <a:effectLst>
                  <a:outerShdw blurRad="114300" dist="50800" dir="4200000" algn="ctr" rotWithShape="0">
                    <a:schemeClr val="tx2">
                      <a:lumMod val="75000"/>
                    </a:schemeClr>
                  </a:outerShdw>
                </a:effectLst>
                <a:latin typeface="Trajan Pro" pitchFamily="18" charset="0"/>
              </a:rPr>
            </a:br>
            <a:r>
              <a:rPr lang="en-US" sz="6600" dirty="0">
                <a:solidFill>
                  <a:srgbClr val="FFDC97"/>
                </a:solidFill>
                <a:effectLst>
                  <a:outerShdw blurRad="114300" dist="50800" dir="4200000" algn="ctr" rotWithShape="0">
                    <a:schemeClr val="tx2">
                      <a:lumMod val="75000"/>
                    </a:schemeClr>
                  </a:outerShdw>
                </a:effectLst>
                <a:latin typeface="Trajan Pro" pitchFamily="18" charset="0"/>
              </a:rPr>
              <a:t>TWELVE</a:t>
            </a:r>
          </a:p>
        </p:txBody>
      </p:sp>
      <p:sp>
        <p:nvSpPr>
          <p:cNvPr id="5" name="Oval 4">
            <a:extLst>
              <a:ext uri="{FF2B5EF4-FFF2-40B4-BE49-F238E27FC236}">
                <a16:creationId xmlns:a16="http://schemas.microsoft.com/office/drawing/2014/main" id="{6FF90D59-2EDE-A941-A20D-D0A037A74A1E}"/>
              </a:ext>
            </a:extLst>
          </p:cNvPr>
          <p:cNvSpPr/>
          <p:nvPr/>
        </p:nvSpPr>
        <p:spPr>
          <a:xfrm>
            <a:off x="2743200" y="2500067"/>
            <a:ext cx="609600" cy="1752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746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 y="2812018"/>
            <a:ext cx="6477000" cy="369332"/>
          </a:xfrm>
          <a:prstGeom prst="rect">
            <a:avLst/>
          </a:prstGeom>
          <a:noFill/>
        </p:spPr>
        <p:txBody>
          <a:bodyPr wrap="square" rtlCol="0">
            <a:spAutoFit/>
          </a:bodyPr>
          <a:lstStyle/>
          <a:p>
            <a:pPr algn="ctr"/>
            <a:r>
              <a:rPr lang="en-US" dirty="0">
                <a:solidFill>
                  <a:srgbClr val="FFCC66"/>
                </a:solidFill>
                <a:latin typeface="Trajan Pro" pitchFamily="18" charset="0"/>
              </a:rPr>
              <a:t>Our Response in the Midst of Evil People</a:t>
            </a:r>
          </a:p>
        </p:txBody>
      </p:sp>
      <p:sp>
        <p:nvSpPr>
          <p:cNvPr id="5" name="TextBox 4"/>
          <p:cNvSpPr txBox="1"/>
          <p:nvPr/>
        </p:nvSpPr>
        <p:spPr>
          <a:xfrm>
            <a:off x="685801" y="672971"/>
            <a:ext cx="5638800" cy="2308324"/>
          </a:xfrm>
          <a:prstGeom prst="rect">
            <a:avLst/>
          </a:prstGeom>
          <a:noFill/>
        </p:spPr>
        <p:txBody>
          <a:bodyPr wrap="square" rtlCol="0">
            <a:spAutoFit/>
          </a:bodyPr>
          <a:lstStyle/>
          <a:p>
            <a:pPr algn="ctr"/>
            <a:r>
              <a:rPr lang="en-US" sz="7200" dirty="0">
                <a:solidFill>
                  <a:srgbClr val="FFCC66"/>
                </a:solidFill>
                <a:latin typeface="Dumbledor 1" panose="00000400000000000000" pitchFamily="2" charset="0"/>
              </a:rPr>
              <a:t>JONAH &amp; </a:t>
            </a:r>
          </a:p>
          <a:p>
            <a:pPr algn="ctr"/>
            <a:r>
              <a:rPr lang="en-US" sz="7200" dirty="0">
                <a:solidFill>
                  <a:srgbClr val="FFCC66"/>
                </a:solidFill>
                <a:latin typeface="Dumbledor 1" panose="00000400000000000000" pitchFamily="2" charset="0"/>
              </a:rPr>
              <a:t>HABAKKUK</a:t>
            </a:r>
          </a:p>
        </p:txBody>
      </p:sp>
      <p:cxnSp>
        <p:nvCxnSpPr>
          <p:cNvPr id="6" name="Straight Connector 5"/>
          <p:cNvCxnSpPr>
            <a:cxnSpLocks/>
          </p:cNvCxnSpPr>
          <p:nvPr/>
        </p:nvCxnSpPr>
        <p:spPr>
          <a:xfrm>
            <a:off x="838200" y="2800350"/>
            <a:ext cx="5334000" cy="11668"/>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838200" y="3181350"/>
            <a:ext cx="53340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899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 y="2812018"/>
            <a:ext cx="6477000" cy="369332"/>
          </a:xfrm>
          <a:prstGeom prst="rect">
            <a:avLst/>
          </a:prstGeom>
          <a:noFill/>
        </p:spPr>
        <p:txBody>
          <a:bodyPr wrap="square" rtlCol="0">
            <a:spAutoFit/>
          </a:bodyPr>
          <a:lstStyle/>
          <a:p>
            <a:pPr algn="ctr"/>
            <a:r>
              <a:rPr lang="en-US" dirty="0">
                <a:solidFill>
                  <a:srgbClr val="FFCC66"/>
                </a:solidFill>
                <a:latin typeface="Trajan Pro" pitchFamily="18" charset="0"/>
              </a:rPr>
              <a:t>Our Response in the Midst of Evil People</a:t>
            </a:r>
          </a:p>
        </p:txBody>
      </p:sp>
      <p:sp>
        <p:nvSpPr>
          <p:cNvPr id="5" name="TextBox 4"/>
          <p:cNvSpPr txBox="1"/>
          <p:nvPr/>
        </p:nvSpPr>
        <p:spPr>
          <a:xfrm>
            <a:off x="762000" y="1442934"/>
            <a:ext cx="5638800" cy="1323439"/>
          </a:xfrm>
          <a:prstGeom prst="rect">
            <a:avLst/>
          </a:prstGeom>
          <a:noFill/>
        </p:spPr>
        <p:txBody>
          <a:bodyPr wrap="square" rtlCol="0">
            <a:spAutoFit/>
          </a:bodyPr>
          <a:lstStyle/>
          <a:p>
            <a:r>
              <a:rPr lang="en-US" sz="8000" dirty="0">
                <a:solidFill>
                  <a:srgbClr val="FFCC66"/>
                </a:solidFill>
                <a:latin typeface="Dumbledor 1" panose="00000400000000000000" pitchFamily="2" charset="0"/>
              </a:rPr>
              <a:t>JONAH</a:t>
            </a:r>
          </a:p>
        </p:txBody>
      </p:sp>
      <p:cxnSp>
        <p:nvCxnSpPr>
          <p:cNvPr id="6" name="Straight Connector 5"/>
          <p:cNvCxnSpPr>
            <a:cxnSpLocks/>
          </p:cNvCxnSpPr>
          <p:nvPr/>
        </p:nvCxnSpPr>
        <p:spPr>
          <a:xfrm>
            <a:off x="838200" y="2800350"/>
            <a:ext cx="5334000" cy="11668"/>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838200" y="3181350"/>
            <a:ext cx="5334000" cy="0"/>
          </a:xfrm>
          <a:prstGeom prst="line">
            <a:avLst/>
          </a:prstGeom>
          <a:ln w="12700">
            <a:solidFill>
              <a:srgbClr val="FFC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32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09538"/>
            <a:ext cx="876300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752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2C2A20-426C-D548-B889-BBE5A853168A}"/>
              </a:ext>
            </a:extLst>
          </p:cNvPr>
          <p:cNvPicPr>
            <a:picLocks noChangeAspect="1"/>
          </p:cNvPicPr>
          <p:nvPr/>
        </p:nvPicPr>
        <p:blipFill>
          <a:blip r:embed="rId2"/>
          <a:stretch>
            <a:fillRect/>
          </a:stretch>
        </p:blipFill>
        <p:spPr>
          <a:xfrm>
            <a:off x="609600" y="285750"/>
            <a:ext cx="8001000" cy="4594195"/>
          </a:xfrm>
          <a:prstGeom prst="rect">
            <a:avLst/>
          </a:prstGeom>
        </p:spPr>
      </p:pic>
    </p:spTree>
    <p:extLst>
      <p:ext uri="{BB962C8B-B14F-4D97-AF65-F5344CB8AC3E}">
        <p14:creationId xmlns:p14="http://schemas.microsoft.com/office/powerpoint/2010/main" val="2372062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FE41B-1B1A-0F41-B234-03A477E28604}"/>
              </a:ext>
            </a:extLst>
          </p:cNvPr>
          <p:cNvPicPr>
            <a:picLocks noChangeAspect="1"/>
          </p:cNvPicPr>
          <p:nvPr/>
        </p:nvPicPr>
        <p:blipFill>
          <a:blip r:embed="rId2"/>
          <a:stretch>
            <a:fillRect/>
          </a:stretch>
        </p:blipFill>
        <p:spPr>
          <a:xfrm>
            <a:off x="1143000" y="285750"/>
            <a:ext cx="6858000" cy="4560570"/>
          </a:xfrm>
          <a:prstGeom prst="rect">
            <a:avLst/>
          </a:prstGeom>
        </p:spPr>
      </p:pic>
    </p:spTree>
    <p:extLst>
      <p:ext uri="{BB962C8B-B14F-4D97-AF65-F5344CB8AC3E}">
        <p14:creationId xmlns:p14="http://schemas.microsoft.com/office/powerpoint/2010/main" val="4199486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4191</TotalTime>
  <Words>540</Words>
  <Application>Microsoft Macintosh PowerPoint</Application>
  <PresentationFormat>On-screen Show (16:9)</PresentationFormat>
  <Paragraphs>112</Paragraphs>
  <Slides>38</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Dumbledor 1</vt:lpstr>
      <vt:lpstr>Trajan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Matthew Shool</cp:lastModifiedBy>
  <cp:revision>75</cp:revision>
  <dcterms:created xsi:type="dcterms:W3CDTF">2018-01-03T00:13:05Z</dcterms:created>
  <dcterms:modified xsi:type="dcterms:W3CDTF">2018-02-15T22:31:23Z</dcterms:modified>
</cp:coreProperties>
</file>