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8" r:id="rId4"/>
    <p:sldId id="329" r:id="rId5"/>
    <p:sldId id="277" r:id="rId6"/>
    <p:sldId id="257" r:id="rId7"/>
    <p:sldId id="299" r:id="rId8"/>
    <p:sldId id="267" r:id="rId9"/>
    <p:sldId id="269" r:id="rId10"/>
    <p:sldId id="266" r:id="rId11"/>
    <p:sldId id="304" r:id="rId12"/>
    <p:sldId id="282" r:id="rId13"/>
    <p:sldId id="283" r:id="rId14"/>
    <p:sldId id="300" r:id="rId15"/>
    <p:sldId id="303" r:id="rId16"/>
    <p:sldId id="305" r:id="rId17"/>
    <p:sldId id="301" r:id="rId18"/>
    <p:sldId id="302" r:id="rId19"/>
    <p:sldId id="308" r:id="rId20"/>
    <p:sldId id="307" r:id="rId21"/>
    <p:sldId id="306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5" r:id="rId37"/>
    <p:sldId id="323" r:id="rId38"/>
    <p:sldId id="324" r:id="rId39"/>
    <p:sldId id="326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3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9B6D-2389-405F-ACDF-F80B9E4CC1DD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6EC9-6CD2-421F-9A18-95BFC4D6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91" y="514350"/>
            <a:ext cx="4434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89613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Copperplate Gothic Light" panose="020E0507020206020404" pitchFamily="34" charset="0"/>
                <a:cs typeface="Aharoni" panose="02010803020104030203" pitchFamily="2" charset="-79"/>
              </a:rPr>
              <a:t>The Messiah is Coming</a:t>
            </a:r>
            <a:endParaRPr lang="en-US" sz="2800" dirty="0">
              <a:solidFill>
                <a:srgbClr val="92D050"/>
              </a:solidFill>
              <a:latin typeface="Copperplate Gothic Light" panose="020E0507020206020404" pitchFamily="34" charset="0"/>
              <a:cs typeface="Aharoni" panose="02010803020104030203" pitchFamily="2" charset="-79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43150"/>
            <a:ext cx="2971800" cy="22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69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23531" b="29364"/>
          <a:stretch/>
        </p:blipFill>
        <p:spPr bwMode="auto">
          <a:xfrm>
            <a:off x="1932708" y="438150"/>
            <a:ext cx="6026727" cy="185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Up Arrow 2"/>
          <p:cNvSpPr/>
          <p:nvPr/>
        </p:nvSpPr>
        <p:spPr>
          <a:xfrm>
            <a:off x="4648200" y="2324100"/>
            <a:ext cx="3581400" cy="1650423"/>
          </a:xfrm>
          <a:prstGeom prst="curvedUpArrow">
            <a:avLst>
              <a:gd name="adj1" fmla="val 25000"/>
              <a:gd name="adj2" fmla="val 63327"/>
              <a:gd name="adj3" fmla="val 4262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2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725" y="1733550"/>
            <a:ext cx="652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If you believe that…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0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3593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5" y="1504950"/>
            <a:ext cx="882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72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grace </a:t>
            </a:r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greater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07636"/>
            <a:ext cx="94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1.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5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2380" y="1276350"/>
            <a:ext cx="6631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“Speak tenderly to Jerusalem.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Tell her that her sad days are gone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and her sins are pardoned.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Yes, the Lord has punished her twice over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for all her sins.”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40:2</a:t>
            </a:r>
            <a:r>
              <a:rPr lang="en-US" sz="3200" b="1" dirty="0" smtClean="0">
                <a:solidFill>
                  <a:srgbClr val="339933"/>
                </a:solidFill>
              </a:rPr>
              <a:t/>
            </a:r>
            <a:br>
              <a:rPr lang="en-US" sz="32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7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335" y="1504950"/>
            <a:ext cx="882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72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grace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7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/>
          <a:stretch/>
        </p:blipFill>
        <p:spPr bwMode="auto">
          <a:xfrm>
            <a:off x="3695700" y="361950"/>
            <a:ext cx="3695700" cy="208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72415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Handel’s Messiah premiered April </a:t>
            </a:r>
            <a:r>
              <a:rPr lang="en-US" dirty="0">
                <a:solidFill>
                  <a:schemeClr val="bg1"/>
                </a:solidFill>
              </a:rPr>
              <a:t>13, 1742, received rave reviews and exceeded expectations raising 400 pounds and freeing 142 men from debtor’s prison.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5" r="46961"/>
          <a:stretch/>
        </p:blipFill>
        <p:spPr bwMode="auto">
          <a:xfrm>
            <a:off x="508770" y="390879"/>
            <a:ext cx="3186930" cy="20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34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27635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Listen! It’s the voice of someone shouting,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“Clear the way through the wilderness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    for 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Make a straight highway through the wasteland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    for our God!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40:3</a:t>
            </a:r>
            <a:r>
              <a:rPr lang="en-US" sz="3200" b="1" dirty="0" smtClean="0">
                <a:solidFill>
                  <a:srgbClr val="339933"/>
                </a:solidFill>
              </a:rPr>
              <a:t/>
            </a:r>
            <a:br>
              <a:rPr lang="en-US" sz="32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12395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>
                <a:solidFill>
                  <a:schemeClr val="bg1"/>
                </a:solidFill>
              </a:rPr>
              <a:t>4</a:t>
            </a:r>
            <a:r>
              <a:rPr lang="en-US" sz="2800" b="1" baseline="30000" dirty="0">
                <a:solidFill>
                  <a:schemeClr val="bg1"/>
                </a:solidFill>
              </a:rPr>
              <a:t> </a:t>
            </a:r>
            <a:r>
              <a:rPr lang="en-US" sz="2800" dirty="0">
                <a:solidFill>
                  <a:schemeClr val="bg1"/>
                </a:solidFill>
              </a:rPr>
              <a:t>Fill in the valleys</a:t>
            </a:r>
            <a:r>
              <a:rPr lang="en-US" sz="2800" dirty="0" smtClean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chemeClr val="bg1"/>
                </a:solidFill>
              </a:rPr>
              <a:t>level the mountains and hills</a:t>
            </a:r>
            <a:r>
              <a:rPr lang="en-US" sz="2800" dirty="0" smtClean="0">
                <a:solidFill>
                  <a:schemeClr val="bg1"/>
                </a:solidFill>
              </a:rPr>
              <a:t>. Straighten </a:t>
            </a:r>
            <a:r>
              <a:rPr lang="en-US" sz="2800" dirty="0">
                <a:solidFill>
                  <a:schemeClr val="bg1"/>
                </a:solidFill>
              </a:rPr>
              <a:t>the curves,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    and smooth out the rough places.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baseline="30000" dirty="0">
                <a:solidFill>
                  <a:schemeClr val="bg1"/>
                </a:solidFill>
              </a:rPr>
              <a:t>5 </a:t>
            </a:r>
            <a:r>
              <a:rPr lang="en-US" sz="2800" dirty="0">
                <a:solidFill>
                  <a:schemeClr val="bg1"/>
                </a:solidFill>
              </a:rPr>
              <a:t>Then the glory of 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 will be revealed,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    and all people will see it together.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    The </a:t>
            </a:r>
            <a:r>
              <a:rPr lang="en-US" sz="2800" cap="small" dirty="0">
                <a:solidFill>
                  <a:schemeClr val="bg1"/>
                </a:solidFill>
              </a:rPr>
              <a:t>Lord</a:t>
            </a:r>
            <a:r>
              <a:rPr lang="en-US" sz="2800" dirty="0">
                <a:solidFill>
                  <a:schemeClr val="bg1"/>
                </a:solidFill>
              </a:rPr>
              <a:t> has spoken!”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40:4-5</a:t>
            </a:r>
            <a:r>
              <a:rPr lang="en-US" sz="3200" b="1" dirty="0" smtClean="0">
                <a:solidFill>
                  <a:srgbClr val="339933"/>
                </a:solidFill>
              </a:rPr>
              <a:t/>
            </a:r>
            <a:br>
              <a:rPr lang="en-US" sz="32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1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91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"/>
            <a:ext cx="2543471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835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4295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Isaiah had spoken of John when he said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“He is a voice shouting in the wilderness</a:t>
            </a:r>
            <a:r>
              <a:rPr lang="en-US" sz="2800" dirty="0" smtClean="0">
                <a:solidFill>
                  <a:schemeClr val="bg1"/>
                </a:solidFill>
              </a:rPr>
              <a:t>, ‘</a:t>
            </a:r>
            <a:r>
              <a:rPr lang="en-US" sz="2800" dirty="0">
                <a:solidFill>
                  <a:schemeClr val="bg1"/>
                </a:solidFill>
              </a:rPr>
              <a:t>Prepare the way for the Lord’s coming</a:t>
            </a:r>
            <a:r>
              <a:rPr lang="en-US" sz="2800" dirty="0" smtClean="0">
                <a:solidFill>
                  <a:schemeClr val="bg1"/>
                </a:solidFill>
              </a:rPr>
              <a:t>! Clear </a:t>
            </a:r>
            <a:r>
              <a:rPr lang="en-US" sz="2800" dirty="0">
                <a:solidFill>
                  <a:schemeClr val="bg1"/>
                </a:solidFill>
              </a:rPr>
              <a:t>the road for him!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valleys will be filled</a:t>
            </a:r>
            <a:r>
              <a:rPr lang="en-US" sz="2800" dirty="0" smtClean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chemeClr val="bg1"/>
                </a:solidFill>
              </a:rPr>
              <a:t>the mountains and hills made </a:t>
            </a:r>
            <a:r>
              <a:rPr lang="en-US" sz="2800" dirty="0" smtClean="0">
                <a:solidFill>
                  <a:schemeClr val="bg1"/>
                </a:solidFill>
              </a:rPr>
              <a:t>level.  The </a:t>
            </a:r>
            <a:r>
              <a:rPr lang="en-US" sz="2800" dirty="0">
                <a:solidFill>
                  <a:schemeClr val="bg1"/>
                </a:solidFill>
              </a:rPr>
              <a:t>curves will be straightened</a:t>
            </a:r>
            <a:r>
              <a:rPr lang="en-US" sz="2800" dirty="0" smtClean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chemeClr val="bg1"/>
                </a:solidFill>
              </a:rPr>
              <a:t>the rough places made smooth</a:t>
            </a:r>
            <a:r>
              <a:rPr lang="en-US" sz="2800" dirty="0" smtClean="0">
                <a:solidFill>
                  <a:schemeClr val="bg1"/>
                </a:solidFill>
              </a:rPr>
              <a:t>. And </a:t>
            </a:r>
            <a:r>
              <a:rPr lang="en-US" sz="2800" dirty="0">
                <a:solidFill>
                  <a:schemeClr val="bg1"/>
                </a:solidFill>
              </a:rPr>
              <a:t>then all people will </a:t>
            </a:r>
            <a:r>
              <a:rPr lang="en-US" sz="2800" dirty="0" smtClean="0">
                <a:solidFill>
                  <a:schemeClr val="bg1"/>
                </a:solidFill>
              </a:rPr>
              <a:t>see     </a:t>
            </a:r>
            <a:r>
              <a:rPr lang="en-US" sz="2800" dirty="0">
                <a:solidFill>
                  <a:schemeClr val="bg1"/>
                </a:solidFill>
              </a:rPr>
              <a:t>the salvation sent from God</a:t>
            </a:r>
            <a:r>
              <a:rPr lang="en-US" sz="2800" dirty="0" smtClean="0">
                <a:solidFill>
                  <a:schemeClr val="bg1"/>
                </a:solidFill>
              </a:rPr>
              <a:t>.’”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Luke 3:4-6</a:t>
            </a:r>
            <a:br>
              <a:rPr lang="en-US" sz="24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742950"/>
            <a:ext cx="2286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3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0884"/>
            <a:ext cx="2438401" cy="32732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41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3593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5" y="1504950"/>
            <a:ext cx="882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72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Promise </a:t>
            </a:r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forever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07636"/>
            <a:ext cx="94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Rage Italic" panose="03070502040507070304" pitchFamily="66" charset="0"/>
              </a:rPr>
              <a:t>2</a:t>
            </a:r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.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01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40:6-8</a:t>
            </a:r>
            <a:r>
              <a:rPr lang="en-US" sz="3200" b="1" dirty="0" smtClean="0">
                <a:solidFill>
                  <a:srgbClr val="339933"/>
                </a:solidFill>
              </a:rPr>
              <a:t/>
            </a:r>
            <a:br>
              <a:rPr lang="en-US" sz="32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631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“Shout that people are like the grass</a:t>
            </a:r>
            <a:r>
              <a:rPr lang="en-US" sz="2800" dirty="0" smtClean="0">
                <a:solidFill>
                  <a:schemeClr val="bg1"/>
                </a:solidFill>
              </a:rPr>
              <a:t>. Their </a:t>
            </a:r>
            <a:r>
              <a:rPr lang="en-US" sz="2800" dirty="0">
                <a:solidFill>
                  <a:schemeClr val="bg1"/>
                </a:solidFill>
              </a:rPr>
              <a:t>beauty fades as </a:t>
            </a:r>
            <a:r>
              <a:rPr lang="en-US" sz="2800" dirty="0" smtClean="0">
                <a:solidFill>
                  <a:schemeClr val="bg1"/>
                </a:solidFill>
              </a:rPr>
              <a:t>quickly as </a:t>
            </a:r>
            <a:r>
              <a:rPr lang="en-US" sz="2800" dirty="0">
                <a:solidFill>
                  <a:schemeClr val="bg1"/>
                </a:solidFill>
              </a:rPr>
              <a:t>the flowers in a field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  <a:r>
              <a:rPr lang="en-US" sz="2800" dirty="0">
                <a:solidFill>
                  <a:schemeClr val="bg1"/>
                </a:solidFill>
              </a:rPr>
              <a:t>The grass withers and the flowers </a:t>
            </a:r>
            <a:r>
              <a:rPr lang="en-US" sz="2800" dirty="0" smtClean="0">
                <a:solidFill>
                  <a:schemeClr val="bg1"/>
                </a:solidFill>
              </a:rPr>
              <a:t>fade beneath </a:t>
            </a:r>
            <a:r>
              <a:rPr lang="en-US" sz="2800" dirty="0">
                <a:solidFill>
                  <a:schemeClr val="bg1"/>
                </a:solidFill>
              </a:rPr>
              <a:t>the breath of the Lord</a:t>
            </a:r>
            <a:r>
              <a:rPr lang="en-US" sz="2800" dirty="0" smtClean="0">
                <a:solidFill>
                  <a:schemeClr val="bg1"/>
                </a:solidFill>
              </a:rPr>
              <a:t>. And </a:t>
            </a:r>
            <a:r>
              <a:rPr lang="en-US" sz="2800" dirty="0">
                <a:solidFill>
                  <a:schemeClr val="bg1"/>
                </a:solidFill>
              </a:rPr>
              <a:t>so it is with people</a:t>
            </a:r>
            <a:r>
              <a:rPr lang="en-US" sz="2800" dirty="0" smtClean="0">
                <a:solidFill>
                  <a:schemeClr val="bg1"/>
                </a:solidFill>
              </a:rPr>
              <a:t>. The </a:t>
            </a:r>
            <a:r>
              <a:rPr lang="en-US" sz="2800" dirty="0">
                <a:solidFill>
                  <a:schemeClr val="bg1"/>
                </a:solidFill>
              </a:rPr>
              <a:t>grass withers and the flowers fade,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but the word of our God stands forever.”</a:t>
            </a:r>
          </a:p>
        </p:txBody>
      </p:sp>
    </p:spTree>
    <p:extLst>
      <p:ext uri="{BB962C8B-B14F-4D97-AF65-F5344CB8AC3E}">
        <p14:creationId xmlns:p14="http://schemas.microsoft.com/office/powerpoint/2010/main" val="1026520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1 Peter 1:24-25</a:t>
            </a:r>
            <a:br>
              <a:rPr lang="en-US" sz="24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631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As the Scriptures say,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People are like grass;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their beauty is like a flower in the field.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grass withers and the flower fades.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But </a:t>
            </a:r>
            <a:r>
              <a:rPr lang="en-US" sz="2800" dirty="0">
                <a:solidFill>
                  <a:schemeClr val="bg1"/>
                </a:solidFill>
              </a:rPr>
              <a:t>the word of the Lord remains forever.”</a:t>
            </a:r>
          </a:p>
        </p:txBody>
      </p:sp>
    </p:spTree>
    <p:extLst>
      <p:ext uri="{BB962C8B-B14F-4D97-AF65-F5344CB8AC3E}">
        <p14:creationId xmlns:p14="http://schemas.microsoft.com/office/powerpoint/2010/main" val="133862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26" y="651164"/>
            <a:ext cx="3283527" cy="218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"/>
            <a:ext cx="3931226" cy="294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981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9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3593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5" y="1504950"/>
            <a:ext cx="882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72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Power </a:t>
            </a:r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stronger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07636"/>
            <a:ext cx="94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3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38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40:9</a:t>
            </a:r>
            <a:br>
              <a:rPr lang="en-US" sz="24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5735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 Zion, messenger of good news</a:t>
            </a:r>
            <a:r>
              <a:rPr lang="en-US" sz="2800" dirty="0" smtClean="0">
                <a:solidFill>
                  <a:schemeClr val="bg1"/>
                </a:solidFill>
              </a:rPr>
              <a:t>, shout </a:t>
            </a:r>
            <a:r>
              <a:rPr lang="en-US" sz="2800" dirty="0">
                <a:solidFill>
                  <a:schemeClr val="bg1"/>
                </a:solidFill>
              </a:rPr>
              <a:t>from the mountaintops</a:t>
            </a:r>
            <a:r>
              <a:rPr lang="en-US" sz="2800" dirty="0" smtClean="0">
                <a:solidFill>
                  <a:schemeClr val="bg1"/>
                </a:solidFill>
              </a:rPr>
              <a:t>! Shout </a:t>
            </a:r>
            <a:r>
              <a:rPr lang="en-US" sz="2800" dirty="0">
                <a:solidFill>
                  <a:schemeClr val="bg1"/>
                </a:solidFill>
              </a:rPr>
              <a:t>it louder, O </a:t>
            </a:r>
            <a:r>
              <a:rPr lang="en-US" sz="2800" dirty="0" smtClean="0">
                <a:solidFill>
                  <a:schemeClr val="bg1"/>
                </a:solidFill>
              </a:rPr>
              <a:t>Jerusalem.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Shout, and do not be afraid</a:t>
            </a:r>
            <a:r>
              <a:rPr lang="en-US" sz="2800" dirty="0" smtClean="0">
                <a:solidFill>
                  <a:schemeClr val="bg1"/>
                </a:solidFill>
              </a:rPr>
              <a:t>. Tell </a:t>
            </a:r>
            <a:r>
              <a:rPr lang="en-US" sz="2800" dirty="0">
                <a:solidFill>
                  <a:schemeClr val="bg1"/>
                </a:solidFill>
              </a:rPr>
              <a:t>the towns of Judah,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“Your God is coming</a:t>
            </a:r>
            <a:r>
              <a:rPr lang="en-US" sz="2800" dirty="0" smtClean="0">
                <a:solidFill>
                  <a:schemeClr val="bg1"/>
                </a:solidFill>
              </a:rPr>
              <a:t>!”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8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40:10</a:t>
            </a:r>
            <a:br>
              <a:rPr lang="en-US" sz="24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91" y="179635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Yes, the Sovereign Lord is coming in power.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He will rule with a powerful arm.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See, he brings his reward with him as he comes.</a:t>
            </a:r>
          </a:p>
        </p:txBody>
      </p:sp>
    </p:spTree>
    <p:extLst>
      <p:ext uri="{BB962C8B-B14F-4D97-AF65-F5344CB8AC3E}">
        <p14:creationId xmlns:p14="http://schemas.microsoft.com/office/powerpoint/2010/main" val="11617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"/>
            <a:ext cx="2543471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4350"/>
            <a:ext cx="4743450" cy="337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062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iestsforlife.org/blog/wp-content/uploads/2012/12/nativity-baby-jesus-christmas-2008-christmas-2806967-1000-5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5750"/>
            <a:ext cx="61451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86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80288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85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8150"/>
            <a:ext cx="4876800" cy="324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653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3150"/>
            <a:ext cx="1807155" cy="5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5" y="1504950"/>
            <a:ext cx="882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72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Love </a:t>
            </a:r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closer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04949"/>
            <a:ext cx="94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4.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45" y="819150"/>
            <a:ext cx="1807155" cy="3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9145" y="13335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33"/>
                </a:solidFill>
              </a:rPr>
              <a:t>Isaiah 40:11</a:t>
            </a:r>
            <a:br>
              <a:rPr lang="en-US" sz="2400" b="1" dirty="0" smtClean="0">
                <a:solidFill>
                  <a:srgbClr val="339933"/>
                </a:solidFill>
              </a:rPr>
            </a:br>
            <a:r>
              <a:rPr lang="en-US" sz="1400" dirty="0" smtClean="0">
                <a:solidFill>
                  <a:srgbClr val="339933"/>
                </a:solidFill>
              </a:rPr>
              <a:t>new living translation</a:t>
            </a:r>
            <a:endParaRPr lang="en-US" sz="1400" dirty="0">
              <a:solidFill>
                <a:srgbClr val="3399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522" y="165735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He will feed his flock like a shepherd.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He will carry the lambs in his arms,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holding them close to his heart.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   He will gently lead the mother sheep with their young.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2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ontent-lax3-1.xx.fbcdn.net/hphotos-xal1/v/t1.0-9/12227565_10153026502921572_6441736430276490847_n.jpg?oh=bec3c6fe8d7fd32ebfb5a3cb93d39483&amp;oe=571E3FE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623" b="-1623"/>
          <a:stretch/>
        </p:blipFill>
        <p:spPr bwMode="auto">
          <a:xfrm>
            <a:off x="3276600" y="361950"/>
            <a:ext cx="2984557" cy="36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82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9" y="1352550"/>
            <a:ext cx="882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So What?</a:t>
            </a:r>
            <a:endParaRPr lang="en-US" sz="54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53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02553"/>
            <a:ext cx="882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48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grace </a:t>
            </a:r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greater</a:t>
            </a:r>
            <a:endParaRPr lang="en-US" sz="48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9" y="2959953"/>
            <a:ext cx="882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48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love </a:t>
            </a:r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closer</a:t>
            </a:r>
            <a:endParaRPr lang="en-US" sz="48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4153"/>
            <a:ext cx="882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48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power </a:t>
            </a:r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stronger</a:t>
            </a:r>
            <a:endParaRPr lang="en-US" sz="48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88353"/>
            <a:ext cx="882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God’s </a:t>
            </a:r>
            <a:r>
              <a:rPr lang="en-US" sz="48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promise </a:t>
            </a:r>
            <a:r>
              <a:rPr lang="en-US" sz="4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is forever</a:t>
            </a:r>
            <a:endParaRPr lang="en-US" sz="48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5930"/>
            <a:ext cx="65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</a:rPr>
              <a:t>If you believe that..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964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90" y="971550"/>
            <a:ext cx="8828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Rage Italic" panose="03070502040507070304" pitchFamily="66" charset="0"/>
              </a:rPr>
              <a:t>You will find </a:t>
            </a:r>
            <a:b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Rage Italic" panose="03070502040507070304" pitchFamily="66" charset="0"/>
              </a:rPr>
            </a:br>
            <a:r>
              <a:rPr lang="en-US" sz="4800" dirty="0" smtClean="0">
                <a:solidFill>
                  <a:schemeClr val="bg1"/>
                </a:solidFill>
              </a:rPr>
              <a:t>true comfort and joy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6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91" y="514350"/>
            <a:ext cx="4434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89613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Copperplate Gothic Light" panose="020E0507020206020404" pitchFamily="34" charset="0"/>
                <a:cs typeface="Aharoni" panose="02010803020104030203" pitchFamily="2" charset="-79"/>
              </a:rPr>
              <a:t>The Messiah is Coming</a:t>
            </a:r>
            <a:endParaRPr lang="en-US" sz="2800" dirty="0">
              <a:solidFill>
                <a:srgbClr val="92D050"/>
              </a:solidFill>
              <a:latin typeface="Copperplate Gothic Light" panose="020E0507020206020404" pitchFamily="34" charset="0"/>
              <a:cs typeface="Aharoni" panose="02010803020104030203" pitchFamily="2" charset="-79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43150"/>
            <a:ext cx="2971800" cy="22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8150"/>
            <a:ext cx="4241903" cy="3394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240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nd6kqguxHfk/SVK8ZJ1Qf6I/AAAAAAAAARQ/6DhQgmpshiE/s200/iStock_000007196256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8"/>
          <a:stretch/>
        </p:blipFill>
        <p:spPr bwMode="auto">
          <a:xfrm>
            <a:off x="3962400" y="1809750"/>
            <a:ext cx="1676400" cy="21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14350"/>
            <a:ext cx="621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Hope</a:t>
            </a:r>
            <a:endParaRPr lang="en-US" sz="96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036" y="15049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This darkness will not last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1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66750"/>
            <a:ext cx="6210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Comfort</a:t>
            </a:r>
            <a:endParaRPr lang="en-US" sz="138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6695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  <a:cs typeface="Aharoni" panose="02010803020104030203" pitchFamily="2" charset="-79"/>
              </a:rPr>
              <a:t>Four Sources of comfort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86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764" y="895350"/>
            <a:ext cx="6522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Comfort</a:t>
            </a:r>
            <a:endParaRPr lang="en-US" sz="7200" dirty="0">
              <a:solidFill>
                <a:srgbClr val="FF0000"/>
              </a:solidFill>
              <a:latin typeface="Rage Italic" panose="030705020405070703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2382" y="1945011"/>
            <a:ext cx="663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“comfort, comfort my people.”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977" y="264795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Isaiah 40:1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1400" dirty="0" smtClean="0">
                <a:solidFill>
                  <a:srgbClr val="008000"/>
                </a:solidFill>
              </a:rPr>
              <a:t>new living translation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6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54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57249"/>
            <a:ext cx="2857500" cy="2276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www.bible-history.com/map_fall_of_judah/jerusalem-destr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750"/>
            <a:ext cx="4286250" cy="3419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6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499</Words>
  <Application>Microsoft Macintosh PowerPoint</Application>
  <PresentationFormat>On-screen Show (16:9)</PresentationFormat>
  <Paragraphs>64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 Shool</cp:lastModifiedBy>
  <cp:revision>28</cp:revision>
  <dcterms:created xsi:type="dcterms:W3CDTF">2015-11-20T01:21:48Z</dcterms:created>
  <dcterms:modified xsi:type="dcterms:W3CDTF">2015-12-10T18:27:33Z</dcterms:modified>
</cp:coreProperties>
</file>