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 id="2147483732" r:id="rId4"/>
    <p:sldMasterId id="2147483744" r:id="rId5"/>
  </p:sldMasterIdLst>
  <p:notesMasterIdLst>
    <p:notesMasterId r:id="rId44"/>
  </p:notesMasterIdLst>
  <p:sldIdLst>
    <p:sldId id="257" r:id="rId6"/>
    <p:sldId id="256" r:id="rId7"/>
    <p:sldId id="297" r:id="rId8"/>
    <p:sldId id="295" r:id="rId9"/>
    <p:sldId id="258" r:id="rId10"/>
    <p:sldId id="293" r:id="rId11"/>
    <p:sldId id="355" r:id="rId12"/>
    <p:sldId id="294" r:id="rId13"/>
    <p:sldId id="374" r:id="rId14"/>
    <p:sldId id="356" r:id="rId15"/>
    <p:sldId id="375" r:id="rId16"/>
    <p:sldId id="376" r:id="rId17"/>
    <p:sldId id="377" r:id="rId18"/>
    <p:sldId id="378" r:id="rId19"/>
    <p:sldId id="338" r:id="rId20"/>
    <p:sldId id="373" r:id="rId21"/>
    <p:sldId id="379" r:id="rId22"/>
    <p:sldId id="380" r:id="rId23"/>
    <p:sldId id="381" r:id="rId24"/>
    <p:sldId id="382" r:id="rId25"/>
    <p:sldId id="383" r:id="rId26"/>
    <p:sldId id="306" r:id="rId27"/>
    <p:sldId id="384" r:id="rId28"/>
    <p:sldId id="357" r:id="rId29"/>
    <p:sldId id="385" r:id="rId30"/>
    <p:sldId id="386" r:id="rId31"/>
    <p:sldId id="387" r:id="rId32"/>
    <p:sldId id="388" r:id="rId33"/>
    <p:sldId id="389" r:id="rId34"/>
    <p:sldId id="391" r:id="rId35"/>
    <p:sldId id="392" r:id="rId36"/>
    <p:sldId id="393" r:id="rId37"/>
    <p:sldId id="394" r:id="rId38"/>
    <p:sldId id="395" r:id="rId39"/>
    <p:sldId id="396" r:id="rId40"/>
    <p:sldId id="339" r:id="rId41"/>
    <p:sldId id="398" r:id="rId42"/>
    <p:sldId id="289"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321"/>
    <a:srgbClr val="D0F321"/>
    <a:srgbClr val="CCFF33"/>
    <a:srgbClr val="9FE331"/>
    <a:srgbClr val="339933"/>
    <a:srgbClr val="669900"/>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E40115-B59D-41A4-8332-D320CD46F959}" type="datetimeFigureOut">
              <a:rPr lang="en-US" smtClean="0"/>
              <a:t>9/27/18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C5F578-CF60-492D-A4D9-522B431D7B4C}" type="slidenum">
              <a:rPr lang="en-US" smtClean="0"/>
              <a:t>‹#›</a:t>
            </a:fld>
            <a:endParaRPr lang="en-US"/>
          </a:p>
        </p:txBody>
      </p:sp>
    </p:spTree>
    <p:extLst>
      <p:ext uri="{BB962C8B-B14F-4D97-AF65-F5344CB8AC3E}">
        <p14:creationId xmlns:p14="http://schemas.microsoft.com/office/powerpoint/2010/main" val="897608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0300B1-3A1B-487F-A8ED-45F01D1D5503}"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339838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3772242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3562045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548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006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55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615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061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925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07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2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2488077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017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947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191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07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745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1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547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81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65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42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0300B1-3A1B-487F-A8ED-45F01D1D5503}"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3362491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021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2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776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40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924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580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50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138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478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835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0300B1-3A1B-487F-A8ED-45F01D1D5503}"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1903892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102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775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570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39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111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126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734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206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206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67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0300B1-3A1B-487F-A8ED-45F01D1D5503}" type="datetimeFigureOut">
              <a:rPr lang="en-US" smtClean="0"/>
              <a:t>9/27/18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816611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278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307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4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578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640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15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0300B1-3A1B-487F-A8ED-45F01D1D5503}" type="datetimeFigureOut">
              <a:rPr lang="en-US" smtClean="0"/>
              <a:t>9/27/18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22469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300B1-3A1B-487F-A8ED-45F01D1D5503}" type="datetimeFigureOut">
              <a:rPr lang="en-US" smtClean="0"/>
              <a:t>9/27/18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249105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129120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0300B1-3A1B-487F-A8ED-45F01D1D5503}"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5AF8E-D957-474E-95F8-AB93EACA6757}" type="slidenum">
              <a:rPr lang="en-US" smtClean="0"/>
              <a:t>‹#›</a:t>
            </a:fld>
            <a:endParaRPr lang="en-US"/>
          </a:p>
        </p:txBody>
      </p:sp>
    </p:spTree>
    <p:extLst>
      <p:ext uri="{BB962C8B-B14F-4D97-AF65-F5344CB8AC3E}">
        <p14:creationId xmlns:p14="http://schemas.microsoft.com/office/powerpoint/2010/main" val="83951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0300B1-3A1B-487F-A8ED-45F01D1D5503}" type="datetimeFigureOut">
              <a:rPr lang="en-US" smtClean="0"/>
              <a:t>9/27/18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85AF8E-D957-474E-95F8-AB93EACA6757}" type="slidenum">
              <a:rPr lang="en-US" smtClean="0"/>
              <a:t>‹#›</a:t>
            </a:fld>
            <a:endParaRPr lang="en-US"/>
          </a:p>
        </p:txBody>
      </p:sp>
    </p:spTree>
    <p:extLst>
      <p:ext uri="{BB962C8B-B14F-4D97-AF65-F5344CB8AC3E}">
        <p14:creationId xmlns:p14="http://schemas.microsoft.com/office/powerpoint/2010/main" val="379269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0688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4601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9909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0300B1-3A1B-487F-A8ED-45F01D1D5503}" type="datetimeFigureOut">
              <a:rPr lang="en-US" smtClean="0">
                <a:solidFill>
                  <a:prstClr val="black">
                    <a:tint val="75000"/>
                  </a:prstClr>
                </a:solidFill>
              </a:rPr>
              <a:pPr/>
              <a:t>9/27/18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85AF8E-D957-474E-95F8-AB93EACA67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8497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80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667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SHORTAGE MINDSET</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63689"/>
            <a:ext cx="5410200" cy="338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0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667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SHORTAGE MINDSET</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2190750"/>
            <a:ext cx="7696200" cy="1246495"/>
          </a:xfrm>
          <a:prstGeom prst="rect">
            <a:avLst/>
          </a:prstGeom>
          <a:noFill/>
          <a:ln>
            <a:noFill/>
          </a:ln>
        </p:spPr>
        <p:txBody>
          <a:bodyPr wrap="square" rtlCol="0">
            <a:spAutoFit/>
          </a:bodyPr>
          <a:lstStyle/>
          <a:p>
            <a:pPr marL="571500" indent="-571500">
              <a:lnSpc>
                <a:spcPts val="3000"/>
              </a:lnSpc>
              <a:buFont typeface="Arial" panose="020B0604020202020204" pitchFamily="34" charset="0"/>
              <a:buChar char="•"/>
            </a:pPr>
            <a:r>
              <a:rPr lang="en-US" sz="4400" dirty="0">
                <a:latin typeface="JasmineUPC" panose="02020603050405020304" pitchFamily="18" charset="-34"/>
                <a:cs typeface="JasmineUPC" panose="02020603050405020304" pitchFamily="18" charset="-34"/>
              </a:rPr>
              <a:t> The Focus  LIMITED RESOURCES </a:t>
            </a:r>
          </a:p>
          <a:p>
            <a:pPr>
              <a:lnSpc>
                <a:spcPts val="3000"/>
              </a:lnSpc>
            </a:pPr>
            <a:r>
              <a:rPr lang="en-US" sz="4400" dirty="0">
                <a:latin typeface="JasmineUPC" panose="02020603050405020304" pitchFamily="18" charset="-34"/>
                <a:cs typeface="JasmineUPC" panose="02020603050405020304" pitchFamily="18" charset="-34"/>
              </a:rPr>
              <a:t>	   	</a:t>
            </a:r>
          </a:p>
          <a:p>
            <a:pPr marL="571500" indent="-571500">
              <a:lnSpc>
                <a:spcPts val="3000"/>
              </a:lnSpc>
              <a:buFont typeface="Arial" panose="020B0604020202020204" pitchFamily="34" charset="0"/>
              <a:buChar char="•"/>
            </a:pPr>
            <a:r>
              <a:rPr lang="en-US" sz="4400" dirty="0">
                <a:latin typeface="JasmineUPC" panose="02020603050405020304" pitchFamily="18" charset="-34"/>
                <a:cs typeface="JasmineUPC" panose="02020603050405020304" pitchFamily="18" charset="-34"/>
              </a:rPr>
              <a:t>The Result   AN OVERWHELMED LIFE </a:t>
            </a:r>
          </a:p>
        </p:txBody>
      </p:sp>
      <p:cxnSp>
        <p:nvCxnSpPr>
          <p:cNvPr id="4" name="Straight Connector 3"/>
          <p:cNvCxnSpPr/>
          <p:nvPr/>
        </p:nvCxnSpPr>
        <p:spPr>
          <a:xfrm>
            <a:off x="3429000" y="2038350"/>
            <a:ext cx="0" cy="15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134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514350"/>
            <a:ext cx="6553200" cy="406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41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361950"/>
            <a:ext cx="6343650" cy="4224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40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09550"/>
            <a:ext cx="6549882" cy="4712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47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1644288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619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SURPLUS MINDSET</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047750"/>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1535996"/>
            <a:ext cx="8458200" cy="3093154"/>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 ‘There's not enough here for a hundred people.’ ‘Just give it to them,’ replied Elisha. ‘The Lord has promised that there will be more than enough.’ So the servant gave the bread to the people. They ate until full and still had some left over, </a:t>
            </a:r>
            <a:br>
              <a:rPr lang="en-US" sz="4400" dirty="0">
                <a:latin typeface="JasmineUPC" panose="02020603050405020304" pitchFamily="18" charset="-34"/>
                <a:cs typeface="JasmineUPC" panose="02020603050405020304" pitchFamily="18" charset="-34"/>
              </a:rPr>
            </a:br>
            <a:r>
              <a:rPr lang="en-US" sz="4400" dirty="0">
                <a:latin typeface="JasmineUPC" panose="02020603050405020304" pitchFamily="18" charset="-34"/>
                <a:cs typeface="JasmineUPC" panose="02020603050405020304" pitchFamily="18" charset="-34"/>
              </a:rPr>
              <a:t>just as God had promised.”</a:t>
            </a:r>
          </a:p>
          <a:p>
            <a:pPr algn="ctr">
              <a:lnSpc>
                <a:spcPts val="3000"/>
              </a:lnSpc>
            </a:pPr>
            <a:endParaRPr lang="en-US" sz="4400" dirty="0">
              <a:latin typeface="JasmineUPC" panose="02020603050405020304" pitchFamily="18" charset="-34"/>
              <a:cs typeface="JasmineUPC" panose="02020603050405020304" pitchFamily="18" charset="-34"/>
            </a:endParaRPr>
          </a:p>
          <a:p>
            <a:pPr algn="ctr"/>
            <a:r>
              <a:rPr lang="en-US" sz="2000" dirty="0">
                <a:latin typeface="Augustus" pitchFamily="2" charset="0"/>
              </a:rPr>
              <a:t>2 KINGS 4:42-44   </a:t>
            </a:r>
            <a:r>
              <a:rPr lang="en-US" sz="2000" dirty="0">
                <a:latin typeface="JasmineUPC" panose="02020603050405020304" pitchFamily="18" charset="-34"/>
                <a:cs typeface="JasmineUPC" panose="02020603050405020304" pitchFamily="18" charset="-34"/>
              </a:rPr>
              <a:t>(CEV) </a:t>
            </a:r>
            <a:endParaRPr lang="en-US" sz="2000" dirty="0">
              <a:latin typeface="Augustus" pitchFamily="2" charset="0"/>
            </a:endParaRPr>
          </a:p>
        </p:txBody>
      </p:sp>
    </p:spTree>
    <p:extLst>
      <p:ext uri="{BB962C8B-B14F-4D97-AF65-F5344CB8AC3E}">
        <p14:creationId xmlns:p14="http://schemas.microsoft.com/office/powerpoint/2010/main" val="134709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667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SURPLUS MINDSET</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2190750"/>
            <a:ext cx="7696200" cy="1246495"/>
          </a:xfrm>
          <a:prstGeom prst="rect">
            <a:avLst/>
          </a:prstGeom>
          <a:noFill/>
          <a:ln>
            <a:noFill/>
          </a:ln>
        </p:spPr>
        <p:txBody>
          <a:bodyPr wrap="square" rtlCol="0">
            <a:spAutoFit/>
          </a:bodyPr>
          <a:lstStyle/>
          <a:p>
            <a:pPr marL="571500" indent="-571500">
              <a:lnSpc>
                <a:spcPts val="3000"/>
              </a:lnSpc>
              <a:buFont typeface="Arial" panose="020B0604020202020204" pitchFamily="34" charset="0"/>
              <a:buChar char="•"/>
            </a:pPr>
            <a:r>
              <a:rPr lang="en-US" sz="4400" dirty="0">
                <a:latin typeface="JasmineUPC" panose="02020603050405020304" pitchFamily="18" charset="-34"/>
                <a:cs typeface="JasmineUPC" panose="02020603050405020304" pitchFamily="18" charset="-34"/>
              </a:rPr>
              <a:t> The Focus  UNLIMITED RESOURCES </a:t>
            </a:r>
          </a:p>
          <a:p>
            <a:pPr>
              <a:lnSpc>
                <a:spcPts val="3000"/>
              </a:lnSpc>
            </a:pPr>
            <a:r>
              <a:rPr lang="en-US" sz="4400" dirty="0">
                <a:latin typeface="JasmineUPC" panose="02020603050405020304" pitchFamily="18" charset="-34"/>
                <a:cs typeface="JasmineUPC" panose="02020603050405020304" pitchFamily="18" charset="-34"/>
              </a:rPr>
              <a:t>	   	</a:t>
            </a:r>
          </a:p>
          <a:p>
            <a:pPr marL="571500" indent="-571500">
              <a:lnSpc>
                <a:spcPts val="3000"/>
              </a:lnSpc>
              <a:buFont typeface="Arial" panose="020B0604020202020204" pitchFamily="34" charset="0"/>
              <a:buChar char="•"/>
            </a:pPr>
            <a:r>
              <a:rPr lang="en-US" sz="4400" dirty="0">
                <a:latin typeface="JasmineUPC" panose="02020603050405020304" pitchFamily="18" charset="-34"/>
                <a:cs typeface="JasmineUPC" panose="02020603050405020304" pitchFamily="18" charset="-34"/>
              </a:rPr>
              <a:t>The Result   AN OVERFLOWING LIFE </a:t>
            </a:r>
          </a:p>
        </p:txBody>
      </p:sp>
      <p:cxnSp>
        <p:nvCxnSpPr>
          <p:cNvPr id="4" name="Straight Connector 3"/>
          <p:cNvCxnSpPr/>
          <p:nvPr/>
        </p:nvCxnSpPr>
        <p:spPr>
          <a:xfrm>
            <a:off x="3429000" y="2038350"/>
            <a:ext cx="0" cy="15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71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14000" contrast="27000"/>
                    </a14:imgEffect>
                  </a14:imgLayer>
                </a14:imgProps>
              </a:ext>
              <a:ext uri="{28A0092B-C50C-407E-A947-70E740481C1C}">
                <a14:useLocalDpi xmlns:a14="http://schemas.microsoft.com/office/drawing/2010/main" val="0"/>
              </a:ext>
            </a:extLst>
          </a:blip>
          <a:srcRect l="9464" t="16591" r="21473" b="15233"/>
          <a:stretch/>
        </p:blipFill>
        <p:spPr bwMode="auto">
          <a:xfrm>
            <a:off x="1447800" y="209550"/>
            <a:ext cx="5988678" cy="443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792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9537" cy="5159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77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50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400" y="1"/>
            <a:ext cx="9118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036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26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90550"/>
            <a:ext cx="5076825" cy="390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49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117" y="6667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MY CUP is MY LIFE</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2023593"/>
            <a:ext cx="7467600" cy="2708434"/>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“On the last day of the festival, Jesus stood and shouted to the crowds: ‘If you are thirsty, come to me and drink! Everyone who really believes in me will have rivers of living water flowing out of their lives."  </a:t>
            </a:r>
          </a:p>
          <a:p>
            <a:pPr algn="ctr">
              <a:lnSpc>
                <a:spcPts val="3000"/>
              </a:lnSpc>
            </a:pPr>
            <a:r>
              <a:rPr lang="en-US" sz="2000" dirty="0">
                <a:latin typeface="Augustus" pitchFamily="2" charset="0"/>
                <a:cs typeface="JasmineUPC" panose="02020603050405020304" pitchFamily="18" charset="-34"/>
              </a:rPr>
              <a:t>John 7:37-38 (NLT)</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674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3286094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117" y="6667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STAY CONNECTED TO JESUS EVERYDAY</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113" y="1882379"/>
            <a:ext cx="8001000" cy="3093154"/>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“Yes, I am the vine; you are the branches. Those who </a:t>
            </a:r>
            <a:r>
              <a:rPr lang="en-US" sz="4400" u="sng" dirty="0">
                <a:latin typeface="JasmineUPC" panose="02020603050405020304" pitchFamily="18" charset="-34"/>
                <a:cs typeface="JasmineUPC" panose="02020603050405020304" pitchFamily="18" charset="-34"/>
              </a:rPr>
              <a:t>remain in me</a:t>
            </a:r>
            <a:r>
              <a:rPr lang="en-US" sz="4400" dirty="0">
                <a:latin typeface="JasmineUPC" panose="02020603050405020304" pitchFamily="18" charset="-34"/>
                <a:cs typeface="JasmineUPC" panose="02020603050405020304" pitchFamily="18" charset="-34"/>
              </a:rPr>
              <a:t>, and I in them, will produce much fruit. For apart from me you can do nothing….but if you </a:t>
            </a:r>
            <a:r>
              <a:rPr lang="en-US" sz="4400" u="sng" dirty="0">
                <a:latin typeface="JasmineUPC" panose="02020603050405020304" pitchFamily="18" charset="-34"/>
                <a:cs typeface="JasmineUPC" panose="02020603050405020304" pitchFamily="18" charset="-34"/>
              </a:rPr>
              <a:t>remain in me </a:t>
            </a:r>
            <a:r>
              <a:rPr lang="en-US" sz="4400" dirty="0">
                <a:latin typeface="JasmineUPC" panose="02020603050405020304" pitchFamily="18" charset="-34"/>
                <a:cs typeface="JasmineUPC" panose="02020603050405020304" pitchFamily="18" charset="-34"/>
              </a:rPr>
              <a:t>and my words remain in you, you may ask for anything you want, and it will be granted! </a:t>
            </a:r>
          </a:p>
          <a:p>
            <a:pPr algn="ctr">
              <a:lnSpc>
                <a:spcPts val="3000"/>
              </a:lnSpc>
            </a:pPr>
            <a:r>
              <a:rPr lang="en-US" sz="2000" dirty="0">
                <a:latin typeface="Augustus" pitchFamily="2" charset="0"/>
                <a:cs typeface="JasmineUPC" panose="02020603050405020304" pitchFamily="18" charset="-34"/>
              </a:rPr>
              <a:t>John 15:5,7</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643175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2"/>
            <a:ext cx="9144000" cy="515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407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0723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513" y="312807"/>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STOP COMPLAINING AND</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113" y="2343150"/>
            <a:ext cx="8001000" cy="1938992"/>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“In everything you do, </a:t>
            </a:r>
          </a:p>
          <a:p>
            <a:pPr algn="ctr">
              <a:lnSpc>
                <a:spcPts val="3000"/>
              </a:lnSpc>
            </a:pPr>
            <a:r>
              <a:rPr lang="en-US" sz="4400" dirty="0">
                <a:latin typeface="JasmineUPC" panose="02020603050405020304" pitchFamily="18" charset="-34"/>
                <a:cs typeface="JasmineUPC" panose="02020603050405020304" pitchFamily="18" charset="-34"/>
              </a:rPr>
              <a:t>stay away from complaining and arguing.”</a:t>
            </a:r>
          </a:p>
          <a:p>
            <a:pPr algn="ctr">
              <a:lnSpc>
                <a:spcPts val="3000"/>
              </a:lnSpc>
            </a:pPr>
            <a:r>
              <a:rPr lang="en-US" sz="4400" dirty="0">
                <a:latin typeface="JasmineUPC" panose="02020603050405020304" pitchFamily="18" charset="-34"/>
                <a:cs typeface="JasmineUPC" panose="02020603050405020304" pitchFamily="18" charset="-34"/>
              </a:rPr>
              <a:t>	</a:t>
            </a:r>
          </a:p>
          <a:p>
            <a:pPr algn="ctr">
              <a:lnSpc>
                <a:spcPts val="3000"/>
              </a:lnSpc>
            </a:pPr>
            <a:r>
              <a:rPr lang="en-US" sz="2000" dirty="0">
                <a:latin typeface="Augustus" pitchFamily="2" charset="0"/>
                <a:cs typeface="JasmineUPC" panose="02020603050405020304" pitchFamily="18" charset="-34"/>
              </a:rPr>
              <a:t>Philippians 2:14</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 name="TextBox 6"/>
          <p:cNvSpPr txBox="1"/>
          <p:nvPr/>
        </p:nvSpPr>
        <p:spPr>
          <a:xfrm>
            <a:off x="381000" y="666750"/>
            <a:ext cx="845820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START BEING GRATEFUL</a:t>
            </a:r>
          </a:p>
        </p:txBody>
      </p:sp>
    </p:spTree>
    <p:extLst>
      <p:ext uri="{BB962C8B-B14F-4D97-AF65-F5344CB8AC3E}">
        <p14:creationId xmlns:p14="http://schemas.microsoft.com/office/powerpoint/2010/main" val="31334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513" y="312807"/>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STOP COMPLAINING AND</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626" y="2266950"/>
            <a:ext cx="8001000" cy="1938992"/>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“No matter what happens, always be thankful, </a:t>
            </a:r>
          </a:p>
          <a:p>
            <a:pPr algn="ctr">
              <a:lnSpc>
                <a:spcPts val="3000"/>
              </a:lnSpc>
            </a:pPr>
            <a:r>
              <a:rPr lang="en-US" sz="4400" dirty="0">
                <a:latin typeface="JasmineUPC" panose="02020603050405020304" pitchFamily="18" charset="-34"/>
                <a:cs typeface="JasmineUPC" panose="02020603050405020304" pitchFamily="18" charset="-34"/>
              </a:rPr>
              <a:t>for this is God's will for you </a:t>
            </a:r>
          </a:p>
          <a:p>
            <a:pPr algn="ctr">
              <a:lnSpc>
                <a:spcPts val="3000"/>
              </a:lnSpc>
            </a:pPr>
            <a:r>
              <a:rPr lang="en-US" sz="4400" dirty="0">
                <a:latin typeface="JasmineUPC" panose="02020603050405020304" pitchFamily="18" charset="-34"/>
                <a:cs typeface="JasmineUPC" panose="02020603050405020304" pitchFamily="18" charset="-34"/>
              </a:rPr>
              <a:t>who belong to Christ Jesus.”	</a:t>
            </a:r>
          </a:p>
          <a:p>
            <a:pPr algn="ctr">
              <a:lnSpc>
                <a:spcPts val="3000"/>
              </a:lnSpc>
            </a:pPr>
            <a:r>
              <a:rPr lang="en-US" sz="2000" dirty="0">
                <a:latin typeface="Augustus" pitchFamily="2" charset="0"/>
                <a:cs typeface="JasmineUPC" panose="02020603050405020304" pitchFamily="18" charset="-34"/>
              </a:rPr>
              <a:t>1 Thessalonians 5:18</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 name="TextBox 6"/>
          <p:cNvSpPr txBox="1"/>
          <p:nvPr/>
        </p:nvSpPr>
        <p:spPr>
          <a:xfrm>
            <a:off x="381000" y="666750"/>
            <a:ext cx="845820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START BEING GRATEFUL</a:t>
            </a:r>
          </a:p>
        </p:txBody>
      </p:sp>
    </p:spTree>
    <p:extLst>
      <p:ext uri="{BB962C8B-B14F-4D97-AF65-F5344CB8AC3E}">
        <p14:creationId xmlns:p14="http://schemas.microsoft.com/office/powerpoint/2010/main" val="1412723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147979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862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513" y="312807"/>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STOP COMPARING AND</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2050346"/>
            <a:ext cx="8001000" cy="3093154"/>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I have learned how to be content with whatever I have. I know how to live on almost nothing or with everything. I have learned the secret of living in every situation, whether it is with a full stomach or empty, with plenty or little.</a:t>
            </a:r>
          </a:p>
          <a:p>
            <a:pPr algn="ctr">
              <a:lnSpc>
                <a:spcPts val="3000"/>
              </a:lnSpc>
            </a:pPr>
            <a:r>
              <a:rPr lang="en-US" sz="4400" dirty="0">
                <a:latin typeface="JasmineUPC" panose="02020603050405020304" pitchFamily="18" charset="-34"/>
                <a:cs typeface="JasmineUPC" panose="02020603050405020304" pitchFamily="18" charset="-34"/>
              </a:rPr>
              <a:t>	</a:t>
            </a:r>
          </a:p>
          <a:p>
            <a:pPr algn="ctr">
              <a:lnSpc>
                <a:spcPts val="3000"/>
              </a:lnSpc>
            </a:pPr>
            <a:r>
              <a:rPr lang="en-US" sz="4400" dirty="0">
                <a:latin typeface="JasmineUPC" panose="02020603050405020304" pitchFamily="18" charset="-34"/>
                <a:cs typeface="JasmineUPC" panose="02020603050405020304" pitchFamily="18" charset="-34"/>
              </a:rPr>
              <a:t>	</a:t>
            </a:r>
            <a:r>
              <a:rPr lang="en-US" sz="2000" dirty="0">
                <a:latin typeface="Augustus" pitchFamily="2" charset="0"/>
                <a:cs typeface="JasmineUPC" panose="02020603050405020304" pitchFamily="18" charset="-34"/>
              </a:rPr>
              <a:t>Philippians  4:11-12</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7" name="TextBox 6"/>
          <p:cNvSpPr txBox="1"/>
          <p:nvPr/>
        </p:nvSpPr>
        <p:spPr>
          <a:xfrm>
            <a:off x="381000" y="666750"/>
            <a:ext cx="845820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START BEING CONTENT</a:t>
            </a:r>
          </a:p>
        </p:txBody>
      </p:sp>
    </p:spTree>
    <p:extLst>
      <p:ext uri="{BB962C8B-B14F-4D97-AF65-F5344CB8AC3E}">
        <p14:creationId xmlns:p14="http://schemas.microsoft.com/office/powerpoint/2010/main" val="3609141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134128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513" y="312807"/>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STOP BEING STINGY AND</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2050346"/>
            <a:ext cx="8001000" cy="2708434"/>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Bring the whole tithe into the storehouse, so that there may be food in My house, and test Me now in this,” says the Lord of hosts, “if I will not open for you the windows of heaven and pour out for you a blessing until it overflows!	</a:t>
            </a:r>
          </a:p>
          <a:p>
            <a:pPr algn="ctr">
              <a:lnSpc>
                <a:spcPts val="3000"/>
              </a:lnSpc>
            </a:pPr>
            <a:r>
              <a:rPr lang="en-US" sz="2000" dirty="0">
                <a:latin typeface="Augustus" pitchFamily="2" charset="0"/>
                <a:cs typeface="JasmineUPC" panose="02020603050405020304" pitchFamily="18" charset="-34"/>
              </a:rPr>
              <a:t>MALACHI 3:10 (NASB)</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TextBox 6"/>
          <p:cNvSpPr txBox="1"/>
          <p:nvPr/>
        </p:nvSpPr>
        <p:spPr>
          <a:xfrm>
            <a:off x="381000" y="666750"/>
            <a:ext cx="845820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START BEING GENEROUS</a:t>
            </a:r>
          </a:p>
        </p:txBody>
      </p:sp>
    </p:spTree>
    <p:extLst>
      <p:ext uri="{BB962C8B-B14F-4D97-AF65-F5344CB8AC3E}">
        <p14:creationId xmlns:p14="http://schemas.microsoft.com/office/powerpoint/2010/main" val="2067807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513" y="312807"/>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STOP BEING STINGY AND</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2050346"/>
            <a:ext cx="8001000" cy="3093154"/>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 “For you are careful to tithe even the tiniest income from your herb gardens, but you ignore the more important aspects of the law—justice, mercy, and faith. </a:t>
            </a:r>
            <a:r>
              <a:rPr lang="en-US" sz="4400" u="sng" dirty="0">
                <a:latin typeface="JasmineUPC" panose="02020603050405020304" pitchFamily="18" charset="-34"/>
                <a:cs typeface="JasmineUPC" panose="02020603050405020304" pitchFamily="18" charset="-34"/>
              </a:rPr>
              <a:t>You should tithe, yes</a:t>
            </a:r>
            <a:r>
              <a:rPr lang="en-US" sz="4400" dirty="0">
                <a:latin typeface="JasmineUPC" panose="02020603050405020304" pitchFamily="18" charset="-34"/>
                <a:cs typeface="JasmineUPC" panose="02020603050405020304" pitchFamily="18" charset="-34"/>
              </a:rPr>
              <a:t>, but do not neglect the more important things.</a:t>
            </a:r>
            <a:br>
              <a:rPr lang="en-US" sz="4400" dirty="0">
                <a:latin typeface="JasmineUPC" panose="02020603050405020304" pitchFamily="18" charset="-34"/>
                <a:cs typeface="JasmineUPC" panose="02020603050405020304" pitchFamily="18" charset="-34"/>
              </a:rPr>
            </a:br>
            <a:r>
              <a:rPr lang="en-US" sz="4400" dirty="0">
                <a:latin typeface="JasmineUPC" panose="02020603050405020304" pitchFamily="18" charset="-34"/>
                <a:cs typeface="JasmineUPC" panose="02020603050405020304" pitchFamily="18" charset="-34"/>
              </a:rPr>
              <a:t>	</a:t>
            </a:r>
          </a:p>
          <a:p>
            <a:pPr algn="ctr">
              <a:lnSpc>
                <a:spcPts val="3000"/>
              </a:lnSpc>
            </a:pPr>
            <a:r>
              <a:rPr lang="en-US" sz="2000" dirty="0">
                <a:latin typeface="Augustus" pitchFamily="2" charset="0"/>
                <a:cs typeface="JasmineUPC" panose="02020603050405020304" pitchFamily="18" charset="-34"/>
              </a:rPr>
              <a:t>Matthew 23:23</a:t>
            </a:r>
            <a:endParaRPr lang="en-US" sz="4400" dirty="0">
              <a:latin typeface="Augustus" pitchFamily="2" charset="0"/>
              <a:cs typeface="JasmineUPC" panose="02020603050405020304" pitchFamily="18" charset="-34"/>
            </a:endParaRPr>
          </a:p>
          <a:p>
            <a:pPr algn="ctr"/>
            <a:endParaRPr lang="en-US" sz="2000" dirty="0"/>
          </a:p>
        </p:txBody>
      </p:sp>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TextBox 6"/>
          <p:cNvSpPr txBox="1"/>
          <p:nvPr/>
        </p:nvSpPr>
        <p:spPr>
          <a:xfrm>
            <a:off x="381000" y="666750"/>
            <a:ext cx="8458200" cy="1015663"/>
          </a:xfrm>
          <a:prstGeom prst="rect">
            <a:avLst/>
          </a:prstGeom>
          <a:noFill/>
        </p:spPr>
        <p:txBody>
          <a:bodyPr wrap="square" rtlCol="0">
            <a:spAutoFit/>
          </a:bodyPr>
          <a:lstStyle/>
          <a:p>
            <a:pPr algn="ctr"/>
            <a:r>
              <a:rPr lang="en-US" sz="60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START BEING GENEROUS</a:t>
            </a:r>
          </a:p>
        </p:txBody>
      </p:sp>
    </p:spTree>
    <p:extLst>
      <p:ext uri="{BB962C8B-B14F-4D97-AF65-F5344CB8AC3E}">
        <p14:creationId xmlns:p14="http://schemas.microsoft.com/office/powerpoint/2010/main" val="3573144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19253"/>
            <a:ext cx="8001000" cy="4247317"/>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Remember this—a farmer who plants only a few seeds will get a small crop. But the one who plants generously will get a generous crop. You must each decide in your heart how much to give. And don’t give reluctantly or in response to pressure. “For God loves a person who gives cheerfully.”  And God will generously provide </a:t>
            </a:r>
            <a:r>
              <a:rPr lang="en-US" sz="4400" u="sng" dirty="0">
                <a:latin typeface="JasmineUPC" panose="02020603050405020304" pitchFamily="18" charset="-34"/>
                <a:cs typeface="JasmineUPC" panose="02020603050405020304" pitchFamily="18" charset="-34"/>
              </a:rPr>
              <a:t>all</a:t>
            </a:r>
            <a:r>
              <a:rPr lang="en-US" sz="4400" dirty="0">
                <a:latin typeface="JasmineUPC" panose="02020603050405020304" pitchFamily="18" charset="-34"/>
                <a:cs typeface="JasmineUPC" panose="02020603050405020304" pitchFamily="18" charset="-34"/>
              </a:rPr>
              <a:t> you need. Then you will </a:t>
            </a:r>
            <a:r>
              <a:rPr lang="en-US" sz="4400" u="sng" dirty="0">
                <a:latin typeface="JasmineUPC" panose="02020603050405020304" pitchFamily="18" charset="-34"/>
                <a:cs typeface="JasmineUPC" panose="02020603050405020304" pitchFamily="18" charset="-34"/>
              </a:rPr>
              <a:t>always</a:t>
            </a:r>
            <a:r>
              <a:rPr lang="en-US" sz="4400" dirty="0">
                <a:latin typeface="JasmineUPC" panose="02020603050405020304" pitchFamily="18" charset="-34"/>
                <a:cs typeface="JasmineUPC" panose="02020603050405020304" pitchFamily="18" charset="-34"/>
              </a:rPr>
              <a:t> have everything you need and plenty left over to </a:t>
            </a:r>
            <a:r>
              <a:rPr lang="en-US" sz="4400" u="sng" dirty="0">
                <a:latin typeface="JasmineUPC" panose="02020603050405020304" pitchFamily="18" charset="-34"/>
                <a:cs typeface="JasmineUPC" panose="02020603050405020304" pitchFamily="18" charset="-34"/>
              </a:rPr>
              <a:t>share</a:t>
            </a:r>
            <a:r>
              <a:rPr lang="en-US" sz="4400" dirty="0">
                <a:latin typeface="JasmineUPC" panose="02020603050405020304" pitchFamily="18" charset="-34"/>
                <a:cs typeface="JasmineUPC" panose="02020603050405020304" pitchFamily="18" charset="-34"/>
              </a:rPr>
              <a:t> with others. 	</a:t>
            </a:r>
          </a:p>
          <a:p>
            <a:pPr algn="ctr">
              <a:lnSpc>
                <a:spcPts val="3000"/>
              </a:lnSpc>
            </a:pPr>
            <a:r>
              <a:rPr lang="en-US" sz="2000" dirty="0">
                <a:latin typeface="Augustus" pitchFamily="2" charset="0"/>
                <a:cs typeface="JasmineUPC" panose="02020603050405020304" pitchFamily="18" charset="-34"/>
              </a:rPr>
              <a:t>2 Corinthians 9:6-8</a:t>
            </a:r>
            <a:endParaRPr lang="en-US" sz="4400" dirty="0">
              <a:latin typeface="Augustus" pitchFamily="2" charset="0"/>
              <a:cs typeface="JasmineUPC" panose="02020603050405020304" pitchFamily="18" charset="-34"/>
            </a:endParaRPr>
          </a:p>
          <a:p>
            <a:pPr algn="ctr"/>
            <a:endParaRPr lang="en-US" sz="2000" dirty="0"/>
          </a:p>
        </p:txBody>
      </p:sp>
    </p:spTree>
    <p:extLst>
      <p:ext uri="{BB962C8B-B14F-4D97-AF65-F5344CB8AC3E}">
        <p14:creationId xmlns:p14="http://schemas.microsoft.com/office/powerpoint/2010/main" val="2172787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811" y="1733550"/>
            <a:ext cx="8001000" cy="2323713"/>
          </a:xfrm>
          <a:prstGeom prst="rect">
            <a:avLst/>
          </a:prstGeom>
          <a:noFill/>
          <a:ln>
            <a:noFill/>
          </a:ln>
        </p:spPr>
        <p:txBody>
          <a:bodyPr wrap="square" rtlCol="0">
            <a:spAutoFit/>
          </a:bodyPr>
          <a:lstStyle/>
          <a:p>
            <a:pPr algn="ctr">
              <a:lnSpc>
                <a:spcPts val="3000"/>
              </a:lnSpc>
            </a:pPr>
            <a:r>
              <a:rPr lang="en-US" sz="5400" dirty="0">
                <a:latin typeface="JasmineUPC" panose="02020603050405020304" pitchFamily="18" charset="-34"/>
                <a:cs typeface="JasmineUPC" panose="02020603050405020304" pitchFamily="18" charset="-34"/>
              </a:rPr>
              <a:t>Wherever your treasure is, </a:t>
            </a:r>
          </a:p>
          <a:p>
            <a:pPr algn="ctr">
              <a:lnSpc>
                <a:spcPts val="3000"/>
              </a:lnSpc>
            </a:pPr>
            <a:r>
              <a:rPr lang="en-US" sz="5400" dirty="0">
                <a:latin typeface="JasmineUPC" panose="02020603050405020304" pitchFamily="18" charset="-34"/>
                <a:cs typeface="JasmineUPC" panose="02020603050405020304" pitchFamily="18" charset="-34"/>
              </a:rPr>
              <a:t>there the desires of your heart </a:t>
            </a:r>
            <a:br>
              <a:rPr lang="en-US" sz="5400" dirty="0">
                <a:latin typeface="JasmineUPC" panose="02020603050405020304" pitchFamily="18" charset="-34"/>
                <a:cs typeface="JasmineUPC" panose="02020603050405020304" pitchFamily="18" charset="-34"/>
              </a:rPr>
            </a:br>
            <a:r>
              <a:rPr lang="en-US" sz="5400" dirty="0">
                <a:latin typeface="JasmineUPC" panose="02020603050405020304" pitchFamily="18" charset="-34"/>
                <a:cs typeface="JasmineUPC" panose="02020603050405020304" pitchFamily="18" charset="-34"/>
              </a:rPr>
              <a:t>will also be.</a:t>
            </a:r>
            <a:r>
              <a:rPr lang="en-US" sz="4400" dirty="0">
                <a:latin typeface="JasmineUPC" panose="02020603050405020304" pitchFamily="18" charset="-34"/>
                <a:cs typeface="JasmineUPC" panose="02020603050405020304" pitchFamily="18" charset="-34"/>
              </a:rPr>
              <a:t>	</a:t>
            </a:r>
          </a:p>
          <a:p>
            <a:pPr algn="ctr">
              <a:lnSpc>
                <a:spcPts val="3000"/>
              </a:lnSpc>
            </a:pPr>
            <a:endParaRPr lang="en-US" sz="4400" dirty="0">
              <a:latin typeface="JasmineUPC" panose="02020603050405020304" pitchFamily="18" charset="-34"/>
              <a:cs typeface="JasmineUPC" panose="02020603050405020304" pitchFamily="18" charset="-34"/>
            </a:endParaRPr>
          </a:p>
          <a:p>
            <a:pPr algn="ctr">
              <a:lnSpc>
                <a:spcPts val="3000"/>
              </a:lnSpc>
            </a:pPr>
            <a:r>
              <a:rPr lang="en-US" sz="2000" dirty="0">
                <a:latin typeface="Augustus" pitchFamily="2" charset="0"/>
                <a:cs typeface="JasmineUPC" panose="02020603050405020304" pitchFamily="18" charset="-34"/>
              </a:rPr>
              <a:t>Matthew 6:21</a:t>
            </a:r>
            <a:endParaRPr lang="en-US" sz="4400" dirty="0">
              <a:latin typeface="Augustus" pitchFamily="2" charset="0"/>
              <a:cs typeface="JasmineUPC" panose="02020603050405020304" pitchFamily="18" charset="-34"/>
            </a:endParaRPr>
          </a:p>
          <a:p>
            <a:pPr algn="ctr"/>
            <a:endParaRPr lang="en-US" sz="2000" dirty="0"/>
          </a:p>
        </p:txBody>
      </p:sp>
    </p:spTree>
    <p:extLst>
      <p:ext uri="{BB962C8B-B14F-4D97-AF65-F5344CB8AC3E}">
        <p14:creationId xmlns:p14="http://schemas.microsoft.com/office/powerpoint/2010/main" val="145624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1644288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885" y="1329207"/>
            <a:ext cx="8001000" cy="2836674"/>
          </a:xfrm>
          <a:prstGeom prst="rect">
            <a:avLst/>
          </a:prstGeom>
          <a:noFill/>
          <a:ln>
            <a:noFill/>
          </a:ln>
        </p:spPr>
        <p:txBody>
          <a:bodyPr wrap="square" rtlCol="0">
            <a:spAutoFit/>
          </a:bodyPr>
          <a:lstStyle/>
          <a:p>
            <a:pPr algn="ctr">
              <a:lnSpc>
                <a:spcPts val="3000"/>
              </a:lnSpc>
            </a:pPr>
            <a:r>
              <a:rPr lang="en-US" sz="4800" b="1" dirty="0">
                <a:latin typeface="JasmineUPC" panose="02020603050405020304" pitchFamily="18" charset="-34"/>
                <a:cs typeface="JasmineUPC" panose="02020603050405020304" pitchFamily="18" charset="-34"/>
              </a:rPr>
              <a:t>God wants us to have an Abundant Life</a:t>
            </a:r>
          </a:p>
          <a:p>
            <a:pPr algn="ctr">
              <a:lnSpc>
                <a:spcPts val="3000"/>
              </a:lnSpc>
            </a:pPr>
            <a:br>
              <a:rPr lang="en-US" sz="4800" dirty="0">
                <a:latin typeface="JasmineUPC" panose="02020603050405020304" pitchFamily="18" charset="-34"/>
                <a:cs typeface="JasmineUPC" panose="02020603050405020304" pitchFamily="18" charset="-34"/>
              </a:rPr>
            </a:br>
            <a:r>
              <a:rPr lang="en-US" sz="4800" dirty="0">
                <a:latin typeface="JasmineUPC" panose="02020603050405020304" pitchFamily="18" charset="-34"/>
                <a:cs typeface="JasmineUPC" panose="02020603050405020304" pitchFamily="18" charset="-34"/>
              </a:rPr>
              <a:t>I have come to give you everything in abundance, more than you expect—life in its fullness until you overflow!</a:t>
            </a:r>
            <a:br>
              <a:rPr lang="en-US" sz="4800" dirty="0">
                <a:latin typeface="JasmineUPC" panose="02020603050405020304" pitchFamily="18" charset="-34"/>
                <a:cs typeface="JasmineUPC" panose="02020603050405020304" pitchFamily="18" charset="-34"/>
              </a:rPr>
            </a:br>
            <a:endParaRPr lang="en-US" sz="4000" dirty="0">
              <a:latin typeface="JasmineUPC" panose="02020603050405020304" pitchFamily="18" charset="-34"/>
              <a:cs typeface="JasmineUPC" panose="02020603050405020304" pitchFamily="18" charset="-34"/>
            </a:endParaRPr>
          </a:p>
          <a:p>
            <a:pPr algn="ctr">
              <a:lnSpc>
                <a:spcPts val="1700"/>
              </a:lnSpc>
            </a:pPr>
            <a:r>
              <a:rPr lang="en-US" sz="2000" dirty="0">
                <a:latin typeface="Augustus" pitchFamily="2" charset="0"/>
                <a:cs typeface="JasmineUPC" panose="02020603050405020304" pitchFamily="18" charset="-34"/>
              </a:rPr>
              <a:t>John 10:10 </a:t>
            </a:r>
            <a:br>
              <a:rPr lang="en-US" sz="2000" dirty="0">
                <a:latin typeface="Augustus" pitchFamily="2" charset="0"/>
                <a:cs typeface="JasmineUPC" panose="02020603050405020304" pitchFamily="18" charset="-34"/>
              </a:rPr>
            </a:br>
            <a:r>
              <a:rPr lang="en-US" sz="1100" dirty="0">
                <a:latin typeface="Augustus" pitchFamily="2" charset="0"/>
                <a:cs typeface="JasmineUPC" panose="02020603050405020304" pitchFamily="18" charset="-34"/>
              </a:rPr>
              <a:t>(the Passion Translation)</a:t>
            </a:r>
            <a:endParaRPr lang="en-US" sz="2400" dirty="0">
              <a:latin typeface="Augustus" pitchFamily="2" charset="0"/>
              <a:cs typeface="JasmineUPC" panose="02020603050405020304" pitchFamily="18" charset="-34"/>
            </a:endParaRPr>
          </a:p>
        </p:txBody>
      </p:sp>
    </p:spTree>
    <p:extLst>
      <p:ext uri="{BB962C8B-B14F-4D97-AF65-F5344CB8AC3E}">
        <p14:creationId xmlns:p14="http://schemas.microsoft.com/office/powerpoint/2010/main" val="1755820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82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428750"/>
            <a:ext cx="8534400" cy="2336537"/>
          </a:xfrm>
          <a:prstGeom prst="rect">
            <a:avLst/>
          </a:prstGeom>
          <a:solidFill>
            <a:srgbClr val="9FE331">
              <a:alpha val="16000"/>
            </a:srgbClr>
          </a:solidFill>
          <a:ln>
            <a:solidFill>
              <a:srgbClr val="9FE331"/>
            </a:solidFill>
          </a:ln>
        </p:spPr>
        <p:txBody>
          <a:bodyPr wrap="square" rtlCol="0">
            <a:spAutoFit/>
          </a:bodyPr>
          <a:lstStyle/>
          <a:p>
            <a:pPr algn="ctr">
              <a:lnSpc>
                <a:spcPts val="3500"/>
              </a:lnSpc>
            </a:pPr>
            <a:r>
              <a:rPr lang="en-US" sz="4800" b="1" baseline="30000" dirty="0">
                <a:latin typeface="JasmineUPC" panose="02020603050405020304" pitchFamily="18" charset="-34"/>
                <a:cs typeface="JasmineUPC" panose="02020603050405020304" pitchFamily="18" charset="-34"/>
              </a:rPr>
              <a:t> </a:t>
            </a:r>
            <a:r>
              <a:rPr lang="en-US" sz="4800" dirty="0">
                <a:latin typeface="JasmineUPC" panose="02020603050405020304" pitchFamily="18" charset="-34"/>
                <a:cs typeface="JasmineUPC" panose="02020603050405020304" pitchFamily="18" charset="-34"/>
              </a:rPr>
              <a:t>You prepare a feast for me</a:t>
            </a:r>
          </a:p>
          <a:p>
            <a:pPr algn="ctr">
              <a:lnSpc>
                <a:spcPts val="3500"/>
              </a:lnSpc>
            </a:pPr>
            <a:r>
              <a:rPr lang="en-US" sz="4800" dirty="0">
                <a:latin typeface="JasmineUPC" panose="02020603050405020304" pitchFamily="18" charset="-34"/>
                <a:cs typeface="JasmineUPC" panose="02020603050405020304" pitchFamily="18" charset="-34"/>
              </a:rPr>
              <a:t>    in the presence of my enemies.</a:t>
            </a:r>
          </a:p>
          <a:p>
            <a:pPr algn="ctr">
              <a:lnSpc>
                <a:spcPts val="3500"/>
              </a:lnSpc>
            </a:pPr>
            <a:r>
              <a:rPr lang="en-US" sz="4800" dirty="0">
                <a:latin typeface="JasmineUPC" panose="02020603050405020304" pitchFamily="18" charset="-34"/>
                <a:cs typeface="JasmineUPC" panose="02020603050405020304" pitchFamily="18" charset="-34"/>
              </a:rPr>
              <a:t>You honor me by anointing my head with oil</a:t>
            </a:r>
            <a:r>
              <a:rPr lang="en-US" sz="5400" dirty="0">
                <a:latin typeface="JasmineUPC" panose="02020603050405020304" pitchFamily="18" charset="-34"/>
                <a:cs typeface="JasmineUPC" panose="02020603050405020304" pitchFamily="18" charset="-34"/>
              </a:rPr>
              <a:t>.</a:t>
            </a:r>
          </a:p>
          <a:p>
            <a:pPr algn="ctr">
              <a:lnSpc>
                <a:spcPts val="3500"/>
              </a:lnSpc>
            </a:pPr>
            <a:r>
              <a:rPr lang="en-US" sz="5400" dirty="0">
                <a:latin typeface="JasmineUPC" panose="02020603050405020304" pitchFamily="18" charset="-34"/>
                <a:cs typeface="JasmineUPC" panose="02020603050405020304" pitchFamily="18" charset="-34"/>
              </a:rPr>
              <a:t>    My cup overflows with blessings.</a:t>
            </a:r>
          </a:p>
          <a:p>
            <a:pPr algn="ctr">
              <a:lnSpc>
                <a:spcPts val="3500"/>
              </a:lnSpc>
            </a:pPr>
            <a:r>
              <a:rPr lang="en-US" sz="2000" dirty="0">
                <a:latin typeface="Augustus" pitchFamily="2" charset="0"/>
                <a:cs typeface="JasmineUPC" panose="02020603050405020304" pitchFamily="18" charset="-34"/>
              </a:rPr>
              <a:t>Psalm 23:5</a:t>
            </a:r>
            <a:endParaRPr lang="en-US" sz="4800" dirty="0">
              <a:latin typeface="JasmineUPC" panose="02020603050405020304" pitchFamily="18" charset="-34"/>
              <a:cs typeface="JasmineUPC" panose="02020603050405020304" pitchFamily="18" charset="-34"/>
            </a:endParaRPr>
          </a:p>
        </p:txBody>
      </p:sp>
    </p:spTree>
    <p:extLst>
      <p:ext uri="{BB962C8B-B14F-4D97-AF65-F5344CB8AC3E}">
        <p14:creationId xmlns:p14="http://schemas.microsoft.com/office/powerpoint/2010/main" val="406469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1889807" y="2747534"/>
            <a:ext cx="5486400" cy="846206"/>
          </a:xfrm>
          <a:prstGeom prst="ellipse">
            <a:avLst/>
          </a:prstGeom>
          <a:solidFill>
            <a:srgbClr val="EEF321">
              <a:alpha val="60784"/>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33"/>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608" y="1167551"/>
            <a:ext cx="4038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484" y="3797734"/>
            <a:ext cx="1944687"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562350"/>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803854"/>
            <a:ext cx="7924800" cy="369332"/>
          </a:xfrm>
          <a:prstGeom prst="rect">
            <a:avLst/>
          </a:prstGeom>
          <a:noFill/>
        </p:spPr>
        <p:txBody>
          <a:bodyPr wrap="square" rtlCol="0">
            <a:spAutoFit/>
          </a:bodyPr>
          <a:lstStyle/>
          <a:p>
            <a:pPr algn="ctr"/>
            <a:r>
              <a:rPr lang="en-US" dirty="0">
                <a:latin typeface="Augustus" pitchFamily="2" charset="0"/>
              </a:rPr>
              <a:t>Living in the goodness of God</a:t>
            </a:r>
          </a:p>
        </p:txBody>
      </p:sp>
      <p:sp>
        <p:nvSpPr>
          <p:cNvPr id="3" name="TextBox 2"/>
          <p:cNvSpPr txBox="1"/>
          <p:nvPr/>
        </p:nvSpPr>
        <p:spPr>
          <a:xfrm>
            <a:off x="519984" y="2007180"/>
            <a:ext cx="8305800" cy="1446550"/>
          </a:xfrm>
          <a:prstGeom prst="rect">
            <a:avLst/>
          </a:prstGeom>
          <a:noFill/>
        </p:spPr>
        <p:txBody>
          <a:bodyPr wrap="square" rtlCol="0">
            <a:spAutoFit/>
          </a:bodyPr>
          <a:lstStyle/>
          <a:p>
            <a:pPr algn="ctr"/>
            <a:r>
              <a:rPr lang="en-US" sz="8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Overflowing Life</a:t>
            </a:r>
          </a:p>
        </p:txBody>
      </p:sp>
      <p:sp>
        <p:nvSpPr>
          <p:cNvPr id="7" name="TextBox 6"/>
          <p:cNvSpPr txBox="1"/>
          <p:nvPr/>
        </p:nvSpPr>
        <p:spPr>
          <a:xfrm>
            <a:off x="609600" y="1491401"/>
            <a:ext cx="8305800" cy="1200329"/>
          </a:xfrm>
          <a:prstGeom prst="rect">
            <a:avLst/>
          </a:prstGeom>
          <a:noFill/>
        </p:spPr>
        <p:txBody>
          <a:bodyPr wrap="square" rtlCol="0">
            <a:spAutoFit/>
          </a:bodyPr>
          <a:lstStyle/>
          <a:p>
            <a:pPr algn="ctr"/>
            <a:r>
              <a:rPr lang="en-US" sz="72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How to Experience an</a:t>
            </a:r>
          </a:p>
        </p:txBody>
      </p:sp>
    </p:spTree>
    <p:extLst>
      <p:ext uri="{BB962C8B-B14F-4D97-AF65-F5344CB8AC3E}">
        <p14:creationId xmlns:p14="http://schemas.microsoft.com/office/powerpoint/2010/main" val="90493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211376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62327"/>
            <a:ext cx="4359487" cy="324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563"/>
          <a:stretch/>
        </p:blipFill>
        <p:spPr bwMode="auto">
          <a:xfrm>
            <a:off x="4604197" y="278242"/>
            <a:ext cx="4204401" cy="2344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28783" y="971550"/>
            <a:ext cx="1810017" cy="5906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29000" y="819150"/>
            <a:ext cx="2514600" cy="830997"/>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800" b="1" cap="none" spc="0" dirty="0">
                <a:ln>
                  <a:prstDash val="solid"/>
                </a:ln>
                <a:solidFill>
                  <a:schemeClr val="bg1"/>
                </a:solidFill>
                <a:effectLst>
                  <a:outerShdw blurRad="88000" dist="50800" dir="5040000" algn="tl">
                    <a:schemeClr val="accent4">
                      <a:tint val="80000"/>
                      <a:satMod val="250000"/>
                      <a:alpha val="45000"/>
                    </a:schemeClr>
                  </a:outerShdw>
                </a:effectLst>
              </a:rPr>
              <a:t>FOMO</a:t>
            </a:r>
          </a:p>
        </p:txBody>
      </p:sp>
    </p:spTree>
    <p:extLst>
      <p:ext uri="{BB962C8B-B14F-4D97-AF65-F5344CB8AC3E}">
        <p14:creationId xmlns:p14="http://schemas.microsoft.com/office/powerpoint/2010/main" val="386670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28600" y="4019550"/>
            <a:ext cx="3276600" cy="584775"/>
          </a:xfrm>
          <a:prstGeom prst="rect">
            <a:avLst/>
          </a:prstGeom>
          <a:noFill/>
          <a:effectLst>
            <a:outerShdw blurRad="50800" dist="50800" dir="5400000" algn="ctr" rotWithShape="0">
              <a:srgbClr val="669900"/>
            </a:outerShdw>
          </a:effectLst>
        </p:spPr>
        <p:txBody>
          <a:bodyPr wrap="square" rtlCol="0">
            <a:spAutoFit/>
          </a:bodyPr>
          <a:lstStyle/>
          <a:p>
            <a:r>
              <a:rPr lang="en-US" sz="3200" dirty="0">
                <a:solidFill>
                  <a:prstClr val="white"/>
                </a:solidFill>
                <a:effectLst>
                  <a:outerShdw blurRad="38100" dist="38100" dir="2700000" algn="tl">
                    <a:srgbClr val="000000">
                      <a:alpha val="43137"/>
                    </a:srgbClr>
                  </a:outerShdw>
                </a:effectLst>
                <a:latin typeface="Augustus" pitchFamily="2" charset="0"/>
              </a:rPr>
              <a:t>Psalm 23</a:t>
            </a:r>
          </a:p>
        </p:txBody>
      </p:sp>
    </p:spTree>
    <p:extLst>
      <p:ext uri="{BB962C8B-B14F-4D97-AF65-F5344CB8AC3E}">
        <p14:creationId xmlns:p14="http://schemas.microsoft.com/office/powerpoint/2010/main" val="211376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66750"/>
            <a:ext cx="84582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JasmineUPC" panose="02020603050405020304" pitchFamily="18" charset="-34"/>
                <a:cs typeface="JasmineUPC" panose="02020603050405020304" pitchFamily="18" charset="-34"/>
              </a:rPr>
              <a:t>SHORTAGE MINDSET</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943" y="1469025"/>
            <a:ext cx="38719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amond 5"/>
          <p:cNvSpPr/>
          <p:nvPr/>
        </p:nvSpPr>
        <p:spPr>
          <a:xfrm>
            <a:off x="4305300" y="1379519"/>
            <a:ext cx="457200" cy="5028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2023593"/>
            <a:ext cx="7696200" cy="2323713"/>
          </a:xfrm>
          <a:prstGeom prst="rect">
            <a:avLst/>
          </a:prstGeom>
          <a:noFill/>
          <a:ln>
            <a:noFill/>
          </a:ln>
        </p:spPr>
        <p:txBody>
          <a:bodyPr wrap="square" rtlCol="0">
            <a:spAutoFit/>
          </a:bodyPr>
          <a:lstStyle/>
          <a:p>
            <a:pPr algn="ctr">
              <a:lnSpc>
                <a:spcPts val="3000"/>
              </a:lnSpc>
            </a:pPr>
            <a:r>
              <a:rPr lang="en-US" sz="4400" dirty="0">
                <a:latin typeface="JasmineUPC" panose="02020603050405020304" pitchFamily="18" charset="-34"/>
                <a:cs typeface="JasmineUPC" panose="02020603050405020304" pitchFamily="18" charset="-34"/>
              </a:rPr>
              <a:t> “A man brought Elisha the prophet some loaves of bread.  Elisha said, ‘Give it to the people so they can eat.’  Elisha’s servant said ‘There's not enough here for a hundred people.’</a:t>
            </a:r>
          </a:p>
          <a:p>
            <a:pPr algn="ctr">
              <a:lnSpc>
                <a:spcPts val="3000"/>
              </a:lnSpc>
            </a:pPr>
            <a:endParaRPr lang="en-US" sz="4400" dirty="0">
              <a:latin typeface="JasmineUPC" panose="02020603050405020304" pitchFamily="18" charset="-34"/>
              <a:cs typeface="JasmineUPC" panose="02020603050405020304" pitchFamily="18" charset="-34"/>
            </a:endParaRPr>
          </a:p>
          <a:p>
            <a:pPr algn="ctr"/>
            <a:r>
              <a:rPr lang="en-US" sz="2000" dirty="0">
                <a:latin typeface="Augustus" pitchFamily="2" charset="0"/>
              </a:rPr>
              <a:t>2 KINGS 4:42-43   </a:t>
            </a:r>
            <a:r>
              <a:rPr lang="en-US" sz="2000" dirty="0">
                <a:latin typeface="JasmineUPC" panose="02020603050405020304" pitchFamily="18" charset="-34"/>
                <a:cs typeface="JasmineUPC" panose="02020603050405020304" pitchFamily="18" charset="-34"/>
              </a:rPr>
              <a:t>(CEV) </a:t>
            </a:r>
            <a:endParaRPr lang="en-US" sz="2000" dirty="0">
              <a:latin typeface="Augustus" pitchFamily="2" charset="0"/>
            </a:endParaRPr>
          </a:p>
        </p:txBody>
      </p:sp>
    </p:spTree>
    <p:extLst>
      <p:ext uri="{BB962C8B-B14F-4D97-AF65-F5344CB8AC3E}">
        <p14:creationId xmlns:p14="http://schemas.microsoft.com/office/powerpoint/2010/main" val="3766264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11819</TotalTime>
  <Words>611</Words>
  <Application>Microsoft Macintosh PowerPoint</Application>
  <PresentationFormat>On-screen Show (16:9)</PresentationFormat>
  <Paragraphs>79</Paragraphs>
  <Slides>38</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Augustus</vt:lpstr>
      <vt:lpstr>Calibri</vt:lpstr>
      <vt:lpstr>JasmineUPC</vt:lpstr>
      <vt:lpstr>Office Theme</vt:lpstr>
      <vt:lpstr>4_Office Theme</vt:lpstr>
      <vt:lpstr>5_Office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64</cp:revision>
  <dcterms:created xsi:type="dcterms:W3CDTF">2018-07-18T00:14:39Z</dcterms:created>
  <dcterms:modified xsi:type="dcterms:W3CDTF">2018-09-27T16:58:00Z</dcterms:modified>
</cp:coreProperties>
</file>