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257" r:id="rId4"/>
    <p:sldId id="317" r:id="rId5"/>
    <p:sldId id="301" r:id="rId6"/>
    <p:sldId id="318" r:id="rId7"/>
    <p:sldId id="265" r:id="rId8"/>
    <p:sldId id="303" r:id="rId9"/>
    <p:sldId id="304" r:id="rId10"/>
    <p:sldId id="316" r:id="rId11"/>
    <p:sldId id="268" r:id="rId12"/>
    <p:sldId id="273" r:id="rId13"/>
    <p:sldId id="288" r:id="rId14"/>
    <p:sldId id="277" r:id="rId15"/>
    <p:sldId id="290" r:id="rId16"/>
    <p:sldId id="289" r:id="rId17"/>
    <p:sldId id="305" r:id="rId18"/>
    <p:sldId id="306" r:id="rId19"/>
    <p:sldId id="307" r:id="rId20"/>
    <p:sldId id="308" r:id="rId21"/>
    <p:sldId id="309" r:id="rId22"/>
    <p:sldId id="292" r:id="rId23"/>
    <p:sldId id="270" r:id="rId24"/>
    <p:sldId id="291" r:id="rId25"/>
    <p:sldId id="310" r:id="rId26"/>
    <p:sldId id="276" r:id="rId27"/>
    <p:sldId id="279" r:id="rId28"/>
    <p:sldId id="311" r:id="rId29"/>
    <p:sldId id="293" r:id="rId30"/>
    <p:sldId id="283" r:id="rId31"/>
    <p:sldId id="312" r:id="rId32"/>
    <p:sldId id="314" r:id="rId33"/>
    <p:sldId id="315" r:id="rId34"/>
    <p:sldId id="313" r:id="rId35"/>
    <p:sldId id="286"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31"/>
  </p:normalViewPr>
  <p:slideViewPr>
    <p:cSldViewPr>
      <p:cViewPr varScale="1">
        <p:scale>
          <a:sx n="135" d="100"/>
          <a:sy n="135" d="100"/>
        </p:scale>
        <p:origin x="42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6B2BA0-59B6-4AAF-A8D5-E14290A99864}" type="datetimeFigureOut">
              <a:rPr lang="en-US" smtClean="0"/>
              <a:t>5/11/16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0257C8-6BBE-4D6A-8A7C-BCCB1138AB8E}" type="slidenum">
              <a:rPr lang="en-US" smtClean="0"/>
              <a:t>‹#›</a:t>
            </a:fld>
            <a:endParaRPr lang="en-US"/>
          </a:p>
        </p:txBody>
      </p:sp>
    </p:spTree>
    <p:extLst>
      <p:ext uri="{BB962C8B-B14F-4D97-AF65-F5344CB8AC3E}">
        <p14:creationId xmlns:p14="http://schemas.microsoft.com/office/powerpoint/2010/main" val="242802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91257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26033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350155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760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618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835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766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040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563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91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906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3913550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37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021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7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2054F-9071-451C-AEE3-2DBA7B8C0E92}"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0414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2054F-9071-451C-AEE3-2DBA7B8C0E92}"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409095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E2054F-9071-451C-AEE3-2DBA7B8C0E92}" type="datetimeFigureOut">
              <a:rPr lang="en-US" smtClean="0"/>
              <a:t>5/11/16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783044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E2054F-9071-451C-AEE3-2DBA7B8C0E92}" type="datetimeFigureOut">
              <a:rPr lang="en-US" smtClean="0"/>
              <a:t>5/11/16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752054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2054F-9071-451C-AEE3-2DBA7B8C0E92}" type="datetimeFigureOut">
              <a:rPr lang="en-US" smtClean="0"/>
              <a:t>5/11/16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4088480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365835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2054F-9071-451C-AEE3-2DBA7B8C0E92}"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91EF91-EE1D-486A-B9AB-EA342F96DB80}" type="slidenum">
              <a:rPr lang="en-US" smtClean="0"/>
              <a:t>‹#›</a:t>
            </a:fld>
            <a:endParaRPr lang="en-US"/>
          </a:p>
        </p:txBody>
      </p:sp>
    </p:spTree>
    <p:extLst>
      <p:ext uri="{BB962C8B-B14F-4D97-AF65-F5344CB8AC3E}">
        <p14:creationId xmlns:p14="http://schemas.microsoft.com/office/powerpoint/2010/main" val="26733874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2054F-9071-451C-AEE3-2DBA7B8C0E92}" type="datetimeFigureOut">
              <a:rPr lang="en-US" smtClean="0"/>
              <a:t>5/11/16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B91EF91-EE1D-486A-B9AB-EA342F96DB80}" type="slidenum">
              <a:rPr lang="en-US" smtClean="0"/>
              <a:t>‹#›</a:t>
            </a:fld>
            <a:endParaRPr lang="en-US"/>
          </a:p>
        </p:txBody>
      </p:sp>
    </p:spTree>
    <p:extLst>
      <p:ext uri="{BB962C8B-B14F-4D97-AF65-F5344CB8AC3E}">
        <p14:creationId xmlns:p14="http://schemas.microsoft.com/office/powerpoint/2010/main" val="306623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E2054F-9071-451C-AEE3-2DBA7B8C0E92}" type="datetimeFigureOut">
              <a:rPr lang="en-US" smtClean="0">
                <a:solidFill>
                  <a:prstClr val="black">
                    <a:tint val="75000"/>
                  </a:prstClr>
                </a:solidFill>
              </a:rPr>
              <a:pPr/>
              <a:t>5/11/16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B91EF91-EE1D-486A-B9AB-EA342F96DB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741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122" name="Picture 2" descr="C:\Users\jim.smith\Google Drive\Jim\JOSHUA\jOSHUA.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155"/>
            <a:ext cx="9144000" cy="513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665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 y="819775"/>
            <a:ext cx="91440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0827" y="2419350"/>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intelligence</a:t>
            </a:r>
            <a:endParaRPr lang="en-US" sz="72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1</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685800" y="1657350"/>
            <a:ext cx="8305800" cy="584775"/>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YOUR FAITH SHOULD DEMONSTRATE</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68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35814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52550"/>
            <a:ext cx="9144000" cy="2554545"/>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Then Joshua secretly sent out two spies from the Israelite camp at Acacia Grove. He instructed them, “Scout out the land on the other side of the Jordan River, especially around Jericho.” </a:t>
            </a:r>
          </a:p>
        </p:txBody>
      </p:sp>
      <p:sp>
        <p:nvSpPr>
          <p:cNvPr id="6" name="TextBox 5"/>
          <p:cNvSpPr txBox="1"/>
          <p:nvPr/>
        </p:nvSpPr>
        <p:spPr>
          <a:xfrm>
            <a:off x="4038600" y="389452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Joshua 2:1</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2201679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35814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52550"/>
            <a:ext cx="9144000" cy="2554545"/>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And the people of Berea were more open-minded than those in Thessalonica, and they listened eagerly to Paul’s message. They searched the Scriptures day after day to see if Paul and Silas were teaching the truth.  </a:t>
            </a:r>
          </a:p>
        </p:txBody>
      </p:sp>
      <p:sp>
        <p:nvSpPr>
          <p:cNvPr id="6" name="TextBox 5"/>
          <p:cNvSpPr txBox="1"/>
          <p:nvPr/>
        </p:nvSpPr>
        <p:spPr>
          <a:xfrm>
            <a:off x="4038600" y="389452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Acts 17:11</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1466107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28750"/>
            <a:ext cx="9144000" cy="19812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669762"/>
            <a:ext cx="9144000" cy="1077218"/>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F</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aith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in Christ is an intelligent faith. </a:t>
            </a: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a:r>
            <a:b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It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is based on the weight of the evidence.  </a:t>
            </a:r>
          </a:p>
        </p:txBody>
      </p:sp>
      <p:sp>
        <p:nvSpPr>
          <p:cNvPr id="6" name="TextBox 5"/>
          <p:cNvSpPr txBox="1"/>
          <p:nvPr/>
        </p:nvSpPr>
        <p:spPr>
          <a:xfrm>
            <a:off x="4942609" y="2745110"/>
            <a:ext cx="3962400" cy="461665"/>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Josh </a:t>
            </a:r>
            <a:r>
              <a:rPr lang="en-US" sz="2400" dirty="0" err="1" smtClean="0">
                <a:solidFill>
                  <a:schemeClr val="bg1"/>
                </a:solidFill>
                <a:effectLst>
                  <a:outerShdw blurRad="38100" dist="38100" dir="2700000" algn="tl">
                    <a:srgbClr val="000000">
                      <a:alpha val="43137"/>
                    </a:srgbClr>
                  </a:outerShdw>
                </a:effectLst>
                <a:latin typeface="Augustus" pitchFamily="2" charset="0"/>
              </a:rPr>
              <a:t>mCdowell</a:t>
            </a:r>
            <a:endParaRPr lang="en-US" sz="2400" dirty="0" smtClean="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1595528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28370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6350"/>
            <a:ext cx="9144000" cy="2242885"/>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428750"/>
            <a:ext cx="9144000" cy="2554545"/>
          </a:xfrm>
          <a:prstGeom prst="rect">
            <a:avLst/>
          </a:prstGeom>
          <a:noFill/>
        </p:spPr>
        <p:txBody>
          <a:bodyPr wrap="square" rtlCol="0">
            <a:spAutoFit/>
          </a:bodyPr>
          <a:lstStyle/>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Archeology</a:t>
            </a:r>
          </a:p>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Prophecy</a:t>
            </a:r>
          </a:p>
          <a:p>
            <a:pPr algn="ctr"/>
            <a: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t>Literature</a:t>
            </a:r>
            <a:br>
              <a:rPr lang="en-US" sz="4000" dirty="0" smtClean="0">
                <a:solidFill>
                  <a:srgbClr val="FFC000"/>
                </a:solidFill>
                <a:effectLst>
                  <a:outerShdw blurRad="38100" dist="38100" dir="2700000" algn="tl">
                    <a:srgbClr val="000000">
                      <a:alpha val="43137"/>
                    </a:srgbClr>
                  </a:outerShdw>
                </a:effectLst>
                <a:latin typeface="Century Gothic" panose="020B0502020202020204" pitchFamily="34" charset="0"/>
              </a:rPr>
            </a:br>
            <a:endParaRPr lang="en-US" sz="40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221604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66703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4905"/>
          <a:stretch/>
        </p:blipFill>
        <p:spPr bwMode="auto">
          <a:xfrm>
            <a:off x="0" y="9733"/>
            <a:ext cx="9144000" cy="5133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0322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6598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0827" y="2419350"/>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freedom</a:t>
            </a:r>
            <a:endParaRPr lang="en-US" sz="72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2</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685800" y="1657350"/>
            <a:ext cx="8305800" cy="584775"/>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YOUR FAITH SHOULD DEMONSTRATE</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37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795730"/>
            <a:ext cx="9144000" cy="16002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1934111"/>
            <a:ext cx="8381999" cy="1323439"/>
          </a:xfrm>
          <a:prstGeom prst="rect">
            <a:avLst/>
          </a:prstGeom>
          <a:noFill/>
        </p:spPr>
        <p:txBody>
          <a:bodyPr wrap="square" rtlCol="0">
            <a:spAutoFit/>
          </a:bodyPr>
          <a:lstStyle/>
          <a:p>
            <a:pPr algn="ctr"/>
            <a:r>
              <a:rPr lang="en-US" sz="8000" dirty="0" smtClean="0">
                <a:solidFill>
                  <a:schemeClr val="bg1"/>
                </a:solidFill>
                <a:effectLst>
                  <a:outerShdw blurRad="50800" dist="50800" dir="5400000" algn="ctr" rotWithShape="0">
                    <a:schemeClr val="tx1"/>
                  </a:outerShdw>
                </a:effectLst>
                <a:latin typeface="Augustus" pitchFamily="2" charset="0"/>
              </a:rPr>
              <a:t>LIVING FAITH</a:t>
            </a:r>
            <a:endParaRPr lang="en-US" sz="8000" dirty="0">
              <a:solidFill>
                <a:schemeClr val="bg1"/>
              </a:solidFill>
              <a:latin typeface="Augustus" pitchFamily="2" charset="0"/>
            </a:endParaRPr>
          </a:p>
        </p:txBody>
      </p:sp>
    </p:spTree>
    <p:extLst>
      <p:ext uri="{BB962C8B-B14F-4D97-AF65-F5344CB8AC3E}">
        <p14:creationId xmlns:p14="http://schemas.microsoft.com/office/powerpoint/2010/main" val="5931893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47750"/>
            <a:ext cx="9144000" cy="27432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83090"/>
            <a:ext cx="9144000" cy="1569660"/>
          </a:xfrm>
          <a:prstGeom prst="rect">
            <a:avLst/>
          </a:prstGeom>
          <a:noFill/>
        </p:spPr>
        <p:txBody>
          <a:bodyPr wrap="square" rtlCol="0">
            <a:spAutoFit/>
          </a:bodyPr>
          <a:lstStyle/>
          <a:p>
            <a:pPr algn="ct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So the two men set out and came to the house of a prostitute named Rahab and stayed there that night. </a:t>
            </a:r>
          </a:p>
        </p:txBody>
      </p:sp>
      <p:sp>
        <p:nvSpPr>
          <p:cNvPr id="6" name="TextBox 5"/>
          <p:cNvSpPr txBox="1"/>
          <p:nvPr/>
        </p:nvSpPr>
        <p:spPr>
          <a:xfrm>
            <a:off x="4191000" y="3028950"/>
            <a:ext cx="46482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Joshua 2:1</a:t>
            </a:r>
          </a:p>
          <a:p>
            <a:pPr algn="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952156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38251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71550"/>
            <a:ext cx="9144000" cy="32766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347847"/>
            <a:ext cx="9144000" cy="2062103"/>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It </a:t>
            </a:r>
            <a:r>
              <a:rPr lang="en-US" sz="3200" dirty="0">
                <a:solidFill>
                  <a:srgbClr val="FFC000"/>
                </a:solidFill>
                <a:effectLst>
                  <a:outerShdw blurRad="38100" dist="38100" dir="2700000" algn="tl">
                    <a:srgbClr val="000000">
                      <a:alpha val="43137"/>
                    </a:srgbClr>
                  </a:outerShdw>
                </a:effectLst>
                <a:latin typeface="Century Gothic" panose="020B0502020202020204" pitchFamily="34" charset="0"/>
              </a:rPr>
              <a:t>was by faith that Rahab the prostitute was not destroyed with the people in her city who refused to obey God. For she had given a friendly welcome to the spies.</a:t>
            </a:r>
          </a:p>
        </p:txBody>
      </p:sp>
      <p:sp>
        <p:nvSpPr>
          <p:cNvPr id="6" name="TextBox 5"/>
          <p:cNvSpPr txBox="1"/>
          <p:nvPr/>
        </p:nvSpPr>
        <p:spPr>
          <a:xfrm>
            <a:off x="4977245" y="3417153"/>
            <a:ext cx="3962400" cy="646331"/>
          </a:xfrm>
          <a:prstGeom prst="rect">
            <a:avLst/>
          </a:prstGeom>
          <a:noFill/>
        </p:spPr>
        <p:txBody>
          <a:bodyPr wrap="square" rtlCol="0">
            <a:spAutoFit/>
          </a:bodyPr>
          <a:lstStyle/>
          <a:p>
            <a:pPr algn="r"/>
            <a:r>
              <a:rPr lang="en-US" sz="2400" dirty="0" smtClean="0">
                <a:solidFill>
                  <a:schemeClr val="bg1"/>
                </a:solidFill>
                <a:effectLst>
                  <a:outerShdw blurRad="38100" dist="38100" dir="2700000" algn="tl">
                    <a:srgbClr val="000000">
                      <a:alpha val="43137"/>
                    </a:srgbClr>
                  </a:outerShdw>
                </a:effectLst>
                <a:latin typeface="Augustus" pitchFamily="2" charset="0"/>
              </a:rPr>
              <a:t>Hebrews 11:31</a:t>
            </a:r>
            <a:br>
              <a:rPr lang="en-US" sz="2400" dirty="0" smtClean="0">
                <a:solidFill>
                  <a:schemeClr val="bg1"/>
                </a:solidFill>
                <a:effectLst>
                  <a:outerShdw blurRad="38100" dist="38100" dir="2700000" algn="tl">
                    <a:srgbClr val="000000">
                      <a:alpha val="43137"/>
                    </a:srgbClr>
                  </a:outerShdw>
                </a:effectLst>
                <a:latin typeface="Augustus" pitchFamily="2" charset="0"/>
              </a:rPr>
            </a:br>
            <a:r>
              <a:rPr lang="en-US" sz="1200" dirty="0" smtClean="0">
                <a:solidFill>
                  <a:schemeClr val="bg1"/>
                </a:solidFill>
                <a:effectLst>
                  <a:outerShdw blurRad="38100" dist="38100" dir="2700000" algn="tl">
                    <a:srgbClr val="000000">
                      <a:alpha val="43137"/>
                    </a:srgbClr>
                  </a:outerShdw>
                </a:effectLst>
                <a:latin typeface="Augustus" pitchFamily="2" charset="0"/>
              </a:rPr>
              <a:t>New Living Translation</a:t>
            </a:r>
            <a:endParaRPr lang="en-US" sz="2400" dirty="0">
              <a:solidFill>
                <a:schemeClr val="bg1"/>
              </a:solidFill>
              <a:effectLst>
                <a:outerShdw blurRad="38100" dist="38100" dir="2700000" algn="tl">
                  <a:srgbClr val="000000">
                    <a:alpha val="43137"/>
                  </a:srgbClr>
                </a:outerShdw>
              </a:effectLst>
              <a:latin typeface="Augustus" pitchFamily="2" charset="0"/>
            </a:endParaRPr>
          </a:p>
        </p:txBody>
      </p:sp>
    </p:spTree>
    <p:extLst>
      <p:ext uri="{BB962C8B-B14F-4D97-AF65-F5344CB8AC3E}">
        <p14:creationId xmlns:p14="http://schemas.microsoft.com/office/powerpoint/2010/main" val="489473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961326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0827" y="2419350"/>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compassion</a:t>
            </a:r>
            <a:endParaRPr lang="en-US" sz="72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3</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685800" y="1657350"/>
            <a:ext cx="8305800" cy="584775"/>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YOUR FAITH SHOULD DEMONSTRATE</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267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4350"/>
            <a:ext cx="9144000" cy="4029908"/>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245" y="820162"/>
            <a:ext cx="9144000" cy="3046988"/>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 Now swear to me by the Lord that you will be kind to me and my family since I have helped you. Give me some guarantee that </a:t>
            </a:r>
            <a:r>
              <a:rPr lang="en-US" sz="3200" dirty="0" smtClean="0">
                <a:solidFill>
                  <a:srgbClr val="FFC000"/>
                </a:solidFill>
                <a:latin typeface="Century Gothic" panose="020B0502020202020204" pitchFamily="34" charset="0"/>
              </a:rPr>
              <a:t>when </a:t>
            </a:r>
            <a:r>
              <a:rPr lang="en-US" sz="3200" dirty="0">
                <a:solidFill>
                  <a:srgbClr val="FFC000"/>
                </a:solidFill>
                <a:latin typeface="Century Gothic" panose="020B0502020202020204" pitchFamily="34" charset="0"/>
              </a:rPr>
              <a:t>Jericho is conquered, you will let me live, along with my father and mother, my brothers and sisters, and all their families</a:t>
            </a:r>
            <a:r>
              <a:rPr lang="en-US" sz="3200" dirty="0" smtClean="0">
                <a:solidFill>
                  <a:srgbClr val="FFC000"/>
                </a:solidFill>
                <a:latin typeface="Century Gothic" panose="020B0502020202020204" pitchFamily="34" charset="0"/>
              </a:rPr>
              <a:t>.”</a:t>
            </a:r>
            <a:endParaRPr lang="en-US" sz="3200" dirty="0">
              <a:solidFill>
                <a:srgbClr val="FFC000"/>
              </a:solidFill>
              <a:latin typeface="Century Gothic" panose="020B0502020202020204" pitchFamily="34" charset="0"/>
            </a:endParaRPr>
          </a:p>
        </p:txBody>
      </p:sp>
      <p:sp>
        <p:nvSpPr>
          <p:cNvPr id="6" name="TextBox 5"/>
          <p:cNvSpPr txBox="1"/>
          <p:nvPr/>
        </p:nvSpPr>
        <p:spPr>
          <a:xfrm>
            <a:off x="4876800" y="3790950"/>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2:12-13</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4075937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78779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19775"/>
            <a:ext cx="9182100" cy="28194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30827" y="2419350"/>
            <a:ext cx="7848600" cy="1200329"/>
          </a:xfrm>
          <a:prstGeom prst="rect">
            <a:avLst/>
          </a:prstGeom>
          <a:noFill/>
        </p:spPr>
        <p:txBody>
          <a:bodyPr wrap="square" rtlCol="0">
            <a:spAutoFit/>
          </a:bodyPr>
          <a:lstStyle/>
          <a:p>
            <a:pPr algn="ctr"/>
            <a:r>
              <a:rPr lang="en-US" sz="7200" dirty="0" smtClean="0">
                <a:solidFill>
                  <a:schemeClr val="bg1"/>
                </a:solidFill>
                <a:effectLst>
                  <a:outerShdw blurRad="50800" dist="50800" dir="5400000" algn="ctr" rotWithShape="0">
                    <a:schemeClr val="tx1"/>
                  </a:outerShdw>
                </a:effectLst>
                <a:latin typeface="Augustus" pitchFamily="2" charset="0"/>
              </a:rPr>
              <a:t>Obedience</a:t>
            </a:r>
            <a:endParaRPr lang="en-US" sz="7200" dirty="0">
              <a:solidFill>
                <a:schemeClr val="bg1"/>
              </a:solidFill>
              <a:latin typeface="Augustus" pitchFamily="2" charset="0"/>
            </a:endParaRPr>
          </a:p>
        </p:txBody>
      </p:sp>
      <p:sp>
        <p:nvSpPr>
          <p:cNvPr id="2" name="TextBox 1"/>
          <p:cNvSpPr txBox="1"/>
          <p:nvPr/>
        </p:nvSpPr>
        <p:spPr>
          <a:xfrm>
            <a:off x="190500" y="1572964"/>
            <a:ext cx="990600" cy="1446550"/>
          </a:xfrm>
          <a:prstGeom prst="rect">
            <a:avLst/>
          </a:prstGeom>
          <a:noFill/>
        </p:spPr>
        <p:txBody>
          <a:bodyPr wrap="square" rtlCol="0">
            <a:spAutoFit/>
          </a:bodyPr>
          <a:lstStyle/>
          <a:p>
            <a:r>
              <a:rPr lang="en-US" sz="8800" dirty="0" smtClean="0">
                <a:solidFill>
                  <a:schemeClr val="bg1"/>
                </a:solidFill>
                <a:effectLst>
                  <a:outerShdw blurRad="38100" dist="38100" dir="2700000" algn="tl">
                    <a:srgbClr val="000000">
                      <a:alpha val="43137"/>
                    </a:srgbClr>
                  </a:outerShdw>
                </a:effectLst>
                <a:latin typeface="Augustus" pitchFamily="2" charset="0"/>
              </a:rPr>
              <a:t>4</a:t>
            </a:r>
            <a:endParaRPr lang="en-US" sz="8800" dirty="0">
              <a:solidFill>
                <a:schemeClr val="bg1"/>
              </a:solidFill>
              <a:effectLst>
                <a:outerShdw blurRad="38100" dist="38100" dir="2700000" algn="tl">
                  <a:srgbClr val="000000">
                    <a:alpha val="43137"/>
                  </a:srgbClr>
                </a:outerShdw>
              </a:effectLst>
              <a:latin typeface="Augustus" pitchFamily="2" charset="0"/>
            </a:endParaRPr>
          </a:p>
        </p:txBody>
      </p:sp>
      <p:sp>
        <p:nvSpPr>
          <p:cNvPr id="6" name="TextBox 5"/>
          <p:cNvSpPr txBox="1"/>
          <p:nvPr/>
        </p:nvSpPr>
        <p:spPr>
          <a:xfrm>
            <a:off x="685800" y="1657350"/>
            <a:ext cx="8305800" cy="584775"/>
          </a:xfrm>
          <a:prstGeom prst="rect">
            <a:avLst/>
          </a:prstGeom>
          <a:noFill/>
        </p:spPr>
        <p:txBody>
          <a:bodyPr wrap="square" rtlCol="0">
            <a:spAutoFit/>
          </a:bodyPr>
          <a:lstStyle/>
          <a:p>
            <a:pPr algn="ctr"/>
            <a:r>
              <a:rPr lang="en-US" sz="3200" dirty="0" smtClean="0">
                <a:solidFill>
                  <a:srgbClr val="FFC000"/>
                </a:solidFill>
                <a:effectLst>
                  <a:outerShdw blurRad="38100" dist="38100" dir="2700000" algn="tl">
                    <a:srgbClr val="000000">
                      <a:alpha val="43137"/>
                    </a:srgbClr>
                  </a:outerShdw>
                </a:effectLst>
                <a:latin typeface="Century Gothic" panose="020B0502020202020204" pitchFamily="34" charset="0"/>
              </a:rPr>
              <a:t> YOUR FAITH SHOULD DEMONSTRATE</a:t>
            </a:r>
            <a:endParaRPr lang="en-US" sz="3200" dirty="0">
              <a:solidFill>
                <a:srgbClr val="FFC000"/>
              </a:solidFill>
              <a:effectLst>
                <a:outerShdw blurRad="38100" dist="38100" dir="2700000" algn="tl">
                  <a:srgbClr val="000000">
                    <a:alpha val="43137"/>
                  </a:srgbClr>
                </a:outerShdw>
              </a:effectLst>
              <a:latin typeface="Century Gothic" panose="020B0502020202020204" pitchFamily="34" charset="0"/>
            </a:endParaRPr>
          </a:p>
        </p:txBody>
      </p:sp>
      <p:cxnSp>
        <p:nvCxnSpPr>
          <p:cNvPr id="7" name="Straight Connector 6"/>
          <p:cNvCxnSpPr/>
          <p:nvPr/>
        </p:nvCxnSpPr>
        <p:spPr>
          <a:xfrm>
            <a:off x="2895600" y="2419350"/>
            <a:ext cx="3352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59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352550"/>
            <a:ext cx="9144000" cy="2895600"/>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245" y="1571252"/>
            <a:ext cx="9144000" cy="2062103"/>
          </a:xfrm>
          <a:prstGeom prst="rect">
            <a:avLst/>
          </a:prstGeom>
          <a:noFill/>
        </p:spPr>
        <p:txBody>
          <a:bodyPr wrap="square" rtlCol="0">
            <a:spAutoFit/>
          </a:bodyPr>
          <a:lstStyle/>
          <a:p>
            <a:pPr algn="ctr"/>
            <a:r>
              <a:rPr lang="en-US" sz="3200" dirty="0" smtClean="0">
                <a:solidFill>
                  <a:srgbClr val="FFC000"/>
                </a:solidFill>
                <a:latin typeface="Century Gothic" panose="020B0502020202020204" pitchFamily="34" charset="0"/>
              </a:rPr>
              <a:t>Meanwhile</a:t>
            </a:r>
            <a:r>
              <a:rPr lang="en-US" sz="3200" dirty="0">
                <a:solidFill>
                  <a:srgbClr val="FFC000"/>
                </a:solidFill>
                <a:latin typeface="Century Gothic" panose="020B0502020202020204" pitchFamily="34" charset="0"/>
              </a:rPr>
              <a:t>, Joshua said to the two spies, “Keep your promise. Go to the prostitute’s house and bring her out, </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r>
              <a:rPr lang="en-US" sz="3200" dirty="0" smtClean="0">
                <a:solidFill>
                  <a:srgbClr val="FFC000"/>
                </a:solidFill>
                <a:latin typeface="Century Gothic" panose="020B0502020202020204" pitchFamily="34" charset="0"/>
              </a:rPr>
              <a:t>along </a:t>
            </a:r>
            <a:r>
              <a:rPr lang="en-US" sz="3200" dirty="0">
                <a:solidFill>
                  <a:srgbClr val="FFC000"/>
                </a:solidFill>
                <a:latin typeface="Century Gothic" panose="020B0502020202020204" pitchFamily="34" charset="0"/>
              </a:rPr>
              <a:t>with all her family.”</a:t>
            </a:r>
          </a:p>
        </p:txBody>
      </p:sp>
      <p:sp>
        <p:nvSpPr>
          <p:cNvPr id="6" name="TextBox 5"/>
          <p:cNvSpPr txBox="1"/>
          <p:nvPr/>
        </p:nvSpPr>
        <p:spPr>
          <a:xfrm>
            <a:off x="4953000" y="3542484"/>
            <a:ext cx="3962400" cy="677108"/>
          </a:xfrm>
          <a:prstGeom prst="rect">
            <a:avLst/>
          </a:prstGeom>
          <a:noFill/>
        </p:spPr>
        <p:txBody>
          <a:bodyPr wrap="square" rtlCol="0">
            <a:spAutoFit/>
          </a:bodyPr>
          <a:lstStyle/>
          <a:p>
            <a:pPr algn="r"/>
            <a:r>
              <a:rPr lang="en-US" sz="2400" dirty="0" smtClean="0">
                <a:solidFill>
                  <a:schemeClr val="bg1"/>
                </a:solidFill>
                <a:latin typeface="Augustus" pitchFamily="2" charset="0"/>
              </a:rPr>
              <a:t>JOSHUA 6:12</a:t>
            </a:r>
            <a:br>
              <a:rPr lang="en-US" sz="2400" dirty="0" smtClean="0">
                <a:solidFill>
                  <a:schemeClr val="bg1"/>
                </a:solidFill>
                <a:latin typeface="Augustus" pitchFamily="2" charset="0"/>
              </a:rPr>
            </a:br>
            <a:r>
              <a:rPr lang="en-US" sz="1400" dirty="0" smtClean="0">
                <a:solidFill>
                  <a:schemeClr val="bg1"/>
                </a:solidFill>
                <a:latin typeface="Augustus" pitchFamily="2" charset="0"/>
              </a:rPr>
              <a:t>New Living Translation</a:t>
            </a:r>
            <a:endParaRPr lang="en-US" sz="2400" dirty="0">
              <a:solidFill>
                <a:schemeClr val="bg1"/>
              </a:solidFill>
              <a:latin typeface="Augustus" pitchFamily="2" charset="0"/>
            </a:endParaRPr>
          </a:p>
        </p:txBody>
      </p:sp>
    </p:spTree>
    <p:extLst>
      <p:ext uri="{BB962C8B-B14F-4D97-AF65-F5344CB8AC3E}">
        <p14:creationId xmlns:p14="http://schemas.microsoft.com/office/powerpoint/2010/main" val="661642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5709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962150"/>
            <a:ext cx="9144001" cy="1524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8200" y="2330737"/>
            <a:ext cx="7848600" cy="584775"/>
          </a:xfrm>
          <a:prstGeom prst="rect">
            <a:avLst/>
          </a:prstGeom>
          <a:noFill/>
        </p:spPr>
        <p:txBody>
          <a:bodyPr wrap="square" rtlCol="0">
            <a:spAutoFit/>
          </a:bodyPr>
          <a:lstStyle/>
          <a:p>
            <a:pPr algn="ctr"/>
            <a:r>
              <a:rPr lang="en-US" sz="3200" dirty="0">
                <a:solidFill>
                  <a:srgbClr val="FFC000"/>
                </a:solidFill>
                <a:latin typeface="Century Gothic" panose="020B0502020202020204" pitchFamily="34" charset="0"/>
              </a:rPr>
              <a:t>“Living faith always leads to action” </a:t>
            </a:r>
          </a:p>
        </p:txBody>
      </p:sp>
      <p:sp>
        <p:nvSpPr>
          <p:cNvPr id="2" name="TextBox 1"/>
          <p:cNvSpPr txBox="1"/>
          <p:nvPr/>
        </p:nvSpPr>
        <p:spPr>
          <a:xfrm>
            <a:off x="5791200" y="2969430"/>
            <a:ext cx="2895600" cy="369332"/>
          </a:xfrm>
          <a:prstGeom prst="rect">
            <a:avLst/>
          </a:prstGeom>
          <a:noFill/>
        </p:spPr>
        <p:txBody>
          <a:bodyPr wrap="square" rtlCol="0">
            <a:spAutoFit/>
          </a:bodyPr>
          <a:lstStyle/>
          <a:p>
            <a:r>
              <a:rPr lang="en-US" dirty="0" smtClean="0">
                <a:solidFill>
                  <a:schemeClr val="bg1"/>
                </a:solidFill>
                <a:latin typeface="Augustus" pitchFamily="2" charset="0"/>
              </a:rPr>
              <a:t>-WARREN WIERSBE</a:t>
            </a:r>
            <a:endParaRPr lang="en-US" dirty="0">
              <a:solidFill>
                <a:schemeClr val="bg1"/>
              </a:solidFill>
              <a:latin typeface="Augustus" pitchFamily="2" charset="0"/>
            </a:endParaRPr>
          </a:p>
        </p:txBody>
      </p:sp>
    </p:spTree>
    <p:extLst>
      <p:ext uri="{BB962C8B-B14F-4D97-AF65-F5344CB8AC3E}">
        <p14:creationId xmlns:p14="http://schemas.microsoft.com/office/powerpoint/2010/main" val="703680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504950"/>
            <a:ext cx="9144001" cy="22098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7699" y="1764207"/>
            <a:ext cx="7848600" cy="1569660"/>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-do things you’ve never done before</a:t>
            </a:r>
            <a:br>
              <a:rPr lang="en-US" sz="3200" dirty="0">
                <a:solidFill>
                  <a:schemeClr val="bg1"/>
                </a:solidFill>
                <a:latin typeface="Century Gothic" panose="020B0502020202020204" pitchFamily="34" charset="0"/>
              </a:rPr>
            </a:br>
            <a:r>
              <a:rPr lang="en-US" sz="3200" dirty="0">
                <a:solidFill>
                  <a:schemeClr val="bg1"/>
                </a:solidFill>
                <a:latin typeface="Century Gothic" panose="020B0502020202020204" pitchFamily="34" charset="0"/>
              </a:rPr>
              <a:t/>
            </a:r>
            <a:br>
              <a:rPr lang="en-US" sz="3200" dirty="0">
                <a:solidFill>
                  <a:schemeClr val="bg1"/>
                </a:solidFill>
                <a:latin typeface="Century Gothic" panose="020B0502020202020204" pitchFamily="34" charset="0"/>
              </a:rPr>
            </a:b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70213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504950"/>
            <a:ext cx="9144001" cy="22098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7699" y="1764207"/>
            <a:ext cx="7848600" cy="2062103"/>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-do things you’ve never done before</a:t>
            </a:r>
            <a:br>
              <a:rPr lang="en-US" sz="3200" dirty="0">
                <a:solidFill>
                  <a:schemeClr val="bg1"/>
                </a:solidFill>
                <a:latin typeface="Century Gothic" panose="020B0502020202020204" pitchFamily="34" charset="0"/>
              </a:rPr>
            </a:br>
            <a:r>
              <a:rPr lang="en-US" sz="3200" dirty="0" smtClean="0">
                <a:solidFill>
                  <a:schemeClr val="bg1"/>
                </a:solidFill>
                <a:latin typeface="Century Gothic" panose="020B0502020202020204" pitchFamily="34" charset="0"/>
              </a:rPr>
              <a:t>-focus </a:t>
            </a:r>
            <a:r>
              <a:rPr lang="en-US" sz="3200" dirty="0">
                <a:solidFill>
                  <a:schemeClr val="bg1"/>
                </a:solidFill>
                <a:latin typeface="Century Gothic" panose="020B0502020202020204" pitchFamily="34" charset="0"/>
              </a:rPr>
              <a:t>on God</a:t>
            </a:r>
            <a:br>
              <a:rPr lang="en-US" sz="3200" dirty="0">
                <a:solidFill>
                  <a:schemeClr val="bg1"/>
                </a:solidFill>
                <a:latin typeface="Century Gothic" panose="020B0502020202020204" pitchFamily="34" charset="0"/>
              </a:rPr>
            </a:br>
            <a:r>
              <a:rPr lang="en-US" sz="3200" dirty="0">
                <a:solidFill>
                  <a:schemeClr val="bg1"/>
                </a:solidFill>
                <a:latin typeface="Century Gothic" panose="020B0502020202020204" pitchFamily="34" charset="0"/>
              </a:rPr>
              <a:t/>
            </a:r>
            <a:br>
              <a:rPr lang="en-US" sz="3200" dirty="0">
                <a:solidFill>
                  <a:schemeClr val="bg1"/>
                </a:solidFill>
                <a:latin typeface="Century Gothic" panose="020B0502020202020204" pitchFamily="34" charset="0"/>
              </a:rPr>
            </a:b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03334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504950"/>
            <a:ext cx="9144001" cy="22098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47699" y="1764207"/>
            <a:ext cx="7848600" cy="2062103"/>
          </a:xfrm>
          <a:prstGeom prst="rect">
            <a:avLst/>
          </a:prstGeom>
          <a:noFill/>
        </p:spPr>
        <p:txBody>
          <a:bodyPr wrap="square" rtlCol="0">
            <a:spAutoFit/>
          </a:bodyPr>
          <a:lstStyle/>
          <a:p>
            <a:r>
              <a:rPr lang="en-US" sz="3200" dirty="0">
                <a:solidFill>
                  <a:schemeClr val="bg1"/>
                </a:solidFill>
                <a:latin typeface="Century Gothic" panose="020B0502020202020204" pitchFamily="34" charset="0"/>
              </a:rPr>
              <a:t>-do things you’ve never done before</a:t>
            </a:r>
            <a:br>
              <a:rPr lang="en-US" sz="3200" dirty="0">
                <a:solidFill>
                  <a:schemeClr val="bg1"/>
                </a:solidFill>
                <a:latin typeface="Century Gothic" panose="020B0502020202020204" pitchFamily="34" charset="0"/>
              </a:rPr>
            </a:br>
            <a:r>
              <a:rPr lang="en-US" sz="3200" dirty="0" smtClean="0">
                <a:solidFill>
                  <a:schemeClr val="bg1"/>
                </a:solidFill>
                <a:latin typeface="Century Gothic" panose="020B0502020202020204" pitchFamily="34" charset="0"/>
              </a:rPr>
              <a:t>-focus </a:t>
            </a:r>
            <a:r>
              <a:rPr lang="en-US" sz="3200" dirty="0">
                <a:solidFill>
                  <a:schemeClr val="bg1"/>
                </a:solidFill>
                <a:latin typeface="Century Gothic" panose="020B0502020202020204" pitchFamily="34" charset="0"/>
              </a:rPr>
              <a:t>on God</a:t>
            </a:r>
            <a:br>
              <a:rPr lang="en-US" sz="3200" dirty="0">
                <a:solidFill>
                  <a:schemeClr val="bg1"/>
                </a:solidFill>
                <a:latin typeface="Century Gothic" panose="020B0502020202020204" pitchFamily="34" charset="0"/>
              </a:rPr>
            </a:br>
            <a:r>
              <a:rPr lang="en-US" sz="3200" dirty="0" smtClean="0">
                <a:solidFill>
                  <a:schemeClr val="bg1"/>
                </a:solidFill>
                <a:latin typeface="Century Gothic" panose="020B0502020202020204" pitchFamily="34" charset="0"/>
              </a:rPr>
              <a:t>-believe </a:t>
            </a:r>
            <a:r>
              <a:rPr lang="en-US" sz="3200" dirty="0">
                <a:solidFill>
                  <a:schemeClr val="bg1"/>
                </a:solidFill>
                <a:latin typeface="Century Gothic" panose="020B0502020202020204" pitchFamily="34" charset="0"/>
              </a:rPr>
              <a:t>that God is not done working</a:t>
            </a:r>
            <a:br>
              <a:rPr lang="en-US" sz="3200" dirty="0">
                <a:solidFill>
                  <a:schemeClr val="bg1"/>
                </a:solidFill>
                <a:latin typeface="Century Gothic" panose="020B0502020202020204" pitchFamily="34" charset="0"/>
              </a:rPr>
            </a:br>
            <a:endParaRPr lang="en-US"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03334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89437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3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5010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fontScale="90000"/>
          </a:bodyPr>
          <a:lstStyle/>
          <a:p>
            <a:r>
              <a:rPr lang="en-US" dirty="0"/>
              <a:t>https://www.youtube.com/watch?v=xFntFdEGgws</a:t>
            </a:r>
          </a:p>
        </p:txBody>
      </p:sp>
    </p:spTree>
    <p:extLst>
      <p:ext uri="{BB962C8B-B14F-4D97-AF65-F5344CB8AC3E}">
        <p14:creationId xmlns:p14="http://schemas.microsoft.com/office/powerpoint/2010/main" val="7512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189968"/>
            <a:ext cx="9144001" cy="321058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8536" y="1276350"/>
            <a:ext cx="7848600" cy="1569660"/>
          </a:xfrm>
          <a:prstGeom prst="rect">
            <a:avLst/>
          </a:prstGeom>
          <a:noFill/>
        </p:spPr>
        <p:txBody>
          <a:bodyPr wrap="square" rtlCol="0">
            <a:spAutoFit/>
          </a:bodyPr>
          <a:lstStyle/>
          <a:p>
            <a:pPr algn="ctr"/>
            <a:r>
              <a:rPr lang="en-US" sz="3200" dirty="0" smtClean="0">
                <a:solidFill>
                  <a:srgbClr val="FFC000"/>
                </a:solidFill>
                <a:latin typeface="Century Gothic" panose="020B0502020202020204" pitchFamily="34" charset="0"/>
              </a:rPr>
              <a:t>SAVING FAITH</a:t>
            </a:r>
            <a:br>
              <a:rPr lang="en-US" sz="3200" dirty="0" smtClean="0">
                <a:solidFill>
                  <a:srgbClr val="FFC000"/>
                </a:solidFill>
                <a:latin typeface="Century Gothic" panose="020B0502020202020204" pitchFamily="34" charset="0"/>
              </a:rPr>
            </a:br>
            <a:r>
              <a:rPr lang="en-US" sz="3200" dirty="0">
                <a:solidFill>
                  <a:schemeClr val="bg1"/>
                </a:solidFill>
                <a:latin typeface="Century Gothic" panose="020B0502020202020204" pitchFamily="34" charset="0"/>
              </a:rPr>
              <a:t>b</a:t>
            </a:r>
            <a:r>
              <a:rPr lang="en-US" sz="3200" dirty="0" smtClean="0">
                <a:solidFill>
                  <a:schemeClr val="bg1"/>
                </a:solidFill>
                <a:latin typeface="Century Gothic" panose="020B0502020202020204" pitchFamily="34" charset="0"/>
              </a:rPr>
              <a:t>elieving in God</a:t>
            </a:r>
          </a:p>
          <a:p>
            <a:pPr algn="ctr"/>
            <a:endParaRPr lang="en-US" sz="3200"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1489437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189968"/>
            <a:ext cx="9144001" cy="321058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8536" y="1276350"/>
            <a:ext cx="7848600" cy="2554545"/>
          </a:xfrm>
          <a:prstGeom prst="rect">
            <a:avLst/>
          </a:prstGeom>
          <a:noFill/>
        </p:spPr>
        <p:txBody>
          <a:bodyPr wrap="square" rtlCol="0">
            <a:spAutoFit/>
          </a:bodyPr>
          <a:lstStyle/>
          <a:p>
            <a:pPr algn="ctr"/>
            <a:r>
              <a:rPr lang="en-US" sz="3200" dirty="0" smtClean="0">
                <a:solidFill>
                  <a:srgbClr val="FFC000"/>
                </a:solidFill>
                <a:latin typeface="Century Gothic" panose="020B0502020202020204" pitchFamily="34" charset="0"/>
              </a:rPr>
              <a:t>SAVING FAITH</a:t>
            </a:r>
            <a:br>
              <a:rPr lang="en-US" sz="3200" dirty="0" smtClean="0">
                <a:solidFill>
                  <a:srgbClr val="FFC000"/>
                </a:solidFill>
                <a:latin typeface="Century Gothic" panose="020B0502020202020204" pitchFamily="34" charset="0"/>
              </a:rPr>
            </a:br>
            <a:r>
              <a:rPr lang="en-US" sz="3200" dirty="0">
                <a:solidFill>
                  <a:schemeClr val="bg1"/>
                </a:solidFill>
                <a:latin typeface="Century Gothic" panose="020B0502020202020204" pitchFamily="34" charset="0"/>
              </a:rPr>
              <a:t>b</a:t>
            </a:r>
            <a:r>
              <a:rPr lang="en-US" sz="3200" dirty="0" smtClean="0">
                <a:solidFill>
                  <a:schemeClr val="bg1"/>
                </a:solidFill>
                <a:latin typeface="Century Gothic" panose="020B0502020202020204" pitchFamily="34" charset="0"/>
              </a:rPr>
              <a:t>elieving in God</a:t>
            </a:r>
          </a:p>
          <a:p>
            <a:pPr algn="ctr"/>
            <a:r>
              <a:rPr lang="en-US" sz="3200" dirty="0" smtClean="0">
                <a:solidFill>
                  <a:srgbClr val="FFC000"/>
                </a:solidFill>
                <a:latin typeface="Century Gothic" panose="020B0502020202020204" pitchFamily="34" charset="0"/>
              </a:rPr>
              <a:t>DOCTRINAL FAITH</a:t>
            </a:r>
            <a:br>
              <a:rPr lang="en-US" sz="3200" dirty="0" smtClean="0">
                <a:solidFill>
                  <a:srgbClr val="FFC000"/>
                </a:solidFill>
                <a:latin typeface="Century Gothic" panose="020B0502020202020204" pitchFamily="34" charset="0"/>
              </a:rPr>
            </a:br>
            <a:r>
              <a:rPr lang="en-US" sz="3200" dirty="0">
                <a:solidFill>
                  <a:schemeClr val="bg1"/>
                </a:solidFill>
                <a:latin typeface="Century Gothic" panose="020B0502020202020204" pitchFamily="34" charset="0"/>
              </a:rPr>
              <a:t>l</a:t>
            </a:r>
            <a:r>
              <a:rPr lang="en-US" sz="3200" dirty="0" smtClean="0">
                <a:solidFill>
                  <a:schemeClr val="bg1"/>
                </a:solidFill>
                <a:latin typeface="Century Gothic" panose="020B0502020202020204" pitchFamily="34" charset="0"/>
              </a:rPr>
              <a:t>earning more about God</a:t>
            </a:r>
            <a:br>
              <a:rPr lang="en-US" sz="3200" dirty="0" smtClean="0">
                <a:solidFill>
                  <a:schemeClr val="bg1"/>
                </a:solidFill>
                <a:latin typeface="Century Gothic" panose="020B0502020202020204" pitchFamily="34" charset="0"/>
              </a:rPr>
            </a:br>
            <a:endParaRPr lang="en-US" sz="3200"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31248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1189968"/>
            <a:ext cx="9144001" cy="3210582"/>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8536" y="1276350"/>
            <a:ext cx="7848600" cy="4031873"/>
          </a:xfrm>
          <a:prstGeom prst="rect">
            <a:avLst/>
          </a:prstGeom>
          <a:noFill/>
        </p:spPr>
        <p:txBody>
          <a:bodyPr wrap="square" rtlCol="0">
            <a:spAutoFit/>
          </a:bodyPr>
          <a:lstStyle/>
          <a:p>
            <a:pPr algn="ctr"/>
            <a:r>
              <a:rPr lang="en-US" sz="3200" dirty="0" smtClean="0">
                <a:solidFill>
                  <a:srgbClr val="FFC000"/>
                </a:solidFill>
                <a:latin typeface="Century Gothic" panose="020B0502020202020204" pitchFamily="34" charset="0"/>
              </a:rPr>
              <a:t>SAVING FAITH</a:t>
            </a:r>
            <a:br>
              <a:rPr lang="en-US" sz="3200" dirty="0" smtClean="0">
                <a:solidFill>
                  <a:srgbClr val="FFC000"/>
                </a:solidFill>
                <a:latin typeface="Century Gothic" panose="020B0502020202020204" pitchFamily="34" charset="0"/>
              </a:rPr>
            </a:br>
            <a:r>
              <a:rPr lang="en-US" sz="3200" dirty="0">
                <a:solidFill>
                  <a:schemeClr val="bg1"/>
                </a:solidFill>
                <a:latin typeface="Century Gothic" panose="020B0502020202020204" pitchFamily="34" charset="0"/>
              </a:rPr>
              <a:t>b</a:t>
            </a:r>
            <a:r>
              <a:rPr lang="en-US" sz="3200" dirty="0" smtClean="0">
                <a:solidFill>
                  <a:schemeClr val="bg1"/>
                </a:solidFill>
                <a:latin typeface="Century Gothic" panose="020B0502020202020204" pitchFamily="34" charset="0"/>
              </a:rPr>
              <a:t>elieving in God</a:t>
            </a:r>
          </a:p>
          <a:p>
            <a:pPr algn="ctr"/>
            <a:r>
              <a:rPr lang="en-US" sz="3200" dirty="0" smtClean="0">
                <a:solidFill>
                  <a:srgbClr val="FFC000"/>
                </a:solidFill>
                <a:latin typeface="Century Gothic" panose="020B0502020202020204" pitchFamily="34" charset="0"/>
              </a:rPr>
              <a:t>DOCTRINAL FAITH</a:t>
            </a:r>
            <a:br>
              <a:rPr lang="en-US" sz="3200" dirty="0" smtClean="0">
                <a:solidFill>
                  <a:srgbClr val="FFC000"/>
                </a:solidFill>
                <a:latin typeface="Century Gothic" panose="020B0502020202020204" pitchFamily="34" charset="0"/>
              </a:rPr>
            </a:br>
            <a:r>
              <a:rPr lang="en-US" sz="3200" dirty="0">
                <a:solidFill>
                  <a:schemeClr val="bg1"/>
                </a:solidFill>
                <a:latin typeface="Century Gothic" panose="020B0502020202020204" pitchFamily="34" charset="0"/>
              </a:rPr>
              <a:t>l</a:t>
            </a:r>
            <a:r>
              <a:rPr lang="en-US" sz="3200" dirty="0" smtClean="0">
                <a:solidFill>
                  <a:schemeClr val="bg1"/>
                </a:solidFill>
                <a:latin typeface="Century Gothic" panose="020B0502020202020204" pitchFamily="34" charset="0"/>
              </a:rPr>
              <a:t>earning more about God</a:t>
            </a:r>
            <a:br>
              <a:rPr lang="en-US" sz="3200" dirty="0" smtClean="0">
                <a:solidFill>
                  <a:schemeClr val="bg1"/>
                </a:solidFill>
                <a:latin typeface="Century Gothic" panose="020B0502020202020204" pitchFamily="34" charset="0"/>
              </a:rPr>
            </a:br>
            <a:r>
              <a:rPr lang="en-US" sz="3200" dirty="0" smtClean="0">
                <a:solidFill>
                  <a:srgbClr val="FFC000"/>
                </a:solidFill>
                <a:latin typeface="Century Gothic" panose="020B0502020202020204" pitchFamily="34" charset="0"/>
              </a:rPr>
              <a:t>PRACTICAL FAITH</a:t>
            </a:r>
            <a:br>
              <a:rPr lang="en-US" sz="3200" dirty="0" smtClean="0">
                <a:solidFill>
                  <a:srgbClr val="FFC000"/>
                </a:solidFill>
                <a:latin typeface="Century Gothic" panose="020B0502020202020204" pitchFamily="34" charset="0"/>
              </a:rPr>
            </a:br>
            <a:r>
              <a:rPr lang="en-US" sz="3200" dirty="0">
                <a:solidFill>
                  <a:schemeClr val="bg1"/>
                </a:solidFill>
                <a:latin typeface="Century Gothic" panose="020B0502020202020204" pitchFamily="34" charset="0"/>
              </a:rPr>
              <a:t>o</a:t>
            </a:r>
            <a:r>
              <a:rPr lang="en-US" sz="3200" dirty="0" smtClean="0">
                <a:solidFill>
                  <a:schemeClr val="bg1"/>
                </a:solidFill>
                <a:latin typeface="Century Gothic" panose="020B0502020202020204" pitchFamily="34" charset="0"/>
              </a:rPr>
              <a:t>beying God in everyday life</a:t>
            </a:r>
            <a:r>
              <a:rPr lang="en-US" sz="3200" dirty="0" smtClean="0">
                <a:solidFill>
                  <a:srgbClr val="FFC000"/>
                </a:solidFill>
                <a:latin typeface="Century Gothic" panose="020B0502020202020204" pitchFamily="34" charset="0"/>
              </a:rPr>
              <a:t/>
            </a:r>
            <a:br>
              <a:rPr lang="en-US" sz="3200" dirty="0" smtClean="0">
                <a:solidFill>
                  <a:srgbClr val="FFC000"/>
                </a:solidFill>
                <a:latin typeface="Century Gothic" panose="020B0502020202020204" pitchFamily="34" charset="0"/>
              </a:rPr>
            </a:br>
            <a:endParaRPr lang="en-US" sz="3200" dirty="0" smtClean="0">
              <a:solidFill>
                <a:srgbClr val="FFC000"/>
              </a:solidFill>
              <a:latin typeface="Century Gothic" panose="020B0502020202020204" pitchFamily="34" charset="0"/>
            </a:endParaRPr>
          </a:p>
          <a:p>
            <a:pPr algn="ctr"/>
            <a:endParaRPr lang="en-US" sz="3200"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312480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59260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3257</TotalTime>
  <Words>318</Words>
  <Application>Microsoft Macintosh PowerPoint</Application>
  <PresentationFormat>On-screen Show (16:9)</PresentationFormat>
  <Paragraphs>44</Paragraphs>
  <Slides>34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Augustus</vt:lpstr>
      <vt:lpstr>Calibri</vt:lpstr>
      <vt:lpstr>Century Gothic</vt:lpstr>
      <vt:lpstr>Office Theme</vt:lpstr>
      <vt:lpstr>1_Office Theme</vt:lpstr>
      <vt:lpstr>PowerPoint Presentation</vt:lpstr>
      <vt:lpstr>PowerPoint Presentation</vt:lpstr>
      <vt:lpstr>PowerPoint Presentation</vt:lpstr>
      <vt:lpstr>PowerPoint Presentation</vt:lpstr>
      <vt:lpstr>https://www.youtube.com/watch?v=xFntFdEGgws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Matthew Shool</cp:lastModifiedBy>
  <cp:revision>42</cp:revision>
  <dcterms:created xsi:type="dcterms:W3CDTF">2016-04-14T00:39:04Z</dcterms:created>
  <dcterms:modified xsi:type="dcterms:W3CDTF">2016-05-11T18:41:25Z</dcterms:modified>
</cp:coreProperties>
</file>