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265" r:id="rId3"/>
    <p:sldId id="269" r:id="rId4"/>
    <p:sldId id="278" r:id="rId5"/>
    <p:sldId id="375" r:id="rId6"/>
    <p:sldId id="386" r:id="rId7"/>
    <p:sldId id="385" r:id="rId8"/>
    <p:sldId id="387" r:id="rId9"/>
    <p:sldId id="388" r:id="rId10"/>
    <p:sldId id="330" r:id="rId11"/>
    <p:sldId id="368" r:id="rId12"/>
    <p:sldId id="377" r:id="rId13"/>
    <p:sldId id="389" r:id="rId14"/>
    <p:sldId id="390" r:id="rId15"/>
    <p:sldId id="391" r:id="rId16"/>
    <p:sldId id="379" r:id="rId17"/>
    <p:sldId id="392" r:id="rId18"/>
    <p:sldId id="348" r:id="rId19"/>
    <p:sldId id="349" r:id="rId20"/>
    <p:sldId id="378" r:id="rId21"/>
    <p:sldId id="393" r:id="rId22"/>
    <p:sldId id="374" r:id="rId23"/>
    <p:sldId id="342" r:id="rId24"/>
    <p:sldId id="380" r:id="rId25"/>
    <p:sldId id="352" r:id="rId26"/>
    <p:sldId id="381" r:id="rId27"/>
    <p:sldId id="382" r:id="rId28"/>
    <p:sldId id="341" r:id="rId29"/>
    <p:sldId id="354" r:id="rId30"/>
    <p:sldId id="394" r:id="rId31"/>
    <p:sldId id="363" r:id="rId32"/>
    <p:sldId id="395" r:id="rId33"/>
    <p:sldId id="396" r:id="rId34"/>
    <p:sldId id="397" r:id="rId35"/>
    <p:sldId id="358" r:id="rId36"/>
    <p:sldId id="308"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A40D"/>
    <a:srgbClr val="FFFFCC"/>
    <a:srgbClr val="FFCC99"/>
    <a:srgbClr val="996633"/>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33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5/22/2017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0E04-9020-4D96-B703-2D053106E7B0}" type="slidenum">
              <a:rPr lang="en-US" smtClean="0"/>
              <a:t>3</a:t>
            </a:fld>
            <a:endParaRPr lang="en-US"/>
          </a:p>
        </p:txBody>
      </p:sp>
    </p:spTree>
    <p:extLst>
      <p:ext uri="{BB962C8B-B14F-4D97-AF65-F5344CB8AC3E}">
        <p14:creationId xmlns:p14="http://schemas.microsoft.com/office/powerpoint/2010/main" val="210852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5/22/2017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5/22/2017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_kb8Y6qABg"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5953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66750"/>
            <a:ext cx="7848600" cy="2677656"/>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We gave you strict orders never again to teach in this man’s name!” he said. “Instead, you have filled all Jerusalem with your teaching about him, and you want to make us responsible for his death!”</a:t>
            </a:r>
          </a:p>
          <a:p>
            <a:pPr algn="ct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Peter and the apostles replied,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 must obey God rather than any human authority</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940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 28-29</a:t>
            </a:r>
          </a:p>
          <a:p>
            <a:pPr algn="ct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050861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962150"/>
            <a:ext cx="8610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Everyone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must submit to governing authorities.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all authority comes from God, and those in positions of authority have been placed there by God.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anyone who rebels against authority is rebelling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against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what God has instituted, and they will be punished.” </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Romans 13:1-2</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878647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962150"/>
            <a:ext cx="8610600" cy="1938992"/>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urge you, first of all, to pray for all people. Ask God to help them; intercede on their behalf, and give thanks for them.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Pray this way for kings and all who are in authority so that we can live peaceful and quiet lives marked by godliness and dignity.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This is good and pleases God our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Savior.”</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1 Timothy 2:1-3</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778607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962150"/>
            <a:ext cx="8610600" cy="1569660"/>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don’t really care if you voted for the president or not, he’s been placed there by the Lord, and I would say that about our last president.  We are told to pray for those in authority, so I think it’s time to stop saying ‘He’s not my president.’”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473325" y="3714750"/>
            <a:ext cx="4273550" cy="1169551"/>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Pastor Greg Laurie</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Harvest Christian Fellowship</a:t>
            </a:r>
            <a:br>
              <a:rPr lang="en-US" sz="1400" dirty="0" smtClean="0">
                <a:solidFill>
                  <a:schemeClr val="bg1"/>
                </a:solidFill>
                <a:latin typeface="Papyrus" panose="03070502060502030205" pitchFamily="66" charset="0"/>
              </a:rPr>
            </a:br>
            <a:r>
              <a:rPr lang="en-US" sz="1400" dirty="0" smtClean="0">
                <a:solidFill>
                  <a:schemeClr val="bg1"/>
                </a:solidFill>
                <a:latin typeface="Papyrus" panose="03070502060502030205" pitchFamily="66" charset="0"/>
              </a:rPr>
              <a:t>Riverside, CA</a:t>
            </a:r>
            <a:br>
              <a:rPr lang="en-US" sz="1400" dirty="0" smtClean="0">
                <a:solidFill>
                  <a:schemeClr val="bg1"/>
                </a:solidFill>
                <a:latin typeface="Papyrus" panose="03070502060502030205" pitchFamily="66" charset="0"/>
              </a:rPr>
            </a:br>
            <a:r>
              <a:rPr lang="en-US" sz="1400" dirty="0" smtClean="0">
                <a:solidFill>
                  <a:schemeClr val="bg1"/>
                </a:solidFill>
                <a:latin typeface="Papyrus" panose="03070502060502030205" pitchFamily="66" charset="0"/>
              </a:rPr>
              <a:t>Family Life Radio Interview: May 15, 2017</a:t>
            </a:r>
            <a:endParaRPr lang="en-US" sz="1400" dirty="0">
              <a:solidFill>
                <a:schemeClr val="bg1"/>
              </a:solidFill>
              <a:latin typeface="Papyrus" panose="03070502060502030205" pitchFamily="66" charset="0"/>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2" t="3166" r="65373" b="2500"/>
          <a:stretch/>
        </p:blipFill>
        <p:spPr bwMode="auto">
          <a:xfrm>
            <a:off x="1981200" y="3816925"/>
            <a:ext cx="622322" cy="8191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060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6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38150"/>
            <a:ext cx="8610600" cy="4093428"/>
          </a:xfrm>
          <a:prstGeom prst="rect">
            <a:avLst/>
          </a:prstGeom>
          <a:noFill/>
        </p:spPr>
        <p:txBody>
          <a:bodyPr wrap="square" rtlCol="0">
            <a:spAutoFit/>
          </a:bodyPr>
          <a:lstStyle/>
          <a:p>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 Christians should resist a government that commands or compels evil and should work nonviolently within the laws of the land to change a government that permits evil</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b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endPar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Civil disobedience is permitted when the government’s laws or commands are in direct violation of God’s laws and commands</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a:p>
            <a:endPar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If a Christian disobeys an evil government, unless he can flee from the government, he should accept that government’s punishment for his actions</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a:p>
            <a:endPar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Christians are certainly permitted to work to install new government leaders within the laws that have been </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established.</a:t>
            </a:r>
            <a:endPar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645747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373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4600" y="100330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533400" y="1678126"/>
            <a:ext cx="8229600" cy="1754326"/>
          </a:xfrm>
          <a:prstGeom prst="rect">
            <a:avLst/>
          </a:prstGeom>
          <a:noFill/>
          <a:ln>
            <a:noFill/>
          </a:ln>
        </p:spPr>
        <p:txBody>
          <a:bodyPr wrap="square" lIns="91440" tIns="45720" rIns="91440" bIns="45720">
            <a:spAutoFit/>
          </a:bodyPr>
          <a:lstStyle/>
          <a:p>
            <a:pPr algn="ctr"/>
            <a:r>
              <a:rPr lang="en-US" sz="4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EXPECT</a:t>
            </a:r>
            <a:r>
              <a:rPr lang="en-US" sz="2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
            </a:r>
            <a:br>
              <a:rPr lang="en-US" sz="2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TROUBLE</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457593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495550"/>
            <a:ext cx="7848600" cy="1200329"/>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apostles left the high council rejoicing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God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had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counted them worthy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suffer disgrace for the name of Jesus.</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5:21</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003233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038350"/>
            <a:ext cx="8610600" cy="1938992"/>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“God blesses you when people mock you and persecute you and lie about you and say all sorts of evil things against you because you are my followers.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happy about it! Be very glad! For a great reward awaits you in heaven. And remember, the ancient prophets were persecuted in the same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way.”</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32067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Matthew 5:11-12</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a:t>
            </a:r>
            <a:r>
              <a:rPr lang="en-US" sz="1400" dirty="0" smtClean="0">
                <a:solidFill>
                  <a:schemeClr val="bg1"/>
                </a:solidFill>
                <a:latin typeface="Papyrus" panose="03070502060502030205" pitchFamily="66" charset="0"/>
              </a:rPr>
              <a:t>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116153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52400" y="741124"/>
            <a:ext cx="8763000" cy="3154710"/>
          </a:xfrm>
          <a:prstGeom prst="rect">
            <a:avLst/>
          </a:prstGeom>
          <a:noFill/>
          <a:ln>
            <a:noFill/>
          </a:ln>
        </p:spPr>
        <p:txBody>
          <a:bodyPr wrap="square" lIns="91440" tIns="45720" rIns="91440" bIns="45720">
            <a:spAutoFit/>
          </a:bodyPr>
          <a:lstStyle/>
          <a:p>
            <a:pPr algn="ctr"/>
            <a:r>
              <a:rPr lang="en-US" sz="19900" b="1" dirty="0" smtClean="0">
                <a:ln w="12700">
                  <a:solidFill>
                    <a:schemeClr val="tx1"/>
                  </a:solidFill>
                  <a:prstDash val="solid"/>
                </a:ln>
                <a:solidFill>
                  <a:schemeClr val="bg2"/>
                </a:solidFill>
                <a:effectLst>
                  <a:outerShdw blurRad="63500" dist="101600" dir="1740000" sx="101000" sy="101000" algn="tl" rotWithShape="0">
                    <a:prstClr val="black"/>
                  </a:outerShdw>
                </a:effectLst>
                <a:latin typeface="Franklin Gothic Demi" panose="020B0703020102020204" pitchFamily="34" charset="0"/>
              </a:rPr>
              <a:t>STAY</a:t>
            </a:r>
            <a:endParaRPr lang="en-US" sz="16600" b="1" i="1" dirty="0">
              <a:ln w="12700">
                <a:solidFill>
                  <a:schemeClr val="tx1"/>
                </a:solidFill>
                <a:prstDash val="solid"/>
              </a:ln>
              <a:solidFill>
                <a:schemeClr val="bg2"/>
              </a:solidFill>
              <a:effectLst>
                <a:outerShdw blurRad="63500" dist="101600" dir="1740000" sx="101000" sy="101000" algn="tl" rotWithShape="0">
                  <a:prstClr val="black"/>
                </a:outerShdw>
              </a:effectLst>
              <a:latin typeface="Franklin Gothic Demi" panose="020B0703020102020204" pitchFamily="34" charset="0"/>
            </a:endParaRPr>
          </a:p>
        </p:txBody>
      </p:sp>
      <p:sp>
        <p:nvSpPr>
          <p:cNvPr id="18" name="TextBox 17"/>
          <p:cNvSpPr txBox="1"/>
          <p:nvPr/>
        </p:nvSpPr>
        <p:spPr>
          <a:xfrm>
            <a:off x="533400" y="3196749"/>
            <a:ext cx="8077200" cy="1723549"/>
          </a:xfrm>
          <a:prstGeom prst="rect">
            <a:avLst/>
          </a:prstGeom>
          <a:noFill/>
        </p:spPr>
        <p:txBody>
          <a:bodyPr wrap="square" rtlCol="0">
            <a:spAutoFit/>
          </a:bodyPr>
          <a:lstStyle/>
          <a:p>
            <a:pPr lvl="0" algn="ctr"/>
            <a:r>
              <a:rPr lang="en-US" sz="8800" b="1" dirty="0">
                <a:ln w="12700">
                  <a:solidFill>
                    <a:prstClr val="black"/>
                  </a:solidFill>
                  <a:prstDash val="solid"/>
                </a:ln>
                <a:solidFill>
                  <a:srgbClr val="EEECE1">
                    <a:tint val="85000"/>
                    <a:satMod val="155000"/>
                  </a:srgbClr>
                </a:solidFill>
                <a:effectLst>
                  <a:outerShdw blurRad="63500" dist="101600" dir="1740000" sx="101000" sy="101000" algn="tl" rotWithShape="0">
                    <a:prstClr val="black"/>
                  </a:outerShdw>
                </a:effectLst>
                <a:latin typeface="Franklin Gothic Demi" panose="020B0703020102020204" pitchFamily="34" charset="0"/>
              </a:rPr>
              <a:t>ON </a:t>
            </a:r>
            <a:r>
              <a:rPr lang="en-US" sz="8800" b="1" dirty="0" smtClean="0">
                <a:ln w="12700">
                  <a:solidFill>
                    <a:prstClr val="black"/>
                  </a:solidFill>
                  <a:prstDash val="solid"/>
                </a:ln>
                <a:solidFill>
                  <a:srgbClr val="EEECE1">
                    <a:tint val="85000"/>
                    <a:satMod val="155000"/>
                  </a:srgbClr>
                </a:solidFill>
                <a:effectLst>
                  <a:outerShdw blurRad="63500" dist="101600" dir="1740000" sx="101000" sy="101000" algn="tl" rotWithShape="0">
                    <a:prstClr val="black"/>
                  </a:outerShdw>
                </a:effectLst>
                <a:latin typeface="Franklin Gothic Demi" panose="020B0703020102020204" pitchFamily="34" charset="0"/>
              </a:rPr>
              <a:t>TARGET</a:t>
            </a:r>
            <a:endParaRPr lang="en-US" sz="8000" b="1" i="1" dirty="0">
              <a:ln w="12700">
                <a:solidFill>
                  <a:prstClr val="black"/>
                </a:solidFill>
                <a:prstDash val="solid"/>
              </a:ln>
              <a:solidFill>
                <a:srgbClr val="EEECE1">
                  <a:tint val="85000"/>
                  <a:satMod val="155000"/>
                </a:srgbClr>
              </a:solidFill>
              <a:effectLst>
                <a:outerShdw blurRad="63500" dist="101600" dir="1740000" sx="101000" sy="101000" algn="tl" rotWithShape="0">
                  <a:prstClr val="black"/>
                </a:outerShdw>
              </a:effectLst>
              <a:latin typeface="Franklin Gothic Demi" panose="020B0703020102020204" pitchFamily="34" charset="0"/>
            </a:endParaRPr>
          </a:p>
          <a:p>
            <a:endParaRPr lang="en-US" dirty="0"/>
          </a:p>
        </p:txBody>
      </p:sp>
    </p:spTree>
    <p:extLst>
      <p:ext uri="{BB962C8B-B14F-4D97-AF65-F5344CB8AC3E}">
        <p14:creationId xmlns:p14="http://schemas.microsoft.com/office/powerpoint/2010/main" val="295953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450" y="2800350"/>
            <a:ext cx="8610600" cy="830997"/>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“Jesus promised his disciples three things—that they would be completely fearless, absurdly happy, and in constant trouble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13050" y="4019550"/>
            <a:ext cx="320675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G.K. Chesterton</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British author</a:t>
            </a:r>
            <a:endParaRPr lang="en-US" sz="1400" dirty="0">
              <a:solidFill>
                <a:schemeClr val="bg1"/>
              </a:solidFill>
              <a:latin typeface="Papyrus" panose="03070502060502030205" pitchFamily="66" charset="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63" t="15579" r="10877"/>
          <a:stretch/>
        </p:blipFill>
        <p:spPr bwMode="auto">
          <a:xfrm>
            <a:off x="1943100" y="3887484"/>
            <a:ext cx="869950" cy="8770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948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11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View of the North Korean town of Supung across the Yalu River from the Chinese town of Xiejiag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 y="0"/>
            <a:ext cx="915015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E-CHA’S escape from North Ko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30"/>
            <a:ext cx="5187760" cy="51877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31" t="15180" r="21769" b="12205"/>
          <a:stretch/>
        </p:blipFill>
        <p:spPr bwMode="auto">
          <a:xfrm>
            <a:off x="6597650" y="438150"/>
            <a:ext cx="2238642" cy="1524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57800" y="4248150"/>
            <a:ext cx="1447800" cy="381000"/>
          </a:xfrm>
          <a:prstGeom prst="rect">
            <a:avLst/>
          </a:prstGeom>
          <a:noFill/>
        </p:spPr>
        <p:txBody>
          <a:bodyPr wrap="square" rtlCol="0">
            <a:spAutoFit/>
          </a:bodyPr>
          <a:lstStyle/>
          <a:p>
            <a:r>
              <a:rPr lang="en-US" dirty="0">
                <a:solidFill>
                  <a:schemeClr val="bg2"/>
                </a:solidFill>
                <a:effectLst>
                  <a:outerShdw blurRad="38100" dist="38100" dir="2700000" algn="tl">
                    <a:srgbClr val="000000">
                      <a:alpha val="43137"/>
                    </a:srgbClr>
                  </a:outerShdw>
                </a:effectLst>
                <a:latin typeface="Arial Black" panose="020B0A04020102020204" pitchFamily="34" charset="0"/>
              </a:rPr>
              <a:t>Ae-Cha</a:t>
            </a:r>
          </a:p>
        </p:txBody>
      </p:sp>
    </p:spTree>
    <p:extLst>
      <p:ext uri="{BB962C8B-B14F-4D97-AF65-F5344CB8AC3E}">
        <p14:creationId xmlns:p14="http://schemas.microsoft.com/office/powerpoint/2010/main" val="3604262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332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0" y="24955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62000" y="2680215"/>
            <a:ext cx="7703780" cy="707886"/>
          </a:xfrm>
          <a:prstGeom prst="rect">
            <a:avLst/>
          </a:prstGeom>
          <a:noFill/>
          <a:ln>
            <a:noFill/>
          </a:ln>
        </p:spPr>
        <p:txBody>
          <a:bodyPr wrap="square" lIns="91440" tIns="45720" rIns="91440" bIns="45720">
            <a:spAutoFit/>
          </a:bodyPr>
          <a:lstStyle/>
          <a:p>
            <a:pPr algn="ctr"/>
            <a:r>
              <a:rPr lang="en-US" sz="4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BE CONTINUALLY</a:t>
            </a:r>
            <a:endParaRPr lang="en-US" sz="28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438400" y="2876550"/>
            <a:ext cx="6103580" cy="369332"/>
          </a:xfrm>
          <a:prstGeom prst="rect">
            <a:avLst/>
          </a:prstGeom>
          <a:noFill/>
        </p:spPr>
        <p:txBody>
          <a:bodyPr wrap="square" rtlCol="0">
            <a:spAutoFit/>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971" y="2800350"/>
            <a:ext cx="5456237"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532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2724329"/>
            <a:ext cx="8229600" cy="830997"/>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every day, in the Temple and from house to house,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a:t>
            </a:r>
            <a:r>
              <a:rPr lang="en-US" sz="2400" u="sng"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continued….</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5:42</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828558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2190750"/>
            <a:ext cx="5105400" cy="2062103"/>
          </a:xfrm>
          <a:prstGeom prst="rect">
            <a:avLst/>
          </a:prstGeom>
          <a:noFill/>
        </p:spPr>
        <p:txBody>
          <a:bodyPr wrap="square" rtlCol="0">
            <a:spAutoFit/>
          </a:bodyPr>
          <a:lstStyle/>
          <a:p>
            <a:r>
              <a:rPr lang="en-US" sz="32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•continual purity </a:t>
            </a:r>
          </a:p>
          <a:p>
            <a:r>
              <a:rPr lang="en-US" sz="32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•continual power</a:t>
            </a:r>
          </a:p>
          <a:p>
            <a:r>
              <a:rPr lang="en-US" sz="32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•continual persecution</a:t>
            </a:r>
            <a:endParaRPr lang="en-US" sz="32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r>
              <a:rPr lang="en-US" sz="32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•continual persistence</a:t>
            </a:r>
            <a:endParaRPr lang="en-US" sz="32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38625064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86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52600" y="1243102"/>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4</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41054" y="1882685"/>
            <a:ext cx="8021945" cy="1754326"/>
          </a:xfrm>
          <a:prstGeom prst="rect">
            <a:avLst/>
          </a:prstGeom>
          <a:noFill/>
          <a:ln>
            <a:noFill/>
          </a:ln>
        </p:spPr>
        <p:txBody>
          <a:bodyPr wrap="square" lIns="91440" tIns="45720" rIns="91440" bIns="45720">
            <a:spAutoFit/>
          </a:bodyPr>
          <a:lstStyle/>
          <a:p>
            <a:pPr algn="ctr"/>
            <a:r>
              <a:rPr lang="en-US" sz="5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SHARE THE </a:t>
            </a:r>
            <a:br>
              <a:rPr lang="en-US" sz="5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54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RIGHT MESSAGE</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1260254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2724329"/>
            <a:ext cx="8229600" cy="1200329"/>
          </a:xfrm>
          <a:prstGeom prst="rect">
            <a:avLst/>
          </a:prstGeom>
          <a:noFill/>
        </p:spPr>
        <p:txBody>
          <a:bodyPr wrap="square" rtlCol="0">
            <a:spAutoFit/>
          </a:bodyPr>
          <a:lstStyle/>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And every day, in the Temple and from house to house, </a:t>
            </a:r>
            <a:endPar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they </a:t>
            </a:r>
            <a:r>
              <a:rPr lang="en-US" sz="2400" dirty="0">
                <a:solidFill>
                  <a:schemeClr val="bg1"/>
                </a:solidFill>
                <a:latin typeface="Franklin Gothic Demi" panose="020B0703020102020204" pitchFamily="34" charset="0"/>
              </a:rPr>
              <a:t>continued</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teach and preach this message</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 is the Messiah.”</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2825931" y="4000917"/>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5:42</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3972905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xplosion 2 2"/>
          <p:cNvSpPr/>
          <p:nvPr/>
        </p:nvSpPr>
        <p:spPr>
          <a:xfrm>
            <a:off x="7848600" y="3013564"/>
            <a:ext cx="1295400" cy="762000"/>
          </a:xfrm>
          <a:prstGeom prst="irregularSeal2">
            <a:avLst/>
          </a:prstGeom>
          <a:solidFill>
            <a:srgbClr val="FFFFCC"/>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39100" y="3257549"/>
            <a:ext cx="990600" cy="276999"/>
          </a:xfrm>
          <a:prstGeom prst="rect">
            <a:avLst/>
          </a:prstGeom>
          <a:noFill/>
        </p:spPr>
        <p:txBody>
          <a:bodyPr wrap="square" rtlCol="0">
            <a:spAutoFit/>
          </a:bodyPr>
          <a:lstStyle/>
          <a:p>
            <a:r>
              <a:rPr lang="en-US" sz="1200" dirty="0" smtClean="0">
                <a:latin typeface="Papyrus" panose="03070502060502030205" pitchFamily="66" charset="0"/>
              </a:rPr>
              <a:t>Jerusalem</a:t>
            </a:r>
            <a:endParaRPr lang="en-US" sz="1200" dirty="0">
              <a:latin typeface="Papyrus" panose="03070502060502030205" pitchFamily="66" charset="0"/>
            </a:endParaRPr>
          </a:p>
        </p:txBody>
      </p:sp>
    </p:spTree>
    <p:extLst>
      <p:ext uri="{BB962C8B-B14F-4D97-AF65-F5344CB8AC3E}">
        <p14:creationId xmlns:p14="http://schemas.microsoft.com/office/powerpoint/2010/main" val="164803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02682"/>
            <a:ext cx="8229600" cy="4401205"/>
          </a:xfrm>
          <a:prstGeom prst="rect">
            <a:avLst/>
          </a:prstGeom>
          <a:noFill/>
        </p:spPr>
        <p:txBody>
          <a:bodyPr wrap="square" rtlCol="0">
            <a:spAutoFit/>
          </a:bodyPr>
          <a:lstStyle/>
          <a:p>
            <a:pPr algn="ct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Romans 3:23</a:t>
            </a:r>
            <a:b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everyone has sinned; </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all fall short of God’s glorious standard</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a:p>
            <a:pPr algn="ctr"/>
            <a:endPar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Romans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5:8</a:t>
            </a:r>
            <a:b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But God showed his great love for us by sending Christ to die for us while we were still sinners</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b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endPar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Romans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6:23</a:t>
            </a:r>
            <a:b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the wages of sin is death, but the free gift of God is eternal life through Christ Jesus our Lord</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a:p>
            <a:pPr algn="ct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r>
            <a:b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Romans 10:9</a:t>
            </a:r>
            <a:b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If you openly declare that Jesus is Lord and believe in your heart that God raised him from the dead, you will be saved. </a:t>
            </a:r>
            <a:endPar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
        <p:nvSpPr>
          <p:cNvPr id="4" name="TextBox 3"/>
          <p:cNvSpPr txBox="1"/>
          <p:nvPr/>
        </p:nvSpPr>
        <p:spPr>
          <a:xfrm>
            <a:off x="3009900" y="1333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Romans Road</a:t>
            </a:r>
            <a:br>
              <a:rPr lang="en-US" sz="2800" dirty="0" smtClean="0">
                <a:solidFill>
                  <a:schemeClr val="bg1"/>
                </a:solidFill>
                <a:effectLst>
                  <a:outerShdw blurRad="50800" dist="50800" dir="5400000" algn="ctr" rotWithShape="0">
                    <a:schemeClr val="tx1"/>
                  </a:outerShdw>
                </a:effectLst>
                <a:latin typeface="Papyrus" panose="03070502060502030205" pitchFamily="66" charset="0"/>
              </a:rPr>
            </a:b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960676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02682"/>
            <a:ext cx="8229600" cy="3170099"/>
          </a:xfrm>
          <a:prstGeom prst="rect">
            <a:avLst/>
          </a:prstGeom>
          <a:noFill/>
        </p:spPr>
        <p:txBody>
          <a:bodyPr wrap="square" rtlCol="0">
            <a:spAutoFit/>
          </a:bodyPr>
          <a:lstStyle/>
          <a:p>
            <a:pPr algn="ct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Admit: Romans 3:23</a:t>
            </a:r>
            <a:b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everyone has sinned; </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we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all fall short of God’s glorious standard</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t>
            </a:r>
          </a:p>
          <a:p>
            <a:pPr algn="ctr"/>
            <a:endPar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Believe: John 3:16</a:t>
            </a:r>
            <a:b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For God so loved the world, that he gave his one and only Son, that whoever believes in Him will not perish, but have eternal life.</a:t>
            </a:r>
          </a:p>
          <a:p>
            <a:pPr algn="ctr"/>
            <a:endPar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a:p>
            <a:pPr algn="ct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Confess: Romans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10:9</a:t>
            </a:r>
            <a:b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b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 If you </a:t>
            </a:r>
            <a:r>
              <a:rPr lang="en-US" sz="20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confess with your mouth </a:t>
            </a:r>
            <a:r>
              <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that Jesus is Lord and believe in your heart that God raised him from the dead, you will be saved. </a:t>
            </a:r>
            <a:endParaRPr lang="en-US" sz="20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2350080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895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47750"/>
            <a:ext cx="8610600" cy="3416320"/>
          </a:xfrm>
          <a:prstGeom prst="rect">
            <a:avLst/>
          </a:prstGeom>
          <a:noFill/>
        </p:spPr>
        <p:txBody>
          <a:bodyPr wrap="square" rtlCol="0">
            <a:spAutoFit/>
          </a:bodyPr>
          <a:lstStyle/>
          <a:p>
            <a:pPr algn="ct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Dear God, I know that I am a sinner and there is nothing that I can do to save myself.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Today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give my life to Jesus, who alone is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the One who bore my sin when He died on the cross.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believe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was raised from the dead as a guarantee of my own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eternal life.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As best as I can, I now transfer my trust to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 am grateful that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has promised to receive me despite my many sins and failures.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Thank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you for the assurance that you will walk with me through the </a:t>
            </a: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rest of my life. </a:t>
            </a:r>
          </a:p>
          <a:p>
            <a:pPr algn="ctr"/>
            <a:r>
              <a:rPr lang="en-US" sz="2400" dirty="0" smtClean="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In </a:t>
            </a:r>
            <a:r>
              <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rPr>
              <a:t>Jesus’ Name. Amen</a:t>
            </a:r>
            <a:endParaRPr lang="en-US" sz="2400" dirty="0">
              <a:solidFill>
                <a:schemeClr val="bg1"/>
              </a:solidFill>
              <a:effectLst>
                <a:outerShdw blurRad="50800" dist="50800" dir="5400000" algn="ctr" rotWithShape="0">
                  <a:schemeClr val="bg2">
                    <a:lumMod val="10000"/>
                  </a:schemeClr>
                </a:outerShdw>
              </a:effectLst>
              <a:latin typeface="Franklin Gothic Demi" panose="020B0703020102020204" pitchFamily="34" charset="0"/>
            </a:endParaRPr>
          </a:p>
        </p:txBody>
      </p:sp>
    </p:spTree>
    <p:extLst>
      <p:ext uri="{BB962C8B-B14F-4D97-AF65-F5344CB8AC3E}">
        <p14:creationId xmlns:p14="http://schemas.microsoft.com/office/powerpoint/2010/main" val="3498923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29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3432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962150"/>
            <a:ext cx="4495800" cy="1200329"/>
          </a:xfrm>
          <a:prstGeom prst="rect">
            <a:avLst/>
          </a:prstGeom>
          <a:noFill/>
        </p:spPr>
        <p:txBody>
          <a:bodyPr wrap="square" rtlCol="0">
            <a:spAutoFit/>
          </a:bodyPr>
          <a:lstStyle/>
          <a:p>
            <a:r>
              <a:rPr lang="en-US" dirty="0">
                <a:solidFill>
                  <a:schemeClr val="bg1"/>
                </a:solidFill>
                <a:hlinkClick r:id="rId2"/>
              </a:rPr>
              <a:t>https://</a:t>
            </a:r>
            <a:r>
              <a:rPr lang="en-US" dirty="0" smtClean="0">
                <a:solidFill>
                  <a:schemeClr val="bg1"/>
                </a:solidFill>
                <a:hlinkClick r:id="rId2"/>
              </a:rPr>
              <a:t>www.youtube.com/watch?v=D_kb8Y6qABg</a:t>
            </a:r>
            <a:endParaRPr lang="en-US" dirty="0" smtClean="0">
              <a:solidFill>
                <a:schemeClr val="bg1"/>
              </a:solidFill>
            </a:endParaRPr>
          </a:p>
          <a:p>
            <a:endParaRPr lang="en-US" dirty="0">
              <a:solidFill>
                <a:schemeClr val="bg1"/>
              </a:solidFill>
            </a:endParaRPr>
          </a:p>
          <a:p>
            <a:r>
              <a:rPr lang="en-US" dirty="0" smtClean="0">
                <a:solidFill>
                  <a:schemeClr val="bg1"/>
                </a:solidFill>
              </a:rPr>
              <a:t>Stay on Target</a:t>
            </a:r>
            <a:endParaRPr lang="en-US" dirty="0">
              <a:solidFill>
                <a:schemeClr val="bg1"/>
              </a:solidFill>
            </a:endParaRPr>
          </a:p>
        </p:txBody>
      </p:sp>
    </p:spTree>
    <p:extLst>
      <p:ext uri="{BB962C8B-B14F-4D97-AF65-F5344CB8AC3E}">
        <p14:creationId xmlns:p14="http://schemas.microsoft.com/office/powerpoint/2010/main" val="116297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24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28750"/>
            <a:ext cx="6915820" cy="344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14350"/>
            <a:ext cx="4300801"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604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19150"/>
            <a:ext cx="5283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514350"/>
            <a:ext cx="3429000" cy="2571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691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208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13525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762000" y="2114550"/>
            <a:ext cx="7703780" cy="1938992"/>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REMEMBER </a:t>
            </a:r>
            <a:b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b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WHO WE SERVE</a:t>
            </a:r>
            <a:endParaRPr lang="en-US" sz="44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Tree>
    <p:extLst>
      <p:ext uri="{BB962C8B-B14F-4D97-AF65-F5344CB8AC3E}">
        <p14:creationId xmlns:p14="http://schemas.microsoft.com/office/powerpoint/2010/main" val="4239160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4676</TotalTime>
  <Words>565</Words>
  <Application>Microsoft Office PowerPoint</Application>
  <PresentationFormat>On-screen Show (16:9)</PresentationFormat>
  <Paragraphs>66</Paragraphs>
  <Slides>35</Slides>
  <Notes>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83</cp:revision>
  <dcterms:created xsi:type="dcterms:W3CDTF">2017-03-21T02:22:27Z</dcterms:created>
  <dcterms:modified xsi:type="dcterms:W3CDTF">2017-05-23T16:14:04Z</dcterms:modified>
</cp:coreProperties>
</file>