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56" r:id="rId5"/>
    <p:sldId id="288" r:id="rId6"/>
    <p:sldId id="292" r:id="rId7"/>
    <p:sldId id="296" r:id="rId8"/>
    <p:sldId id="266" r:id="rId9"/>
    <p:sldId id="295" r:id="rId10"/>
    <p:sldId id="298" r:id="rId11"/>
    <p:sldId id="300" r:id="rId12"/>
    <p:sldId id="299" r:id="rId13"/>
    <p:sldId id="301" r:id="rId14"/>
    <p:sldId id="302" r:id="rId15"/>
    <p:sldId id="259" r:id="rId16"/>
    <p:sldId id="270" r:id="rId17"/>
    <p:sldId id="273" r:id="rId18"/>
    <p:sldId id="269" r:id="rId19"/>
    <p:sldId id="304" r:id="rId20"/>
    <p:sldId id="274" r:id="rId21"/>
    <p:sldId id="303" r:id="rId22"/>
    <p:sldId id="271" r:id="rId23"/>
    <p:sldId id="263" r:id="rId24"/>
    <p:sldId id="264" r:id="rId25"/>
    <p:sldId id="275" r:id="rId26"/>
    <p:sldId id="293" r:id="rId27"/>
    <p:sldId id="272" r:id="rId28"/>
    <p:sldId id="305" r:id="rId29"/>
    <p:sldId id="261" r:id="rId30"/>
    <p:sldId id="306" r:id="rId31"/>
    <p:sldId id="307" r:id="rId32"/>
    <p:sldId id="308" r:id="rId33"/>
    <p:sldId id="276" r:id="rId34"/>
    <p:sldId id="285" r:id="rId35"/>
    <p:sldId id="284" r:id="rId36"/>
    <p:sldId id="294" r:id="rId37"/>
    <p:sldId id="28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66"/>
    <a:srgbClr val="990000"/>
    <a:srgbClr val="FF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687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6946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8889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6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9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801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069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2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1607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76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3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1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9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9317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20242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689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8034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034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19997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t>1/19/18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t>‹#›</a:t>
            </a:fld>
            <a:endParaRPr lang="en-US"/>
          </a:p>
        </p:txBody>
      </p:sp>
    </p:spTree>
    <p:extLst>
      <p:ext uri="{BB962C8B-B14F-4D97-AF65-F5344CB8AC3E}">
        <p14:creationId xmlns:p14="http://schemas.microsoft.com/office/powerpoint/2010/main" val="39378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solidFill>
                  <a:prstClr val="black">
                    <a:tint val="75000"/>
                  </a:prstClr>
                </a:solidFill>
              </a:rPr>
              <a:pPr/>
              <a:t>1/19/18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3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47750"/>
            <a:ext cx="6324600" cy="3416320"/>
          </a:xfrm>
          <a:prstGeom prst="rect">
            <a:avLst/>
          </a:prstGeom>
          <a:noFill/>
        </p:spPr>
        <p:txBody>
          <a:bodyPr wrap="square" rtlCol="0">
            <a:spAutoFit/>
          </a:bodyPr>
          <a:lstStyle/>
          <a:p>
            <a: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t>They sell honorable people for silver and poor people for a pair of sandals. They trample helpless people in the dust and shove the oppressed out of the way</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Both father and son sleep with the same woman, corrupting my holy name.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t>At their religious festivals, they lounge in clothing their debtors put up as security. In the house of their gods, they drink wine bought with unjust fines.</a:t>
            </a:r>
            <a:endParaRPr lang="en-US" dirty="0">
              <a:solidFill>
                <a:schemeClr val="tx2">
                  <a:lumMod val="75000"/>
                </a:schemeClr>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Amos 2:6-8</a:t>
            </a:r>
          </a:p>
        </p:txBody>
      </p:sp>
      <p:sp>
        <p:nvSpPr>
          <p:cNvPr id="3" name="TextBox 2"/>
          <p:cNvSpPr txBox="1"/>
          <p:nvPr/>
        </p:nvSpPr>
        <p:spPr>
          <a:xfrm>
            <a:off x="352022" y="216753"/>
            <a:ext cx="6124978" cy="830997"/>
          </a:xfrm>
          <a:prstGeom prst="rect">
            <a:avLst/>
          </a:prstGeom>
          <a:noFill/>
        </p:spPr>
        <p:txBody>
          <a:bodyPr wrap="square" rtlCol="0">
            <a:spAutoFit/>
          </a:bodyPr>
          <a:lstStyle/>
          <a:p>
            <a:r>
              <a:rPr lang="en-US" sz="4800" dirty="0">
                <a:solidFill>
                  <a:srgbClr val="FFCC66"/>
                </a:solidFill>
                <a:latin typeface="Dumbledor 1" panose="00000400000000000000" pitchFamily="2" charset="0"/>
              </a:rPr>
              <a:t> 3 PROBLEMS</a:t>
            </a:r>
          </a:p>
        </p:txBody>
      </p:sp>
      <p:sp>
        <p:nvSpPr>
          <p:cNvPr id="4" name="Rectangular Callout 3"/>
          <p:cNvSpPr/>
          <p:nvPr/>
        </p:nvSpPr>
        <p:spPr>
          <a:xfrm>
            <a:off x="762000" y="1047750"/>
            <a:ext cx="5257800" cy="990600"/>
          </a:xfrm>
          <a:prstGeom prst="wedgeRectCallout">
            <a:avLst>
              <a:gd name="adj1" fmla="val -21670"/>
              <a:gd name="adj2" fmla="val 8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Dumbledor 1" panose="00000400000000000000" pitchFamily="2" charset="0"/>
              </a:rPr>
              <a:t>IMMORALITY</a:t>
            </a:r>
          </a:p>
        </p:txBody>
      </p:sp>
    </p:spTree>
    <p:extLst>
      <p:ext uri="{BB962C8B-B14F-4D97-AF65-F5344CB8AC3E}">
        <p14:creationId xmlns:p14="http://schemas.microsoft.com/office/powerpoint/2010/main" val="339585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47750"/>
            <a:ext cx="6324600" cy="3416320"/>
          </a:xfrm>
          <a:prstGeom prst="rect">
            <a:avLst/>
          </a:prstGeom>
          <a:noFill/>
        </p:spPr>
        <p:txBody>
          <a:bodyPr wrap="square" rtlCol="0">
            <a:spAutoFit/>
          </a:bodyPr>
          <a:lstStyle/>
          <a:p>
            <a: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t>They sell honorable people for silver and poor people for a pair of sandals. They trample helpless people in the dust and shove the oppressed out of the way. </a:t>
            </a:r>
            <a:b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br>
            <a: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t>Both father and son sleep with the same woman, corrupting my holy name.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At their religious festivals, they lounge in clothing their debtors put up as security. In the house of their gods, they drink wine bought with unjust fines.</a:t>
            </a:r>
            <a:endParaRPr lang="en-US"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Amos 2:6-8</a:t>
            </a:r>
          </a:p>
        </p:txBody>
      </p:sp>
      <p:sp>
        <p:nvSpPr>
          <p:cNvPr id="3" name="TextBox 2"/>
          <p:cNvSpPr txBox="1"/>
          <p:nvPr/>
        </p:nvSpPr>
        <p:spPr>
          <a:xfrm>
            <a:off x="352022" y="216753"/>
            <a:ext cx="6124978" cy="830997"/>
          </a:xfrm>
          <a:prstGeom prst="rect">
            <a:avLst/>
          </a:prstGeom>
          <a:noFill/>
        </p:spPr>
        <p:txBody>
          <a:bodyPr wrap="square" rtlCol="0">
            <a:spAutoFit/>
          </a:bodyPr>
          <a:lstStyle/>
          <a:p>
            <a:r>
              <a:rPr lang="en-US" sz="4800" dirty="0">
                <a:solidFill>
                  <a:srgbClr val="FFCC66"/>
                </a:solidFill>
                <a:latin typeface="Dumbledor 1" panose="00000400000000000000" pitchFamily="2" charset="0"/>
              </a:rPr>
              <a:t> 3 PROBLEMS</a:t>
            </a:r>
          </a:p>
        </p:txBody>
      </p:sp>
      <p:sp>
        <p:nvSpPr>
          <p:cNvPr id="4" name="Rectangular Callout 3"/>
          <p:cNvSpPr/>
          <p:nvPr/>
        </p:nvSpPr>
        <p:spPr>
          <a:xfrm>
            <a:off x="730876" y="1352550"/>
            <a:ext cx="5257800" cy="990600"/>
          </a:xfrm>
          <a:prstGeom prst="wedgeRectCallout">
            <a:avLst>
              <a:gd name="adj1" fmla="val -20813"/>
              <a:gd name="adj2" fmla="val 107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Dumbledor 1" panose="00000400000000000000" pitchFamily="2" charset="0"/>
              </a:rPr>
              <a:t>IDOLATRY</a:t>
            </a:r>
          </a:p>
        </p:txBody>
      </p:sp>
    </p:spTree>
    <p:extLst>
      <p:ext uri="{BB962C8B-B14F-4D97-AF65-F5344CB8AC3E}">
        <p14:creationId xmlns:p14="http://schemas.microsoft.com/office/powerpoint/2010/main" val="264142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32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962149"/>
            <a:ext cx="3581400" cy="830997"/>
          </a:xfrm>
          <a:prstGeom prst="rect">
            <a:avLst/>
          </a:prstGeom>
          <a:noFill/>
        </p:spPr>
        <p:txBody>
          <a:bodyPr wrap="square" rtlCol="0">
            <a:spAutoFit/>
          </a:bodyPr>
          <a:lstStyle/>
          <a:p>
            <a:r>
              <a:rPr lang="en-US" sz="4800" dirty="0">
                <a:solidFill>
                  <a:srgbClr val="FFCC66"/>
                </a:solidFill>
                <a:latin typeface="Dumbledor 1" panose="00000400000000000000" pitchFamily="2" charset="0"/>
              </a:rPr>
              <a:t> 4 LESSONS</a:t>
            </a:r>
          </a:p>
        </p:txBody>
      </p:sp>
    </p:spTree>
    <p:extLst>
      <p:ext uri="{BB962C8B-B14F-4D97-AF65-F5344CB8AC3E}">
        <p14:creationId xmlns:p14="http://schemas.microsoft.com/office/powerpoint/2010/main" val="364738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038350"/>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As Better Than Ourselves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400800" y="2127452"/>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53200" y="2077819"/>
            <a:ext cx="685800" cy="646331"/>
          </a:xfrm>
          <a:prstGeom prst="rect">
            <a:avLst/>
          </a:prstGeom>
          <a:noFill/>
        </p:spPr>
        <p:txBody>
          <a:bodyPr wrap="square" rtlCol="0">
            <a:spAutoFit/>
          </a:bodyPr>
          <a:lstStyle/>
          <a:p>
            <a:r>
              <a:rPr lang="en-US" sz="3600" dirty="0">
                <a:latin typeface="Dumbledor 1" panose="00000400000000000000" pitchFamily="2" charset="0"/>
              </a:rPr>
              <a:t>1</a:t>
            </a:r>
          </a:p>
        </p:txBody>
      </p:sp>
      <p:sp>
        <p:nvSpPr>
          <p:cNvPr id="11" name="TextBox 10"/>
          <p:cNvSpPr txBox="1"/>
          <p:nvPr/>
        </p:nvSpPr>
        <p:spPr>
          <a:xfrm>
            <a:off x="526960" y="1276350"/>
            <a:ext cx="5988139" cy="923330"/>
          </a:xfrm>
          <a:prstGeom prst="rect">
            <a:avLst/>
          </a:prstGeom>
          <a:noFill/>
        </p:spPr>
        <p:txBody>
          <a:bodyPr wrap="square" rtlCol="0">
            <a:spAutoFit/>
          </a:bodyPr>
          <a:lstStyle/>
          <a:p>
            <a:r>
              <a:rPr lang="en-US" sz="5400" dirty="0">
                <a:solidFill>
                  <a:srgbClr val="FFCC66"/>
                </a:solidFill>
                <a:latin typeface="Dumbledor 1" panose="00000400000000000000" pitchFamily="2" charset="0"/>
              </a:rPr>
              <a:t>THINK OF OTHERS</a:t>
            </a:r>
          </a:p>
        </p:txBody>
      </p:sp>
    </p:spTree>
    <p:extLst>
      <p:ext uri="{BB962C8B-B14F-4D97-AF65-F5344CB8AC3E}">
        <p14:creationId xmlns:p14="http://schemas.microsoft.com/office/powerpoint/2010/main" val="251841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1504950"/>
            <a:ext cx="6192592" cy="2246769"/>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Away with your noisy hymns of praise!</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not listen to the music of your harps. Instead, I want to see a mighty flood of justice, an endless river of righteous living.</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Amos 5:23-24</a:t>
            </a:r>
          </a:p>
        </p:txBody>
      </p:sp>
    </p:spTree>
    <p:extLst>
      <p:ext uri="{BB962C8B-B14F-4D97-AF65-F5344CB8AC3E}">
        <p14:creationId xmlns:p14="http://schemas.microsoft.com/office/powerpoint/2010/main" val="1365588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876" y="1657350"/>
            <a:ext cx="6127124" cy="2185214"/>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Listen to me, you fat cows living in     Samaria, you women who oppress the poor and crush the needy, and who are always calling to your husbands,</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“Bring us another drink!”</a:t>
            </a:r>
            <a:endParaRPr lang="en-US"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Amos 4:1</a:t>
            </a:r>
          </a:p>
        </p:txBody>
      </p:sp>
    </p:spTree>
    <p:extLst>
      <p:ext uri="{BB962C8B-B14F-4D97-AF65-F5344CB8AC3E}">
        <p14:creationId xmlns:p14="http://schemas.microsoft.com/office/powerpoint/2010/main" val="413419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462" y="1428750"/>
            <a:ext cx="6116392" cy="255454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Don’t be selfish; don’t try to impress others. Be humble, thinking of others as better than yourselves. Don’t look out only for your own interests, but take an interest in others, too.</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Philippians 2:3-4</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80198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82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81150"/>
            <a:ext cx="4800600" cy="646331"/>
          </a:xfrm>
          <a:prstGeom prst="rect">
            <a:avLst/>
          </a:prstGeom>
          <a:noFill/>
        </p:spPr>
        <p:txBody>
          <a:bodyPr wrap="square" rtlCol="0">
            <a:spAutoFit/>
          </a:bodyPr>
          <a:lstStyle/>
          <a:p>
            <a:r>
              <a:rPr lang="en-US" dirty="0"/>
              <a:t>https://www.youtube.com/watch?v=24aXV5DKmhM</a:t>
            </a:r>
          </a:p>
        </p:txBody>
      </p:sp>
    </p:spTree>
    <p:extLst>
      <p:ext uri="{BB962C8B-B14F-4D97-AF65-F5344CB8AC3E}">
        <p14:creationId xmlns:p14="http://schemas.microsoft.com/office/powerpoint/2010/main" val="298451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084" b="23526"/>
          <a:stretch/>
        </p:blipFill>
        <p:spPr bwMode="auto">
          <a:xfrm>
            <a:off x="628917" y="2756654"/>
            <a:ext cx="6462231" cy="1491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971550"/>
            <a:ext cx="6858000" cy="1785104"/>
          </a:xfrm>
          <a:prstGeom prst="rect">
            <a:avLst/>
          </a:prstGeom>
          <a:noFill/>
        </p:spPr>
        <p:txBody>
          <a:bodyPr wrap="square" rtlCol="0">
            <a:spAutoFit/>
          </a:bodyPr>
          <a:lstStyle/>
          <a:p>
            <a:r>
              <a:rPr lang="en-US" sz="4000" dirty="0">
                <a:solidFill>
                  <a:srgbClr val="FFDC97"/>
                </a:solidFill>
                <a:effectLst>
                  <a:outerShdw blurRad="114300" dist="50800" dir="4200000" algn="ctr" rotWithShape="0">
                    <a:schemeClr val="tx2">
                      <a:lumMod val="75000"/>
                    </a:schemeClr>
                  </a:outerShdw>
                </a:effectLst>
                <a:latin typeface="Trajan Pro" pitchFamily="18" charset="0"/>
              </a:rPr>
              <a:t>Book of the</a:t>
            </a:r>
            <a:br>
              <a:rPr lang="en-US" sz="4400" dirty="0">
                <a:solidFill>
                  <a:srgbClr val="FFDC97"/>
                </a:solidFill>
                <a:effectLst>
                  <a:outerShdw blurRad="114300" dist="50800" dir="4200000" algn="ctr" rotWithShape="0">
                    <a:schemeClr val="tx2">
                      <a:lumMod val="75000"/>
                    </a:schemeClr>
                  </a:outerShdw>
                </a:effectLst>
                <a:latin typeface="Trajan Pro" pitchFamily="18" charset="0"/>
              </a:rPr>
            </a:br>
            <a:r>
              <a:rPr lang="en-US" sz="6600" dirty="0">
                <a:solidFill>
                  <a:srgbClr val="FFDC97"/>
                </a:solidFill>
                <a:effectLst>
                  <a:outerShdw blurRad="114300" dist="50800" dir="4200000" algn="ctr" rotWithShape="0">
                    <a:schemeClr val="tx2">
                      <a:lumMod val="75000"/>
                    </a:schemeClr>
                  </a:outerShdw>
                </a:effectLst>
                <a:latin typeface="Trajan Pro" pitchFamily="18" charset="0"/>
              </a:rPr>
              <a:t>TWELVE</a:t>
            </a:r>
          </a:p>
        </p:txBody>
      </p:sp>
      <p:sp>
        <p:nvSpPr>
          <p:cNvPr id="2" name="Oval 1"/>
          <p:cNvSpPr/>
          <p:nvPr/>
        </p:nvSpPr>
        <p:spPr>
          <a:xfrm>
            <a:off x="1676400" y="2626102"/>
            <a:ext cx="609600"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3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87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How We Treat The Poor</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248400" y="2117133"/>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66456" y="2052708"/>
            <a:ext cx="685800" cy="646331"/>
          </a:xfrm>
          <a:prstGeom prst="rect">
            <a:avLst/>
          </a:prstGeom>
          <a:noFill/>
        </p:spPr>
        <p:txBody>
          <a:bodyPr wrap="square" rtlCol="0">
            <a:spAutoFit/>
          </a:bodyPr>
          <a:lstStyle/>
          <a:p>
            <a:r>
              <a:rPr lang="en-US" sz="3600" dirty="0">
                <a:latin typeface="Dumbledor 1" panose="00000400000000000000" pitchFamily="2" charset="0"/>
              </a:rPr>
              <a:t>2</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Matters</a:t>
            </a:r>
          </a:p>
        </p:txBody>
      </p:sp>
    </p:spTree>
    <p:extLst>
      <p:ext uri="{BB962C8B-B14F-4D97-AF65-F5344CB8AC3E}">
        <p14:creationId xmlns:p14="http://schemas.microsoft.com/office/powerpoint/2010/main" val="56749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706" y="1047750"/>
            <a:ext cx="6100293" cy="378565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“you who rob the poor…cheating the helpless…dishonest measures….cheat the buyer…..mix the grain….enslave the poor…</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never forget the wicked things you have done! The earth will tremble for your deeds, and everyone will mourn.</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Amos 8:4-8</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71994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583" y="1047750"/>
            <a:ext cx="6096000" cy="347787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“Do what is good and run from evil so that you may live! Then the LORD God of Heaven’s Armies will be your helper,   just as you have claimed. Hate evil and love what is good; turn your courts into true halls of justice. Perhaps even yet the LORD God of Heaven’s Armies   will have mercy on the remnant of his people. </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Amos 5:14-15</a:t>
            </a:r>
          </a:p>
        </p:txBody>
      </p:sp>
    </p:spTree>
    <p:extLst>
      <p:ext uri="{BB962C8B-B14F-4D97-AF65-F5344CB8AC3E}">
        <p14:creationId xmlns:p14="http://schemas.microsoft.com/office/powerpoint/2010/main" val="183705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42950"/>
            <a:ext cx="6172200" cy="3785652"/>
          </a:xfrm>
          <a:prstGeom prst="rect">
            <a:avLst/>
          </a:prstGeom>
          <a:noFill/>
        </p:spPr>
        <p:txBody>
          <a:bodyPr wrap="square" rtlCol="0">
            <a:spAutoFit/>
          </a:bodyPr>
          <a:lstStyle/>
          <a:p>
            <a:r>
              <a:rPr lang="en-US" sz="40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Justice</a:t>
            </a:r>
            <a:r>
              <a:rPr lang="en-US" sz="20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 </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treating people equitably. It means acquitting or punishing every person on the merits of the case, regardless of race or social status. Anyone who does the same wrong should be given the same penalty.</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It also means giving people their rights.</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299217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118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Gifts Come With</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1423288"/>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1392019"/>
            <a:ext cx="685800" cy="646331"/>
          </a:xfrm>
          <a:prstGeom prst="rect">
            <a:avLst/>
          </a:prstGeom>
          <a:noFill/>
        </p:spPr>
        <p:txBody>
          <a:bodyPr wrap="square" rtlCol="0">
            <a:spAutoFit/>
          </a:bodyPr>
          <a:lstStyle/>
          <a:p>
            <a:r>
              <a:rPr lang="en-US" sz="3600" dirty="0">
                <a:latin typeface="Dumbledor 1" panose="00000400000000000000" pitchFamily="2" charset="0"/>
              </a:rPr>
              <a:t>3</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61722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Responsibilities</a:t>
            </a:r>
          </a:p>
        </p:txBody>
      </p:sp>
    </p:spTree>
    <p:extLst>
      <p:ext uri="{BB962C8B-B14F-4D97-AF65-F5344CB8AC3E}">
        <p14:creationId xmlns:p14="http://schemas.microsoft.com/office/powerpoint/2010/main" val="10093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854" y="1352550"/>
            <a:ext cx="6172200" cy="2246769"/>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It was I who rescued you from Egypt</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and led you through the desert for forty years…</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Amos 2:10</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59468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5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Is The God Of</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381482" y="24468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2419350"/>
            <a:ext cx="685800" cy="646331"/>
          </a:xfrm>
          <a:prstGeom prst="rect">
            <a:avLst/>
          </a:prstGeom>
          <a:noFill/>
        </p:spPr>
        <p:txBody>
          <a:bodyPr wrap="square" rtlCol="0">
            <a:spAutoFit/>
          </a:bodyPr>
          <a:lstStyle/>
          <a:p>
            <a:r>
              <a:rPr lang="en-US" sz="3600" dirty="0">
                <a:latin typeface="Dumbledor 1" panose="00000400000000000000" pitchFamily="2" charset="0"/>
              </a:rPr>
              <a:t>4</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26627"/>
            <a:ext cx="53340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Promises</a:t>
            </a:r>
          </a:p>
        </p:txBody>
      </p:sp>
    </p:spTree>
    <p:extLst>
      <p:ext uri="{BB962C8B-B14F-4D97-AF65-F5344CB8AC3E}">
        <p14:creationId xmlns:p14="http://schemas.microsoft.com/office/powerpoint/2010/main" val="109300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0137"/>
            <a:ext cx="8458200" cy="434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271"/>
          <a:stretch/>
        </p:blipFill>
        <p:spPr bwMode="auto">
          <a:xfrm>
            <a:off x="990600" y="895350"/>
            <a:ext cx="1438670" cy="8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990600" y="3486150"/>
            <a:ext cx="1438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164" t="74313" r="62753" b="6673"/>
          <a:stretch/>
        </p:blipFill>
        <p:spPr bwMode="auto">
          <a:xfrm>
            <a:off x="6172200" y="3671820"/>
            <a:ext cx="1066800" cy="10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3600450"/>
            <a:ext cx="914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019550"/>
            <a:ext cx="609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108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42950"/>
            <a:ext cx="6172200" cy="4093428"/>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bring my exiled people of Israel</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back from distant lands, and they will rebuild their ruined cities</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and live in them again. They will plant vineyards and gardens; they will eat their crops and drink their wine.</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firmly plant them there</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in their own land. They will never again be uprooted from the land I have given them,” says the LORD your God.</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Amos 9:14-15</a:t>
            </a:r>
          </a:p>
        </p:txBody>
      </p:sp>
    </p:spTree>
    <p:extLst>
      <p:ext uri="{BB962C8B-B14F-4D97-AF65-F5344CB8AC3E}">
        <p14:creationId xmlns:p14="http://schemas.microsoft.com/office/powerpoint/2010/main" val="3214430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33550"/>
            <a:ext cx="6172200" cy="1631216"/>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never completely destroy the family of Israel.</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Amos 9:8</a:t>
            </a:r>
          </a:p>
        </p:txBody>
      </p:sp>
    </p:spTree>
    <p:extLst>
      <p:ext uri="{BB962C8B-B14F-4D97-AF65-F5344CB8AC3E}">
        <p14:creationId xmlns:p14="http://schemas.microsoft.com/office/powerpoint/2010/main" val="5772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1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Repent, Receive, Restore</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21298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9" name="TextBox 8"/>
          <p:cNvSpPr txBox="1"/>
          <p:nvPr/>
        </p:nvSpPr>
        <p:spPr>
          <a:xfrm>
            <a:off x="449687" y="2042071"/>
            <a:ext cx="6248400" cy="523220"/>
          </a:xfrm>
          <a:prstGeom prst="rect">
            <a:avLst/>
          </a:prstGeom>
          <a:noFill/>
        </p:spPr>
        <p:txBody>
          <a:bodyPr wrap="square" rtlCol="0">
            <a:spAutoFit/>
          </a:bodyPr>
          <a:lstStyle/>
          <a:p>
            <a:r>
              <a:rPr lang="en-US" sz="2800" dirty="0">
                <a:solidFill>
                  <a:srgbClr val="FFDC97"/>
                </a:solidFill>
                <a:effectLst>
                  <a:outerShdw blurRad="114300" dist="50800" dir="4200000" algn="ctr" rotWithShape="0">
                    <a:schemeClr val="tx2">
                      <a:lumMod val="75000"/>
                    </a:schemeClr>
                  </a:outerShdw>
                </a:effectLst>
                <a:latin typeface="Trajan Pro" pitchFamily="18" charset="0"/>
              </a:rPr>
              <a:t>Believe, receive, Apply</a:t>
            </a: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
        <p:nvSpPr>
          <p:cNvPr id="7" name="TextBox 6"/>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Repent, Receive, Restore</a:t>
            </a:r>
          </a:p>
        </p:txBody>
      </p:sp>
    </p:spTree>
    <p:extLst>
      <p:ext uri="{BB962C8B-B14F-4D97-AF65-F5344CB8AC3E}">
        <p14:creationId xmlns:p14="http://schemas.microsoft.com/office/powerpoint/2010/main" val="2414886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734330"/>
            <a:ext cx="6629400" cy="461665"/>
          </a:xfrm>
          <a:prstGeom prst="rect">
            <a:avLst/>
          </a:prstGeom>
          <a:noFill/>
        </p:spPr>
        <p:txBody>
          <a:bodyPr wrap="square" rtlCol="0">
            <a:spAutoFit/>
          </a:bodyPr>
          <a:lstStyle/>
          <a:p>
            <a:r>
              <a:rPr lang="en-US" sz="2400" dirty="0">
                <a:solidFill>
                  <a:srgbClr val="FFCC66"/>
                </a:solidFill>
                <a:latin typeface="Trajan Pro" pitchFamily="18" charset="0"/>
              </a:rPr>
              <a:t>Come Back to the Lord and Live</a:t>
            </a: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AMOS</a:t>
            </a:r>
          </a:p>
        </p:txBody>
      </p:sp>
      <p:cxnSp>
        <p:nvCxnSpPr>
          <p:cNvPr id="6" name="Straight Connector 5"/>
          <p:cNvCxnSpPr/>
          <p:nvPr/>
        </p:nvCxnSpPr>
        <p:spPr>
          <a:xfrm>
            <a:off x="838200" y="2800350"/>
            <a:ext cx="54102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181350"/>
            <a:ext cx="54102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42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1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734330"/>
            <a:ext cx="6629400" cy="523220"/>
          </a:xfrm>
          <a:prstGeom prst="rect">
            <a:avLst/>
          </a:prstGeom>
          <a:noFill/>
        </p:spPr>
        <p:txBody>
          <a:bodyPr wrap="square" rtlCol="0">
            <a:spAutoFit/>
          </a:bodyPr>
          <a:lstStyle/>
          <a:p>
            <a:r>
              <a:rPr lang="en-US" sz="2800" dirty="0">
                <a:solidFill>
                  <a:srgbClr val="FFCC66"/>
                </a:solidFill>
                <a:latin typeface="Trajan Pro" pitchFamily="18" charset="0"/>
              </a:rPr>
              <a:t>Come back to god and live</a:t>
            </a: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AMOS</a:t>
            </a:r>
          </a:p>
        </p:txBody>
      </p:sp>
      <p:cxnSp>
        <p:nvCxnSpPr>
          <p:cNvPr id="6" name="Straight Connector 5"/>
          <p:cNvCxnSpPr/>
          <p:nvPr/>
        </p:nvCxnSpPr>
        <p:spPr>
          <a:xfrm>
            <a:off x="838200" y="2800350"/>
            <a:ext cx="54102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181350"/>
            <a:ext cx="54102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9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47750"/>
            <a:ext cx="6482163"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Image result for the prophet amo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4057" b="27916"/>
          <a:stretch/>
        </p:blipFill>
        <p:spPr bwMode="auto">
          <a:xfrm>
            <a:off x="224307" y="1047750"/>
            <a:ext cx="6562656" cy="322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8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09550"/>
            <a:ext cx="56388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AMOS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719" r="3394"/>
          <a:stretch/>
        </p:blipFill>
        <p:spPr bwMode="auto">
          <a:xfrm>
            <a:off x="6529588" y="0"/>
            <a:ext cx="2614411" cy="501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1271072"/>
            <a:ext cx="5957552" cy="3847207"/>
          </a:xfrm>
          <a:prstGeom prst="rect">
            <a:avLst/>
          </a:prstGeom>
          <a:noFill/>
        </p:spPr>
        <p:txBody>
          <a:bodyPr wrap="square" rtlCol="0">
            <a:spAutoFit/>
          </a:bodyPr>
          <a:lstStyle/>
          <a:p>
            <a:r>
              <a:rPr lang="en-US" sz="2800" u="sng" dirty="0">
                <a:solidFill>
                  <a:srgbClr val="FFCC66"/>
                </a:solidFill>
                <a:latin typeface="Trajan Pro" pitchFamily="18" charset="0"/>
              </a:rPr>
              <a:t>Just a shepherd</a:t>
            </a:r>
            <a:br>
              <a:rPr lang="en-US" sz="2800" u="sng" dirty="0">
                <a:solidFill>
                  <a:srgbClr val="FFCC66"/>
                </a:solidFill>
                <a:latin typeface="Trajan Pro" pitchFamily="18" charset="0"/>
              </a:rPr>
            </a:br>
            <a:r>
              <a:rPr lang="en-US" sz="2800" dirty="0">
                <a:solidFill>
                  <a:srgbClr val="FFCC66"/>
                </a:solidFill>
                <a:latin typeface="Trajan Pro" pitchFamily="18" charset="0"/>
              </a:rPr>
              <a:t> </a:t>
            </a:r>
            <a:r>
              <a:rPr lang="en-US" sz="2000" dirty="0">
                <a:solidFill>
                  <a:srgbClr val="FFCC66"/>
                </a:solidFill>
                <a:latin typeface="Trajan Pro" pitchFamily="18" charset="0"/>
              </a:rPr>
              <a:t>“I’m not a professional prophet, and I was never trained to be one. I’m just a shepherd, and I take care of sycamore-fig trees. But the Lord called me away from my flock and told me, ‘Go and prophesy to my people in Israel.’ Now then, listen to this message from the Lord.</a:t>
            </a:r>
            <a:br>
              <a:rPr lang="en-US" sz="2000" dirty="0">
                <a:solidFill>
                  <a:srgbClr val="FFCC66"/>
                </a:solidFill>
                <a:latin typeface="Trajan Pro" pitchFamily="18" charset="0"/>
              </a:rPr>
            </a:br>
            <a:r>
              <a:rPr lang="en-US" sz="2000" dirty="0">
                <a:solidFill>
                  <a:srgbClr val="FFCC66"/>
                </a:solidFill>
                <a:latin typeface="Trajan Pro" pitchFamily="18" charset="0"/>
              </a:rPr>
              <a:t>Amos 7:14 </a:t>
            </a:r>
            <a:br>
              <a:rPr lang="en-US" sz="2000" dirty="0">
                <a:solidFill>
                  <a:srgbClr val="FFCC66"/>
                </a:solidFill>
                <a:latin typeface="Trajan Pro" pitchFamily="18" charset="0"/>
              </a:rPr>
            </a:br>
            <a:endParaRPr lang="en-US" sz="2800" dirty="0">
              <a:solidFill>
                <a:srgbClr val="FFCC66"/>
              </a:solidFill>
              <a:latin typeface="Trajan Pro" pitchFamily="18" charset="0"/>
            </a:endParaRPr>
          </a:p>
        </p:txBody>
      </p:sp>
    </p:spTree>
    <p:extLst>
      <p:ext uri="{BB962C8B-B14F-4D97-AF65-F5344CB8AC3E}">
        <p14:creationId xmlns:p14="http://schemas.microsoft.com/office/powerpoint/2010/main" val="145449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46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47750"/>
            <a:ext cx="6324600" cy="3416320"/>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They sell honorable people for silver and poor people for a pair of sandals. They trample helpless people in the dust and shove the oppressed out of the way.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Both father and son sleep with the same woman, corrupting my holy name.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At their religious festivals, they lounge in clothing their debtors put up as security. In the house of their gods, they drink wine bought with unjust fines.</a:t>
            </a:r>
            <a:endParaRPr lang="en-US"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Amos 2:6-8</a:t>
            </a:r>
          </a:p>
        </p:txBody>
      </p:sp>
      <p:sp>
        <p:nvSpPr>
          <p:cNvPr id="3" name="TextBox 2"/>
          <p:cNvSpPr txBox="1"/>
          <p:nvPr/>
        </p:nvSpPr>
        <p:spPr>
          <a:xfrm>
            <a:off x="352022" y="216753"/>
            <a:ext cx="6124978" cy="830997"/>
          </a:xfrm>
          <a:prstGeom prst="rect">
            <a:avLst/>
          </a:prstGeom>
          <a:noFill/>
        </p:spPr>
        <p:txBody>
          <a:bodyPr wrap="square" rtlCol="0">
            <a:spAutoFit/>
          </a:bodyPr>
          <a:lstStyle/>
          <a:p>
            <a:r>
              <a:rPr lang="en-US" sz="4800" dirty="0">
                <a:solidFill>
                  <a:srgbClr val="FFCC66"/>
                </a:solidFill>
                <a:latin typeface="Dumbledor 1" panose="00000400000000000000" pitchFamily="2" charset="0"/>
              </a:rPr>
              <a:t> 3 PROBLEMS</a:t>
            </a:r>
          </a:p>
        </p:txBody>
      </p:sp>
    </p:spTree>
    <p:extLst>
      <p:ext uri="{BB962C8B-B14F-4D97-AF65-F5344CB8AC3E}">
        <p14:creationId xmlns:p14="http://schemas.microsoft.com/office/powerpoint/2010/main" val="106065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47750"/>
            <a:ext cx="6324600" cy="3416320"/>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They sell honorable people for silver and poor people for a pair of sandals. They trample helpless people in the dust and shove the oppressed out of the way.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t>Both father and son sleep with the same woman, corrupting my holy name. </a:t>
            </a:r>
            <a:b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br>
            <a:r>
              <a:rPr lang="en-US" sz="2000" dirty="0">
                <a:solidFill>
                  <a:schemeClr val="tx2">
                    <a:lumMod val="75000"/>
                  </a:schemeClr>
                </a:solidFill>
                <a:effectLst>
                  <a:outerShdw blurRad="114300" dist="50800" dir="4200000" algn="ctr" rotWithShape="0">
                    <a:schemeClr val="tx2">
                      <a:lumMod val="75000"/>
                    </a:schemeClr>
                  </a:outerShdw>
                </a:effectLst>
                <a:latin typeface="Trajan Pro" pitchFamily="18" charset="0"/>
              </a:rPr>
              <a:t>At their religious festivals, they lounge in clothing their debtors put up as security. In the house of their gods, they drink wine bought with unjust fines.</a:t>
            </a:r>
            <a:endParaRPr lang="en-US" dirty="0">
              <a:solidFill>
                <a:schemeClr val="tx2">
                  <a:lumMod val="75000"/>
                </a:schemeClr>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Amos 2:6-8</a:t>
            </a:r>
          </a:p>
        </p:txBody>
      </p:sp>
      <p:sp>
        <p:nvSpPr>
          <p:cNvPr id="3" name="TextBox 2"/>
          <p:cNvSpPr txBox="1"/>
          <p:nvPr/>
        </p:nvSpPr>
        <p:spPr>
          <a:xfrm>
            <a:off x="352022" y="216753"/>
            <a:ext cx="6124978" cy="830997"/>
          </a:xfrm>
          <a:prstGeom prst="rect">
            <a:avLst/>
          </a:prstGeom>
          <a:noFill/>
        </p:spPr>
        <p:txBody>
          <a:bodyPr wrap="square" rtlCol="0">
            <a:spAutoFit/>
          </a:bodyPr>
          <a:lstStyle/>
          <a:p>
            <a:r>
              <a:rPr lang="en-US" sz="4800" dirty="0">
                <a:solidFill>
                  <a:srgbClr val="FFCC66"/>
                </a:solidFill>
                <a:latin typeface="Dumbledor 1" panose="00000400000000000000" pitchFamily="2" charset="0"/>
              </a:rPr>
              <a:t> 3 PROBLEMS</a:t>
            </a:r>
          </a:p>
        </p:txBody>
      </p:sp>
      <p:sp>
        <p:nvSpPr>
          <p:cNvPr id="4" name="Rectangular Callout 3"/>
          <p:cNvSpPr/>
          <p:nvPr/>
        </p:nvSpPr>
        <p:spPr>
          <a:xfrm>
            <a:off x="762000" y="2755910"/>
            <a:ext cx="5257800" cy="990600"/>
          </a:xfrm>
          <a:prstGeom prst="wedgeRectCallout">
            <a:avLst>
              <a:gd name="adj1" fmla="val -20078"/>
              <a:gd name="adj2" fmla="val -94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Dumbledor 1" panose="00000400000000000000" pitchFamily="2" charset="0"/>
              </a:rPr>
              <a:t>INJUSTICE</a:t>
            </a:r>
          </a:p>
        </p:txBody>
      </p:sp>
    </p:spTree>
    <p:extLst>
      <p:ext uri="{BB962C8B-B14F-4D97-AF65-F5344CB8AC3E}">
        <p14:creationId xmlns:p14="http://schemas.microsoft.com/office/powerpoint/2010/main" val="2641428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622</Words>
  <Application>Microsoft Macintosh PowerPoint</Application>
  <PresentationFormat>On-screen Show (16:9)</PresentationFormat>
  <Paragraphs>77</Paragraphs>
  <Slides>36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Dumbledor 1</vt:lpstr>
      <vt:lpstr>Trajan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40</cp:revision>
  <dcterms:created xsi:type="dcterms:W3CDTF">2018-01-03T00:13:05Z</dcterms:created>
  <dcterms:modified xsi:type="dcterms:W3CDTF">2018-01-19T17:17:56Z</dcterms:modified>
</cp:coreProperties>
</file>