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8" r:id="rId3"/>
    <p:sldId id="302" r:id="rId4"/>
    <p:sldId id="295" r:id="rId5"/>
    <p:sldId id="305" r:id="rId6"/>
    <p:sldId id="306" r:id="rId7"/>
    <p:sldId id="307" r:id="rId8"/>
    <p:sldId id="308" r:id="rId9"/>
    <p:sldId id="259" r:id="rId10"/>
    <p:sldId id="265" r:id="rId11"/>
    <p:sldId id="289" r:id="rId12"/>
    <p:sldId id="303" r:id="rId13"/>
    <p:sldId id="304" r:id="rId14"/>
    <p:sldId id="260" r:id="rId15"/>
    <p:sldId id="264" r:id="rId16"/>
    <p:sldId id="275" r:id="rId17"/>
    <p:sldId id="309" r:id="rId18"/>
    <p:sldId id="291" r:id="rId19"/>
    <p:sldId id="267" r:id="rId20"/>
    <p:sldId id="268" r:id="rId21"/>
    <p:sldId id="269" r:id="rId22"/>
    <p:sldId id="261" r:id="rId23"/>
    <p:sldId id="311" r:id="rId24"/>
    <p:sldId id="310" r:id="rId25"/>
    <p:sldId id="273" r:id="rId26"/>
    <p:sldId id="274" r:id="rId27"/>
    <p:sldId id="277" r:id="rId28"/>
    <p:sldId id="313" r:id="rId29"/>
    <p:sldId id="312" r:id="rId30"/>
    <p:sldId id="292" r:id="rId31"/>
    <p:sldId id="293" r:id="rId32"/>
    <p:sldId id="279" r:id="rId33"/>
    <p:sldId id="280" r:id="rId34"/>
    <p:sldId id="283" r:id="rId35"/>
    <p:sldId id="281" r:id="rId36"/>
    <p:sldId id="314" r:id="rId37"/>
    <p:sldId id="300" r:id="rId38"/>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00808"/>
    <a:srgbClr val="471511"/>
    <a:srgbClr val="770303"/>
    <a:srgbClr val="3D120F"/>
    <a:srgbClr val="280C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2" d="100"/>
          <a:sy n="92" d="100"/>
        </p:scale>
        <p:origin x="-756" y="-9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EAC1CC7-AA73-417C-BBF8-6D8B66DC6383}" type="datetimeFigureOut">
              <a:rPr lang="en-US" smtClean="0"/>
              <a:t>3/17/2016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FB7755-BA60-4140-81D9-108FE9983833}" type="slidenum">
              <a:rPr lang="en-US" smtClean="0"/>
              <a:t>‹#›</a:t>
            </a:fld>
            <a:endParaRPr lang="en-US"/>
          </a:p>
        </p:txBody>
      </p:sp>
    </p:spTree>
    <p:extLst>
      <p:ext uri="{BB962C8B-B14F-4D97-AF65-F5344CB8AC3E}">
        <p14:creationId xmlns:p14="http://schemas.microsoft.com/office/powerpoint/2010/main" val="3297272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AC1CC7-AA73-417C-BBF8-6D8B66DC6383}" type="datetimeFigureOut">
              <a:rPr lang="en-US" smtClean="0"/>
              <a:t>3/17/2016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FB7755-BA60-4140-81D9-108FE9983833}" type="slidenum">
              <a:rPr lang="en-US" smtClean="0"/>
              <a:t>‹#›</a:t>
            </a:fld>
            <a:endParaRPr lang="en-US"/>
          </a:p>
        </p:txBody>
      </p:sp>
    </p:spTree>
    <p:extLst>
      <p:ext uri="{BB962C8B-B14F-4D97-AF65-F5344CB8AC3E}">
        <p14:creationId xmlns:p14="http://schemas.microsoft.com/office/powerpoint/2010/main" val="3357459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AC1CC7-AA73-417C-BBF8-6D8B66DC6383}" type="datetimeFigureOut">
              <a:rPr lang="en-US" smtClean="0"/>
              <a:t>3/17/2016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FB7755-BA60-4140-81D9-108FE9983833}" type="slidenum">
              <a:rPr lang="en-US" smtClean="0"/>
              <a:t>‹#›</a:t>
            </a:fld>
            <a:endParaRPr lang="en-US"/>
          </a:p>
        </p:txBody>
      </p:sp>
    </p:spTree>
    <p:extLst>
      <p:ext uri="{BB962C8B-B14F-4D97-AF65-F5344CB8AC3E}">
        <p14:creationId xmlns:p14="http://schemas.microsoft.com/office/powerpoint/2010/main" val="20963336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EAC1CC7-AA73-417C-BBF8-6D8B66DC6383}" type="datetimeFigureOut">
              <a:rPr lang="en-US" smtClean="0">
                <a:solidFill>
                  <a:prstClr val="black">
                    <a:tint val="75000"/>
                  </a:prstClr>
                </a:solidFill>
              </a:rPr>
              <a:pPr/>
              <a:t>3/17/2016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FB7755-BA60-4140-81D9-108FE99838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68989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AC1CC7-AA73-417C-BBF8-6D8B66DC6383}" type="datetimeFigureOut">
              <a:rPr lang="en-US" smtClean="0">
                <a:solidFill>
                  <a:prstClr val="black">
                    <a:tint val="75000"/>
                  </a:prstClr>
                </a:solidFill>
              </a:rPr>
              <a:pPr/>
              <a:t>3/17/2016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FB7755-BA60-4140-81D9-108FE99838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0831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EAC1CC7-AA73-417C-BBF8-6D8B66DC6383}" type="datetimeFigureOut">
              <a:rPr lang="en-US" smtClean="0">
                <a:solidFill>
                  <a:prstClr val="black">
                    <a:tint val="75000"/>
                  </a:prstClr>
                </a:solidFill>
              </a:rPr>
              <a:pPr/>
              <a:t>3/17/2016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FB7755-BA60-4140-81D9-108FE99838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42801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EAC1CC7-AA73-417C-BBF8-6D8B66DC6383}" type="datetimeFigureOut">
              <a:rPr lang="en-US" smtClean="0">
                <a:solidFill>
                  <a:prstClr val="black">
                    <a:tint val="75000"/>
                  </a:prstClr>
                </a:solidFill>
              </a:rPr>
              <a:pPr/>
              <a:t>3/17/2016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BFB7755-BA60-4140-81D9-108FE99838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28646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EAC1CC7-AA73-417C-BBF8-6D8B66DC6383}" type="datetimeFigureOut">
              <a:rPr lang="en-US" smtClean="0">
                <a:solidFill>
                  <a:prstClr val="black">
                    <a:tint val="75000"/>
                  </a:prstClr>
                </a:solidFill>
              </a:rPr>
              <a:pPr/>
              <a:t>3/17/2016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BFB7755-BA60-4140-81D9-108FE99838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31565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EAC1CC7-AA73-417C-BBF8-6D8B66DC6383}" type="datetimeFigureOut">
              <a:rPr lang="en-US" smtClean="0">
                <a:solidFill>
                  <a:prstClr val="black">
                    <a:tint val="75000"/>
                  </a:prstClr>
                </a:solidFill>
              </a:rPr>
              <a:pPr/>
              <a:t>3/17/2016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BFB7755-BA60-4140-81D9-108FE99838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71015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AC1CC7-AA73-417C-BBF8-6D8B66DC6383}" type="datetimeFigureOut">
              <a:rPr lang="en-US" smtClean="0">
                <a:solidFill>
                  <a:prstClr val="black">
                    <a:tint val="75000"/>
                  </a:prstClr>
                </a:solidFill>
              </a:rPr>
              <a:pPr/>
              <a:t>3/17/2016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BFB7755-BA60-4140-81D9-108FE99838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96845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AC1CC7-AA73-417C-BBF8-6D8B66DC6383}" type="datetimeFigureOut">
              <a:rPr lang="en-US" smtClean="0">
                <a:solidFill>
                  <a:prstClr val="black">
                    <a:tint val="75000"/>
                  </a:prstClr>
                </a:solidFill>
              </a:rPr>
              <a:pPr/>
              <a:t>3/17/2016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BFB7755-BA60-4140-81D9-108FE99838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7268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AC1CC7-AA73-417C-BBF8-6D8B66DC6383}" type="datetimeFigureOut">
              <a:rPr lang="en-US" smtClean="0"/>
              <a:t>3/17/2016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FB7755-BA60-4140-81D9-108FE9983833}" type="slidenum">
              <a:rPr lang="en-US" smtClean="0"/>
              <a:t>‹#›</a:t>
            </a:fld>
            <a:endParaRPr lang="en-US"/>
          </a:p>
        </p:txBody>
      </p:sp>
    </p:spTree>
    <p:extLst>
      <p:ext uri="{BB962C8B-B14F-4D97-AF65-F5344CB8AC3E}">
        <p14:creationId xmlns:p14="http://schemas.microsoft.com/office/powerpoint/2010/main" val="18421048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AC1CC7-AA73-417C-BBF8-6D8B66DC6383}" type="datetimeFigureOut">
              <a:rPr lang="en-US" smtClean="0">
                <a:solidFill>
                  <a:prstClr val="black">
                    <a:tint val="75000"/>
                  </a:prstClr>
                </a:solidFill>
              </a:rPr>
              <a:pPr/>
              <a:t>3/17/2016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BFB7755-BA60-4140-81D9-108FE99838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98202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AC1CC7-AA73-417C-BBF8-6D8B66DC6383}" type="datetimeFigureOut">
              <a:rPr lang="en-US" smtClean="0">
                <a:solidFill>
                  <a:prstClr val="black">
                    <a:tint val="75000"/>
                  </a:prstClr>
                </a:solidFill>
              </a:rPr>
              <a:pPr/>
              <a:t>3/17/2016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FB7755-BA60-4140-81D9-108FE99838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50889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AC1CC7-AA73-417C-BBF8-6D8B66DC6383}" type="datetimeFigureOut">
              <a:rPr lang="en-US" smtClean="0">
                <a:solidFill>
                  <a:prstClr val="black">
                    <a:tint val="75000"/>
                  </a:prstClr>
                </a:solidFill>
              </a:rPr>
              <a:pPr/>
              <a:t>3/17/2016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FB7755-BA60-4140-81D9-108FE99838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41926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EAC1CC7-AA73-417C-BBF8-6D8B66DC6383}" type="datetimeFigureOut">
              <a:rPr lang="en-US" smtClean="0"/>
              <a:t>3/17/2016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FB7755-BA60-4140-81D9-108FE9983833}" type="slidenum">
              <a:rPr lang="en-US" smtClean="0"/>
              <a:t>‹#›</a:t>
            </a:fld>
            <a:endParaRPr lang="en-US"/>
          </a:p>
        </p:txBody>
      </p:sp>
    </p:spTree>
    <p:extLst>
      <p:ext uri="{BB962C8B-B14F-4D97-AF65-F5344CB8AC3E}">
        <p14:creationId xmlns:p14="http://schemas.microsoft.com/office/powerpoint/2010/main" val="39843088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EAC1CC7-AA73-417C-BBF8-6D8B66DC6383}" type="datetimeFigureOut">
              <a:rPr lang="en-US" smtClean="0"/>
              <a:t>3/17/2016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FB7755-BA60-4140-81D9-108FE9983833}" type="slidenum">
              <a:rPr lang="en-US" smtClean="0"/>
              <a:t>‹#›</a:t>
            </a:fld>
            <a:endParaRPr lang="en-US"/>
          </a:p>
        </p:txBody>
      </p:sp>
    </p:spTree>
    <p:extLst>
      <p:ext uri="{BB962C8B-B14F-4D97-AF65-F5344CB8AC3E}">
        <p14:creationId xmlns:p14="http://schemas.microsoft.com/office/powerpoint/2010/main" val="25773804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EAC1CC7-AA73-417C-BBF8-6D8B66DC6383}" type="datetimeFigureOut">
              <a:rPr lang="en-US" smtClean="0"/>
              <a:t>3/17/2016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FB7755-BA60-4140-81D9-108FE9983833}" type="slidenum">
              <a:rPr lang="en-US" smtClean="0"/>
              <a:t>‹#›</a:t>
            </a:fld>
            <a:endParaRPr lang="en-US"/>
          </a:p>
        </p:txBody>
      </p:sp>
    </p:spTree>
    <p:extLst>
      <p:ext uri="{BB962C8B-B14F-4D97-AF65-F5344CB8AC3E}">
        <p14:creationId xmlns:p14="http://schemas.microsoft.com/office/powerpoint/2010/main" val="13777353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EAC1CC7-AA73-417C-BBF8-6D8B66DC6383}" type="datetimeFigureOut">
              <a:rPr lang="en-US" smtClean="0"/>
              <a:t>3/17/2016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FB7755-BA60-4140-81D9-108FE9983833}" type="slidenum">
              <a:rPr lang="en-US" smtClean="0"/>
              <a:t>‹#›</a:t>
            </a:fld>
            <a:endParaRPr lang="en-US"/>
          </a:p>
        </p:txBody>
      </p:sp>
    </p:spTree>
    <p:extLst>
      <p:ext uri="{BB962C8B-B14F-4D97-AF65-F5344CB8AC3E}">
        <p14:creationId xmlns:p14="http://schemas.microsoft.com/office/powerpoint/2010/main" val="2226766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AC1CC7-AA73-417C-BBF8-6D8B66DC6383}" type="datetimeFigureOut">
              <a:rPr lang="en-US" smtClean="0"/>
              <a:t>3/17/2016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BFB7755-BA60-4140-81D9-108FE9983833}" type="slidenum">
              <a:rPr lang="en-US" smtClean="0"/>
              <a:t>‹#›</a:t>
            </a:fld>
            <a:endParaRPr lang="en-US"/>
          </a:p>
        </p:txBody>
      </p:sp>
    </p:spTree>
    <p:extLst>
      <p:ext uri="{BB962C8B-B14F-4D97-AF65-F5344CB8AC3E}">
        <p14:creationId xmlns:p14="http://schemas.microsoft.com/office/powerpoint/2010/main" val="3736098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AC1CC7-AA73-417C-BBF8-6D8B66DC6383}" type="datetimeFigureOut">
              <a:rPr lang="en-US" smtClean="0"/>
              <a:t>3/17/2016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FB7755-BA60-4140-81D9-108FE9983833}" type="slidenum">
              <a:rPr lang="en-US" smtClean="0"/>
              <a:t>‹#›</a:t>
            </a:fld>
            <a:endParaRPr lang="en-US"/>
          </a:p>
        </p:txBody>
      </p:sp>
    </p:spTree>
    <p:extLst>
      <p:ext uri="{BB962C8B-B14F-4D97-AF65-F5344CB8AC3E}">
        <p14:creationId xmlns:p14="http://schemas.microsoft.com/office/powerpoint/2010/main" val="33059649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AC1CC7-AA73-417C-BBF8-6D8B66DC6383}" type="datetimeFigureOut">
              <a:rPr lang="en-US" smtClean="0"/>
              <a:t>3/17/2016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FB7755-BA60-4140-81D9-108FE9983833}" type="slidenum">
              <a:rPr lang="en-US" smtClean="0"/>
              <a:t>‹#›</a:t>
            </a:fld>
            <a:endParaRPr lang="en-US"/>
          </a:p>
        </p:txBody>
      </p:sp>
    </p:spTree>
    <p:extLst>
      <p:ext uri="{BB962C8B-B14F-4D97-AF65-F5344CB8AC3E}">
        <p14:creationId xmlns:p14="http://schemas.microsoft.com/office/powerpoint/2010/main" val="30505138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EAC1CC7-AA73-417C-BBF8-6D8B66DC6383}" type="datetimeFigureOut">
              <a:rPr lang="en-US" smtClean="0"/>
              <a:t>3/17/2016</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BFB7755-BA60-4140-81D9-108FE9983833}" type="slidenum">
              <a:rPr lang="en-US" smtClean="0"/>
              <a:t>‹#›</a:t>
            </a:fld>
            <a:endParaRPr lang="en-US"/>
          </a:p>
        </p:txBody>
      </p:sp>
    </p:spTree>
    <p:extLst>
      <p:ext uri="{BB962C8B-B14F-4D97-AF65-F5344CB8AC3E}">
        <p14:creationId xmlns:p14="http://schemas.microsoft.com/office/powerpoint/2010/main" val="40663370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EAC1CC7-AA73-417C-BBF8-6D8B66DC6383}" type="datetimeFigureOut">
              <a:rPr lang="en-US" smtClean="0">
                <a:solidFill>
                  <a:prstClr val="black">
                    <a:tint val="75000"/>
                  </a:prstClr>
                </a:solidFill>
              </a:rPr>
              <a:pPr/>
              <a:t>3/17/2016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BFB7755-BA60-4140-81D9-108FE99838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50689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21433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1664" t="26677" r="22787" b="31483"/>
          <a:stretch/>
        </p:blipFill>
        <p:spPr>
          <a:xfrm>
            <a:off x="0" y="0"/>
            <a:ext cx="9144000" cy="5143500"/>
          </a:xfrm>
          <a:prstGeom prst="rect">
            <a:avLst/>
          </a:prstGeom>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618" y="4644421"/>
            <a:ext cx="1631099" cy="317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3943350"/>
            <a:ext cx="936911" cy="3077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400" b="1" dirty="0" smtClean="0">
                <a:solidFill>
                  <a:schemeClr val="bg1"/>
                </a:solidFill>
              </a:rPr>
              <a:t>T</a:t>
            </a:r>
            <a:r>
              <a:rPr lang="en-US" sz="1000" b="1" dirty="0" smtClean="0">
                <a:solidFill>
                  <a:schemeClr val="bg1"/>
                </a:solidFill>
              </a:rPr>
              <a:t>HE</a:t>
            </a:r>
            <a:endParaRPr lang="en-US" sz="1000" b="1" dirty="0">
              <a:solidFill>
                <a:schemeClr val="bg1"/>
              </a:solidFill>
            </a:endParaRPr>
          </a:p>
        </p:txBody>
      </p:sp>
      <p:sp>
        <p:nvSpPr>
          <p:cNvPr id="2" name="TextBox 1"/>
          <p:cNvSpPr txBox="1"/>
          <p:nvPr/>
        </p:nvSpPr>
        <p:spPr>
          <a:xfrm>
            <a:off x="484908" y="971550"/>
            <a:ext cx="8126555" cy="1938992"/>
          </a:xfrm>
          <a:prstGeom prst="rect">
            <a:avLst/>
          </a:prstGeom>
          <a:noFill/>
        </p:spPr>
        <p:txBody>
          <a:bodyPr wrap="square" rtlCol="0">
            <a:spAutoFit/>
          </a:bodyPr>
          <a:lstStyle/>
          <a:p>
            <a:pPr algn="r"/>
            <a:r>
              <a:rPr lang="en-US" sz="2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If community had 120 heads of </a:t>
            </a:r>
            <a:r>
              <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family:</a:t>
            </a:r>
            <a:br>
              <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r>
              <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council </a:t>
            </a:r>
            <a:r>
              <a:rPr lang="en-US" sz="2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of justice….Sanhedrin of 23 men</a:t>
            </a:r>
          </a:p>
          <a:p>
            <a:pPr algn="r"/>
            <a:endPar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a:p>
            <a:pPr algn="r"/>
            <a:r>
              <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Smaller community:</a:t>
            </a:r>
            <a:br>
              <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r>
              <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3-7 </a:t>
            </a:r>
            <a:r>
              <a:rPr lang="en-US" sz="2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Elders would judge matters of concern</a:t>
            </a:r>
          </a:p>
        </p:txBody>
      </p:sp>
      <p:pic>
        <p:nvPicPr>
          <p:cNvPr id="1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908" y="4272976"/>
            <a:ext cx="1343891" cy="38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0367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1664" t="26677" r="22787" b="31483"/>
          <a:stretch/>
        </p:blipFill>
        <p:spPr>
          <a:xfrm>
            <a:off x="0" y="0"/>
            <a:ext cx="9144000" cy="5143500"/>
          </a:xfrm>
          <a:prstGeom prst="rect">
            <a:avLst/>
          </a:prstGeom>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618" y="4644421"/>
            <a:ext cx="1631099" cy="317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3943350"/>
            <a:ext cx="936911" cy="3077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400" b="1" dirty="0" smtClean="0">
                <a:solidFill>
                  <a:schemeClr val="bg1"/>
                </a:solidFill>
              </a:rPr>
              <a:t>T</a:t>
            </a:r>
            <a:r>
              <a:rPr lang="en-US" sz="1000" b="1" dirty="0" smtClean="0">
                <a:solidFill>
                  <a:schemeClr val="bg1"/>
                </a:solidFill>
              </a:rPr>
              <a:t>HE</a:t>
            </a:r>
            <a:endParaRPr lang="en-US" sz="1000" b="1" dirty="0">
              <a:solidFill>
                <a:schemeClr val="bg1"/>
              </a:solidFill>
            </a:endParaRPr>
          </a:p>
        </p:txBody>
      </p:sp>
      <p:sp>
        <p:nvSpPr>
          <p:cNvPr id="2" name="TextBox 1"/>
          <p:cNvSpPr txBox="1"/>
          <p:nvPr/>
        </p:nvSpPr>
        <p:spPr>
          <a:xfrm>
            <a:off x="457200" y="666750"/>
            <a:ext cx="8126555" cy="2677656"/>
          </a:xfrm>
          <a:prstGeom prst="rect">
            <a:avLst/>
          </a:prstGeom>
          <a:noFill/>
        </p:spPr>
        <p:txBody>
          <a:bodyPr wrap="square" rtlCol="0">
            <a:spAutoFit/>
          </a:bodyPr>
          <a:lstStyle/>
          <a:p>
            <a:r>
              <a:rPr lang="en-US" sz="2400" b="1" u="sng"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a:t>
            </a:r>
            <a:r>
              <a:rPr lang="en-US" sz="2400" b="1" u="sng"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hree </a:t>
            </a:r>
            <a:r>
              <a:rPr lang="en-US" sz="2400" b="1" u="sng"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primary criminal procedure </a:t>
            </a:r>
            <a:r>
              <a:rPr lang="en-US" sz="2400" b="1" u="sng"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laws</a:t>
            </a:r>
            <a:r>
              <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r>
            <a:br>
              <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r>
              <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endParaRPr lang="en-US" sz="2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a:p>
            <a:r>
              <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1. public </a:t>
            </a:r>
            <a:r>
              <a:rPr lang="en-US" sz="2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trial – public trial</a:t>
            </a:r>
          </a:p>
          <a:p>
            <a:r>
              <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2. the </a:t>
            </a:r>
            <a:r>
              <a:rPr lang="en-US" sz="2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right of </a:t>
            </a:r>
            <a:r>
              <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self-defense - </a:t>
            </a:r>
            <a:r>
              <a:rPr lang="en-US" sz="2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 </a:t>
            </a:r>
            <a:r>
              <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lawyer to be present</a:t>
            </a:r>
            <a:endParaRPr lang="en-US" sz="2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a:p>
            <a:r>
              <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3. </a:t>
            </a:r>
            <a:r>
              <a:rPr lang="en-US" sz="2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no one could be convicted of anything unless convicted or proven to be guilty by two or three witnesses.</a:t>
            </a:r>
          </a:p>
        </p:txBody>
      </p:sp>
      <p:pic>
        <p:nvPicPr>
          <p:cNvPr id="1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908" y="4272976"/>
            <a:ext cx="1343891" cy="38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6" descr="http://historicconnections.webs.com/Habakkuk%20Commentary.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3810757"/>
            <a:ext cx="2819400" cy="11512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14616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1664" t="26677" r="22787" b="31483"/>
          <a:stretch/>
        </p:blipFill>
        <p:spPr>
          <a:xfrm>
            <a:off x="0" y="0"/>
            <a:ext cx="9144000" cy="5143500"/>
          </a:xfrm>
          <a:prstGeom prst="rect">
            <a:avLst/>
          </a:prstGeom>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618" y="4644421"/>
            <a:ext cx="1631099" cy="317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3943350"/>
            <a:ext cx="936911" cy="3077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400" b="1" dirty="0" smtClean="0">
                <a:solidFill>
                  <a:schemeClr val="bg1"/>
                </a:solidFill>
              </a:rPr>
              <a:t>T</a:t>
            </a:r>
            <a:r>
              <a:rPr lang="en-US" sz="1000" b="1" dirty="0" smtClean="0">
                <a:solidFill>
                  <a:schemeClr val="bg1"/>
                </a:solidFill>
              </a:rPr>
              <a:t>HE</a:t>
            </a:r>
            <a:endParaRPr lang="en-US" sz="1000" b="1" dirty="0">
              <a:solidFill>
                <a:schemeClr val="bg1"/>
              </a:solidFill>
            </a:endParaRPr>
          </a:p>
        </p:txBody>
      </p:sp>
      <p:sp>
        <p:nvSpPr>
          <p:cNvPr id="2" name="TextBox 1"/>
          <p:cNvSpPr txBox="1"/>
          <p:nvPr/>
        </p:nvSpPr>
        <p:spPr>
          <a:xfrm>
            <a:off x="484908" y="372933"/>
            <a:ext cx="8126555" cy="3477875"/>
          </a:xfrm>
          <a:prstGeom prst="rect">
            <a:avLst/>
          </a:prstGeom>
          <a:noFill/>
        </p:spPr>
        <p:txBody>
          <a:bodyPr wrap="square" rtlCol="0">
            <a:spAutoFit/>
          </a:bodyPr>
          <a:lstStyle/>
          <a:p>
            <a:r>
              <a:rPr lang="en-US" sz="20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-execution could not be accomplished until the third day.</a:t>
            </a:r>
          </a:p>
          <a:p>
            <a:r>
              <a:rPr lang="en-US" sz="20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-witnesses had to cast the first stone in the execution.</a:t>
            </a:r>
          </a:p>
          <a:p>
            <a:r>
              <a:rPr lang="en-US" sz="20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 woman could not be a witness, because she would not have the courage to give the first blow to the condemned person. </a:t>
            </a:r>
          </a:p>
          <a:p>
            <a:r>
              <a:rPr lang="en-US" sz="20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t>
            </a:r>
            <a:r>
              <a:rPr lang="en-US" sz="20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Jewish law said no person can himself testify against himself, and on the basis of that single testimony, be held guilty. </a:t>
            </a:r>
          </a:p>
          <a:p>
            <a:r>
              <a:rPr lang="en-US" sz="20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-No </a:t>
            </a:r>
            <a:r>
              <a:rPr lang="en-US" sz="20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criminal trial could be carried </a:t>
            </a:r>
            <a:r>
              <a:rPr lang="en-US" sz="20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r>
            <a:br>
              <a:rPr lang="en-US" sz="20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r>
              <a:rPr lang="en-US" sz="20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through </a:t>
            </a:r>
            <a:r>
              <a:rPr lang="en-US" sz="20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the </a:t>
            </a:r>
            <a:r>
              <a:rPr lang="en-US" sz="20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night</a:t>
            </a:r>
            <a:br>
              <a:rPr lang="en-US" sz="20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r>
              <a:rPr lang="en-US" sz="20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-Jews </a:t>
            </a:r>
            <a:r>
              <a:rPr lang="en-US" sz="20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did </a:t>
            </a:r>
            <a:r>
              <a:rPr lang="en-US" sz="20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not have </a:t>
            </a:r>
            <a:r>
              <a:rPr lang="en-US" sz="20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the right of </a:t>
            </a:r>
            <a:r>
              <a:rPr lang="en-US" sz="20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execution</a:t>
            </a:r>
            <a:endParaRPr lang="en-US" sz="20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1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908" y="4272976"/>
            <a:ext cx="1343891" cy="38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6" descr="http://historicconnections.webs.com/Habakkuk%20Commentary.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3810757"/>
            <a:ext cx="2819400" cy="11512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67793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1664" t="26677" r="22787" b="31483"/>
          <a:stretch/>
        </p:blipFill>
        <p:spPr>
          <a:xfrm>
            <a:off x="0" y="0"/>
            <a:ext cx="9144000" cy="5143500"/>
          </a:xfrm>
          <a:prstGeom prst="rect">
            <a:avLst/>
          </a:prstGeom>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618" y="4644421"/>
            <a:ext cx="1631099" cy="317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3943350"/>
            <a:ext cx="936911" cy="3077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400" b="1" dirty="0" smtClean="0">
                <a:solidFill>
                  <a:schemeClr val="bg1"/>
                </a:solidFill>
              </a:rPr>
              <a:t>T</a:t>
            </a:r>
            <a:r>
              <a:rPr lang="en-US" sz="1000" b="1" dirty="0" smtClean="0">
                <a:solidFill>
                  <a:schemeClr val="bg1"/>
                </a:solidFill>
              </a:rPr>
              <a:t>HE</a:t>
            </a:r>
            <a:endParaRPr lang="en-US" sz="1000" b="1" dirty="0">
              <a:solidFill>
                <a:schemeClr val="bg1"/>
              </a:solidFill>
            </a:endParaRPr>
          </a:p>
        </p:txBody>
      </p:sp>
      <p:sp>
        <p:nvSpPr>
          <p:cNvPr id="2" name="TextBox 1"/>
          <p:cNvSpPr txBox="1"/>
          <p:nvPr/>
        </p:nvSpPr>
        <p:spPr>
          <a:xfrm>
            <a:off x="636444" y="1504950"/>
            <a:ext cx="7871111" cy="1569660"/>
          </a:xfrm>
          <a:prstGeom prst="rect">
            <a:avLst/>
          </a:prstGeom>
          <a:noFill/>
        </p:spPr>
        <p:txBody>
          <a:bodyPr wrap="square" rtlCol="0">
            <a:spAutoFit/>
          </a:bodyPr>
          <a:lstStyle/>
          <a:p>
            <a:pPr algn="r"/>
            <a:r>
              <a:rPr lang="en-US" sz="2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So now, come back to your God. </a:t>
            </a:r>
            <a:r>
              <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r>
            <a:br>
              <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r>
              <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Act </a:t>
            </a:r>
            <a:r>
              <a:rPr lang="en-US" sz="2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with love and justice, </a:t>
            </a:r>
            <a:r>
              <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r>
            <a:br>
              <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r>
              <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and </a:t>
            </a:r>
            <a:r>
              <a:rPr lang="en-US" sz="2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always depend on him.  </a:t>
            </a:r>
          </a:p>
          <a:p>
            <a:pPr algn="r"/>
            <a:endParaRPr lang="en-US" sz="2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 name="TextBox 2"/>
          <p:cNvSpPr txBox="1"/>
          <p:nvPr/>
        </p:nvSpPr>
        <p:spPr>
          <a:xfrm>
            <a:off x="4254210" y="2846010"/>
            <a:ext cx="4191000" cy="677108"/>
          </a:xfrm>
          <a:prstGeom prst="rect">
            <a:avLst/>
          </a:prstGeom>
          <a:noFill/>
        </p:spPr>
        <p:txBody>
          <a:bodyPr wrap="square" rtlCol="0">
            <a:spAutoFit/>
          </a:bodyPr>
          <a:lstStyle/>
          <a:p>
            <a:pPr algn="r"/>
            <a:r>
              <a:rPr lang="en-US" sz="2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t>Hosea 12:6</a:t>
            </a:r>
            <a:br>
              <a:rPr lang="en-US" sz="2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br>
            <a:r>
              <a:rPr lang="en-US" sz="1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t>New Living Translation</a:t>
            </a:r>
            <a:endParaRPr lang="en-US" sz="1400" dirty="0">
              <a:solidFill>
                <a:schemeClr val="accent2"/>
              </a:solidFill>
              <a:effectLst>
                <a:outerShdw blurRad="38100" dist="38100" dir="2700000" algn="tl">
                  <a:srgbClr val="000000">
                    <a:alpha val="43137"/>
                  </a:srgbClr>
                </a:outerShdw>
              </a:effectLst>
              <a:latin typeface="Baskerville Old Face" panose="02020602080505020303" pitchFamily="18" charset="0"/>
            </a:endParaRPr>
          </a:p>
        </p:txBody>
      </p:sp>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908" y="4272976"/>
            <a:ext cx="1343891" cy="38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72032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1664" t="26677" r="22787" b="31483"/>
          <a:stretch/>
        </p:blipFill>
        <p:spPr>
          <a:xfrm>
            <a:off x="0" y="0"/>
            <a:ext cx="9144000" cy="5143500"/>
          </a:xfrm>
          <a:prstGeom prst="rect">
            <a:avLst/>
          </a:prstGeom>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618" y="4644421"/>
            <a:ext cx="1631099" cy="317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3943350"/>
            <a:ext cx="936911" cy="3077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400" b="1" dirty="0" smtClean="0">
                <a:solidFill>
                  <a:schemeClr val="bg1"/>
                </a:solidFill>
              </a:rPr>
              <a:t>T</a:t>
            </a:r>
            <a:r>
              <a:rPr lang="en-US" sz="1000" b="1" dirty="0" smtClean="0">
                <a:solidFill>
                  <a:schemeClr val="bg1"/>
                </a:solidFill>
              </a:rPr>
              <a:t>HE</a:t>
            </a:r>
            <a:endParaRPr lang="en-US" sz="1000" b="1" dirty="0">
              <a:solidFill>
                <a:schemeClr val="bg1"/>
              </a:solidFill>
            </a:endParaRPr>
          </a:p>
        </p:txBody>
      </p:sp>
      <p:sp>
        <p:nvSpPr>
          <p:cNvPr id="2" name="TextBox 1"/>
          <p:cNvSpPr txBox="1"/>
          <p:nvPr/>
        </p:nvSpPr>
        <p:spPr>
          <a:xfrm>
            <a:off x="167118" y="1325257"/>
            <a:ext cx="8382863" cy="1569660"/>
          </a:xfrm>
          <a:prstGeom prst="rect">
            <a:avLst/>
          </a:prstGeom>
          <a:noFill/>
        </p:spPr>
        <p:txBody>
          <a:bodyPr wrap="square" rtlCol="0">
            <a:spAutoFit/>
          </a:bodyPr>
          <a:lstStyle/>
          <a:p>
            <a:pPr algn="r"/>
            <a:r>
              <a:rPr lang="en-US" sz="2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Hate evil and love what is good; </a:t>
            </a:r>
            <a:r>
              <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r>
            <a:br>
              <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r>
              <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turn </a:t>
            </a:r>
            <a:r>
              <a:rPr lang="en-US" sz="2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your courts into true halls of justice. </a:t>
            </a:r>
            <a:r>
              <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r>
            <a:br>
              <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r>
              <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Perhaps </a:t>
            </a:r>
            <a:r>
              <a:rPr lang="en-US" sz="2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even yet the LORD God of Heaven’s Armies will have mercy on the remnant of his people. </a:t>
            </a:r>
            <a:endParaRPr lang="en-US" sz="1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908" y="4272976"/>
            <a:ext cx="1343891" cy="38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330408" y="3333750"/>
            <a:ext cx="4191000" cy="677108"/>
          </a:xfrm>
          <a:prstGeom prst="rect">
            <a:avLst/>
          </a:prstGeom>
          <a:noFill/>
        </p:spPr>
        <p:txBody>
          <a:bodyPr wrap="square" rtlCol="0">
            <a:spAutoFit/>
          </a:bodyPr>
          <a:lstStyle/>
          <a:p>
            <a:pPr algn="r"/>
            <a:r>
              <a:rPr lang="en-US" sz="2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t>Amos 5:5</a:t>
            </a:r>
            <a:br>
              <a:rPr lang="en-US" sz="2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br>
            <a:r>
              <a:rPr lang="en-US" sz="1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t>New Living Translation</a:t>
            </a:r>
            <a:endParaRPr lang="en-US" sz="1400" dirty="0">
              <a:solidFill>
                <a:schemeClr val="accent2"/>
              </a:solidFill>
              <a:effectLst>
                <a:outerShdw blurRad="38100" dist="38100" dir="2700000" algn="tl">
                  <a:srgbClr val="000000">
                    <a:alpha val="43137"/>
                  </a:srgbClr>
                </a:outerShdw>
              </a:effectLst>
              <a:latin typeface="Baskerville Old Face" panose="02020602080505020303" pitchFamily="18" charset="0"/>
            </a:endParaRPr>
          </a:p>
        </p:txBody>
      </p:sp>
    </p:spTree>
    <p:extLst>
      <p:ext uri="{BB962C8B-B14F-4D97-AF65-F5344CB8AC3E}">
        <p14:creationId xmlns:p14="http://schemas.microsoft.com/office/powerpoint/2010/main" val="28505715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1664" t="26677" r="22787" b="31483"/>
          <a:stretch/>
        </p:blipFill>
        <p:spPr>
          <a:xfrm>
            <a:off x="0" y="0"/>
            <a:ext cx="9144000" cy="5143500"/>
          </a:xfrm>
          <a:prstGeom prst="rect">
            <a:avLst/>
          </a:prstGeom>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618" y="4644421"/>
            <a:ext cx="1631099" cy="317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3943350"/>
            <a:ext cx="936911" cy="3077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400" b="1" dirty="0" smtClean="0">
                <a:solidFill>
                  <a:schemeClr val="bg1"/>
                </a:solidFill>
              </a:rPr>
              <a:t>T</a:t>
            </a:r>
            <a:r>
              <a:rPr lang="en-US" sz="1000" b="1" dirty="0" smtClean="0">
                <a:solidFill>
                  <a:schemeClr val="bg1"/>
                </a:solidFill>
              </a:rPr>
              <a:t>HE</a:t>
            </a:r>
            <a:endParaRPr lang="en-US" sz="1000" b="1" dirty="0">
              <a:solidFill>
                <a:schemeClr val="bg1"/>
              </a:solidFill>
            </a:endParaRPr>
          </a:p>
        </p:txBody>
      </p:sp>
      <p:pic>
        <p:nvPicPr>
          <p:cNvPr id="1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908" y="4272976"/>
            <a:ext cx="1343891" cy="38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5086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07026" y="3266032"/>
            <a:ext cx="7529947" cy="1200329"/>
          </a:xfrm>
          <a:prstGeom prst="rect">
            <a:avLst/>
          </a:prstGeom>
          <a:noFill/>
        </p:spPr>
        <p:txBody>
          <a:bodyPr wrap="square" rtlCol="0">
            <a:spAutoFit/>
          </a:bodyPr>
          <a:lstStyle/>
          <a:p>
            <a:pPr algn="r"/>
            <a:r>
              <a:rPr lang="en-US"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In Jerusalem, the great council, great Sanhedrin, </a:t>
            </a:r>
            <a:r>
              <a:rPr lang="en-US"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r>
            <a:br>
              <a:rPr lang="en-US"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r>
              <a:rPr lang="en-US"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consisted of 70 </a:t>
            </a:r>
            <a:r>
              <a:rPr lang="en-US"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men who were elders, </a:t>
            </a:r>
            <a:r>
              <a:rPr lang="en-US"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r>
            <a:br>
              <a:rPr lang="en-US"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r>
              <a:rPr lang="en-US"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24 </a:t>
            </a:r>
            <a:r>
              <a:rPr lang="en-US"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chief priests, 24 elders, 23 scribes </a:t>
            </a:r>
            <a:r>
              <a:rPr lang="en-US"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r>
            <a:br>
              <a:rPr lang="en-US"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r>
              <a:rPr lang="en-US"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plus </a:t>
            </a:r>
            <a:r>
              <a:rPr lang="en-US"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the high </a:t>
            </a:r>
            <a:r>
              <a:rPr lang="en-US"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priest…makes 71</a:t>
            </a:r>
            <a:endParaRPr lang="en-US"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0288211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1664" t="26677" r="22787" b="31483"/>
          <a:stretch/>
        </p:blipFill>
        <p:spPr>
          <a:xfrm>
            <a:off x="0" y="0"/>
            <a:ext cx="9144000" cy="5143500"/>
          </a:xfrm>
          <a:prstGeom prst="rect">
            <a:avLst/>
          </a:prstGeom>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618" y="4644421"/>
            <a:ext cx="1631099" cy="317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3943350"/>
            <a:ext cx="936911" cy="3077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400" b="1" dirty="0" smtClean="0">
                <a:solidFill>
                  <a:schemeClr val="bg1"/>
                </a:solidFill>
              </a:rPr>
              <a:t>T</a:t>
            </a:r>
            <a:r>
              <a:rPr lang="en-US" sz="1000" b="1" dirty="0" smtClean="0">
                <a:solidFill>
                  <a:schemeClr val="bg1"/>
                </a:solidFill>
              </a:rPr>
              <a:t>HE</a:t>
            </a:r>
            <a:endParaRPr lang="en-US" sz="1000" b="1" dirty="0">
              <a:solidFill>
                <a:schemeClr val="bg1"/>
              </a:solidFill>
            </a:endParaRPr>
          </a:p>
        </p:txBody>
      </p:sp>
      <p:sp>
        <p:nvSpPr>
          <p:cNvPr id="2" name="TextBox 1"/>
          <p:cNvSpPr txBox="1"/>
          <p:nvPr/>
        </p:nvSpPr>
        <p:spPr>
          <a:xfrm>
            <a:off x="198291" y="1454180"/>
            <a:ext cx="8382863" cy="2308324"/>
          </a:xfrm>
          <a:prstGeom prst="rect">
            <a:avLst/>
          </a:prstGeom>
          <a:noFill/>
        </p:spPr>
        <p:txBody>
          <a:bodyPr wrap="square" rtlCol="0">
            <a:spAutoFit/>
          </a:bodyPr>
          <a:lstStyle/>
          <a:p>
            <a:pPr algn="r"/>
            <a:r>
              <a:rPr lang="en-US" sz="2400" b="1" dirty="0" err="1"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Annas</a:t>
            </a:r>
            <a:r>
              <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 former high priest</a:t>
            </a:r>
            <a:br>
              <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r>
              <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Caiaphas – current high priest </a:t>
            </a:r>
            <a:br>
              <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r>
              <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Sanhedrin – early Friday morning</a:t>
            </a:r>
            <a:br>
              <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r>
              <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Pilate – questions Jesus</a:t>
            </a:r>
            <a:r>
              <a:rPr lang="en-US" sz="2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r>
            <a:br>
              <a:rPr lang="en-US" sz="2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r>
              <a:rPr lang="en-US" sz="2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Herod Antipas </a:t>
            </a:r>
            <a:r>
              <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from Galilee</a:t>
            </a:r>
            <a:br>
              <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r>
              <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Pilate – condemns Jesus </a:t>
            </a:r>
            <a:endParaRPr lang="en-US" sz="1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908" y="4272976"/>
            <a:ext cx="1343891" cy="38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0598" y="730280"/>
            <a:ext cx="3073608" cy="144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94582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1664" t="26677" r="22787" b="31483"/>
          <a:stretch/>
        </p:blipFill>
        <p:spPr>
          <a:xfrm>
            <a:off x="0" y="0"/>
            <a:ext cx="9144000" cy="5143500"/>
          </a:xfrm>
          <a:prstGeom prst="rect">
            <a:avLst/>
          </a:prstGeom>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618" y="4644421"/>
            <a:ext cx="1631099" cy="317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3943350"/>
            <a:ext cx="936911" cy="3077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400" b="1" dirty="0" smtClean="0">
                <a:solidFill>
                  <a:schemeClr val="bg1"/>
                </a:solidFill>
              </a:rPr>
              <a:t>T</a:t>
            </a:r>
            <a:r>
              <a:rPr lang="en-US" sz="1000" b="1" dirty="0" smtClean="0">
                <a:solidFill>
                  <a:schemeClr val="bg1"/>
                </a:solidFill>
              </a:rPr>
              <a:t>HE</a:t>
            </a:r>
            <a:endParaRPr lang="en-US" sz="1000" b="1" dirty="0">
              <a:solidFill>
                <a:schemeClr val="bg1"/>
              </a:solidFill>
            </a:endParaRPr>
          </a:p>
        </p:txBody>
      </p:sp>
      <p:pic>
        <p:nvPicPr>
          <p:cNvPr id="1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908" y="4272976"/>
            <a:ext cx="1343891" cy="38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6540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1664" t="26677" r="22787" b="31483"/>
          <a:stretch/>
        </p:blipFill>
        <p:spPr>
          <a:xfrm>
            <a:off x="0" y="0"/>
            <a:ext cx="9144000" cy="5143500"/>
          </a:xfrm>
          <a:prstGeom prst="rect">
            <a:avLst/>
          </a:prstGeom>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618" y="4644421"/>
            <a:ext cx="1631099" cy="317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3943350"/>
            <a:ext cx="936911" cy="3077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400" b="1" dirty="0" smtClean="0">
                <a:solidFill>
                  <a:schemeClr val="bg1"/>
                </a:solidFill>
              </a:rPr>
              <a:t>T</a:t>
            </a:r>
            <a:r>
              <a:rPr lang="en-US" sz="1000" b="1" dirty="0" smtClean="0">
                <a:solidFill>
                  <a:schemeClr val="bg1"/>
                </a:solidFill>
              </a:rPr>
              <a:t>HE</a:t>
            </a:r>
            <a:endParaRPr lang="en-US" sz="1000" b="1" dirty="0">
              <a:solidFill>
                <a:schemeClr val="bg1"/>
              </a:solidFill>
            </a:endParaRPr>
          </a:p>
        </p:txBody>
      </p:sp>
      <p:sp>
        <p:nvSpPr>
          <p:cNvPr id="10" name="TextBox 9"/>
          <p:cNvSpPr txBox="1"/>
          <p:nvPr/>
        </p:nvSpPr>
        <p:spPr>
          <a:xfrm>
            <a:off x="3657600" y="939483"/>
            <a:ext cx="2971800" cy="3154710"/>
          </a:xfrm>
          <a:prstGeom prst="rect">
            <a:avLst/>
          </a:prstGeom>
          <a:noFill/>
        </p:spPr>
        <p:txBody>
          <a:bodyPr wrap="square" rtlCol="0">
            <a:spAutoFit/>
          </a:bodyPr>
          <a:lstStyle/>
          <a:p>
            <a:r>
              <a:rPr lang="en-US" sz="19900" dirty="0" smtClean="0">
                <a:solidFill>
                  <a:srgbClr val="280C0A"/>
                </a:solidFill>
                <a:effectLst>
                  <a:outerShdw blurRad="38100" dist="38100" dir="2700000" algn="tl">
                    <a:srgbClr val="000000">
                      <a:alpha val="43137"/>
                    </a:srgbClr>
                  </a:outerShdw>
                </a:effectLst>
                <a:latin typeface="Baskerville Old Face" panose="02020602080505020303" pitchFamily="18" charset="0"/>
                <a:ea typeface="Tahoma" panose="020B0604030504040204" pitchFamily="34" charset="0"/>
                <a:cs typeface="Tahoma" panose="020B0604030504040204" pitchFamily="34" charset="0"/>
              </a:rPr>
              <a:t>2</a:t>
            </a:r>
            <a:endParaRPr lang="en-US" sz="19900" dirty="0">
              <a:solidFill>
                <a:srgbClr val="280C0A"/>
              </a:solidFill>
              <a:effectLst>
                <a:outerShdw blurRad="38100" dist="38100" dir="2700000" algn="tl">
                  <a:srgbClr val="000000">
                    <a:alpha val="43137"/>
                  </a:srgbClr>
                </a:outerShdw>
              </a:effectLst>
              <a:latin typeface="Baskerville Old Face" panose="02020602080505020303" pitchFamily="18" charset="0"/>
              <a:ea typeface="Tahoma" panose="020B0604030504040204" pitchFamily="34" charset="0"/>
              <a:cs typeface="Tahoma" panose="020B0604030504040204" pitchFamily="34" charset="0"/>
            </a:endParaRPr>
          </a:p>
        </p:txBody>
      </p:sp>
      <p:sp>
        <p:nvSpPr>
          <p:cNvPr id="9" name="TextBox 8"/>
          <p:cNvSpPr txBox="1"/>
          <p:nvPr/>
        </p:nvSpPr>
        <p:spPr>
          <a:xfrm>
            <a:off x="925655" y="2114550"/>
            <a:ext cx="7935056" cy="584775"/>
          </a:xfrm>
          <a:prstGeom prst="rect">
            <a:avLst/>
          </a:prstGeom>
          <a:noFill/>
        </p:spPr>
        <p:txBody>
          <a:bodyPr wrap="square" rtlCol="0">
            <a:spAutoFit/>
          </a:bodyPr>
          <a:lstStyle/>
          <a:p>
            <a:pPr algn="ctr"/>
            <a:r>
              <a:rPr lang="en-US" sz="32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beware of the love of money</a:t>
            </a:r>
            <a:endParaRPr lang="en-US" sz="32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908" y="4272976"/>
            <a:ext cx="1343891" cy="38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82460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1664" t="26677" r="22787" b="31483"/>
          <a:stretch/>
        </p:blipFill>
        <p:spPr>
          <a:xfrm>
            <a:off x="0" y="0"/>
            <a:ext cx="9144000" cy="5143500"/>
          </a:xfrm>
          <a:prstGeom prst="rect">
            <a:avLst/>
          </a:prstGeom>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618" y="4644421"/>
            <a:ext cx="1631099" cy="317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4016573"/>
            <a:ext cx="936911" cy="3077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400" b="1" dirty="0" smtClean="0">
                <a:solidFill>
                  <a:schemeClr val="bg1"/>
                </a:solidFill>
              </a:rPr>
              <a:t>T</a:t>
            </a:r>
            <a:r>
              <a:rPr lang="en-US" sz="1000" b="1" dirty="0" smtClean="0">
                <a:solidFill>
                  <a:schemeClr val="bg1"/>
                </a:solidFill>
              </a:rPr>
              <a:t>HE</a:t>
            </a:r>
            <a:endParaRPr lang="en-US" sz="1000" b="1" dirty="0">
              <a:solidFill>
                <a:schemeClr val="bg1"/>
              </a:solidFill>
            </a:endParaRPr>
          </a:p>
        </p:txBody>
      </p:sp>
      <p:sp>
        <p:nvSpPr>
          <p:cNvPr id="2" name="TextBox 1"/>
          <p:cNvSpPr txBox="1"/>
          <p:nvPr/>
        </p:nvSpPr>
        <p:spPr>
          <a:xfrm>
            <a:off x="512618" y="1383090"/>
            <a:ext cx="7871111" cy="1569660"/>
          </a:xfrm>
          <a:prstGeom prst="rect">
            <a:avLst/>
          </a:prstGeom>
          <a:noFill/>
        </p:spPr>
        <p:txBody>
          <a:bodyPr wrap="square" rtlCol="0">
            <a:spAutoFit/>
          </a:bodyPr>
          <a:lstStyle/>
          <a:p>
            <a:pPr algn="r"/>
            <a:r>
              <a:rPr lang="en-US" sz="2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For the love of money is the root of all kinds of evil. And some people, craving money, have wandered from the true faith and pierced themselves with many sorrows.</a:t>
            </a:r>
          </a:p>
        </p:txBody>
      </p:sp>
      <p:sp>
        <p:nvSpPr>
          <p:cNvPr id="3" name="TextBox 2"/>
          <p:cNvSpPr txBox="1"/>
          <p:nvPr/>
        </p:nvSpPr>
        <p:spPr>
          <a:xfrm>
            <a:off x="4192729" y="3105150"/>
            <a:ext cx="4191000" cy="677108"/>
          </a:xfrm>
          <a:prstGeom prst="rect">
            <a:avLst/>
          </a:prstGeom>
          <a:noFill/>
        </p:spPr>
        <p:txBody>
          <a:bodyPr wrap="square" rtlCol="0">
            <a:spAutoFit/>
          </a:bodyPr>
          <a:lstStyle/>
          <a:p>
            <a:pPr algn="r"/>
            <a:r>
              <a:rPr lang="en-US" sz="2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t>1 Timothy 6:10</a:t>
            </a:r>
            <a:r>
              <a:rPr lang="en-US" sz="1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t/>
            </a:r>
            <a:br>
              <a:rPr lang="en-US" sz="1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br>
            <a:r>
              <a:rPr lang="en-US" sz="1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t>New Living Translation</a:t>
            </a:r>
            <a:endParaRPr lang="en-US" sz="1400" dirty="0">
              <a:solidFill>
                <a:schemeClr val="accent2"/>
              </a:solidFill>
              <a:effectLst>
                <a:outerShdw blurRad="38100" dist="38100" dir="2700000" algn="tl">
                  <a:srgbClr val="000000">
                    <a:alpha val="43137"/>
                  </a:srgbClr>
                </a:outerShdw>
              </a:effectLst>
              <a:latin typeface="Baskerville Old Face" panose="02020602080505020303" pitchFamily="18" charset="0"/>
            </a:endParaRPr>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908" y="4272976"/>
            <a:ext cx="1343891" cy="38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8931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extBox 1"/>
          <p:cNvSpPr txBox="1"/>
          <p:nvPr/>
        </p:nvSpPr>
        <p:spPr>
          <a:xfrm>
            <a:off x="1828800" y="1547902"/>
            <a:ext cx="5638800" cy="1862048"/>
          </a:xfrm>
          <a:prstGeom prst="rect">
            <a:avLst/>
          </a:prstGeom>
          <a:solidFill>
            <a:srgbClr val="600808"/>
          </a:solidFill>
          <a:effectLst>
            <a:outerShdw blurRad="50800" dist="38100" dir="2700000" algn="tl" rotWithShape="0">
              <a:prstClr val="black">
                <a:alpha val="40000"/>
              </a:prstClr>
            </a:outerShdw>
          </a:effectLst>
        </p:spPr>
        <p:txBody>
          <a:bodyPr wrap="square" rtlCol="0">
            <a:spAutoFit/>
          </a:bodyPr>
          <a:lstStyle/>
          <a:p>
            <a:pPr algn="ctr"/>
            <a:r>
              <a:rPr lang="en-US" sz="11500"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TRIAL</a:t>
            </a:r>
            <a:r>
              <a:rPr lang="en-US" sz="8000"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endParaRPr lang="en-US" sz="80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102528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1664" t="26677" r="22787" b="31483"/>
          <a:stretch/>
        </p:blipFill>
        <p:spPr>
          <a:xfrm>
            <a:off x="0" y="0"/>
            <a:ext cx="9144000" cy="5143500"/>
          </a:xfrm>
          <a:prstGeom prst="rect">
            <a:avLst/>
          </a:prstGeom>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618" y="4644421"/>
            <a:ext cx="1631099" cy="317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4016573"/>
            <a:ext cx="936911" cy="3077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400" b="1" dirty="0" smtClean="0">
                <a:solidFill>
                  <a:schemeClr val="bg1"/>
                </a:solidFill>
              </a:rPr>
              <a:t>T</a:t>
            </a:r>
            <a:r>
              <a:rPr lang="en-US" sz="1000" b="1" dirty="0" smtClean="0">
                <a:solidFill>
                  <a:schemeClr val="bg1"/>
                </a:solidFill>
              </a:rPr>
              <a:t>HE</a:t>
            </a:r>
            <a:endParaRPr lang="en-US" sz="1000" b="1" dirty="0">
              <a:solidFill>
                <a:schemeClr val="bg1"/>
              </a:solidFill>
            </a:endParaRPr>
          </a:p>
        </p:txBody>
      </p:sp>
      <p:sp>
        <p:nvSpPr>
          <p:cNvPr id="2" name="TextBox 1"/>
          <p:cNvSpPr txBox="1"/>
          <p:nvPr/>
        </p:nvSpPr>
        <p:spPr>
          <a:xfrm>
            <a:off x="488372" y="1331529"/>
            <a:ext cx="7871111" cy="1938992"/>
          </a:xfrm>
          <a:prstGeom prst="rect">
            <a:avLst/>
          </a:prstGeom>
          <a:noFill/>
        </p:spPr>
        <p:txBody>
          <a:bodyPr wrap="square" rtlCol="0">
            <a:spAutoFit/>
          </a:bodyPr>
          <a:lstStyle/>
          <a:p>
            <a:pPr algn="r"/>
            <a:r>
              <a:rPr lang="en-US" sz="2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First they took him to </a:t>
            </a:r>
            <a:r>
              <a:rPr lang="en-US" sz="2400" b="1" dirty="0" err="1">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Annas</a:t>
            </a:r>
            <a:r>
              <a:rPr lang="en-US" sz="2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since he was the father-in-law of Caiaphas, the high priest at that </a:t>
            </a:r>
            <a:r>
              <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time. Caiaphas </a:t>
            </a:r>
            <a:r>
              <a:rPr lang="en-US" sz="2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was the one who had told the other Jewish leaders, “It’s better that one man should die for the people.”</a:t>
            </a:r>
          </a:p>
        </p:txBody>
      </p:sp>
      <p:sp>
        <p:nvSpPr>
          <p:cNvPr id="3" name="TextBox 2"/>
          <p:cNvSpPr txBox="1"/>
          <p:nvPr/>
        </p:nvSpPr>
        <p:spPr>
          <a:xfrm>
            <a:off x="4038600" y="3261863"/>
            <a:ext cx="4191000" cy="677108"/>
          </a:xfrm>
          <a:prstGeom prst="rect">
            <a:avLst/>
          </a:prstGeom>
          <a:noFill/>
        </p:spPr>
        <p:txBody>
          <a:bodyPr wrap="square" rtlCol="0">
            <a:spAutoFit/>
          </a:bodyPr>
          <a:lstStyle/>
          <a:p>
            <a:pPr algn="r"/>
            <a:r>
              <a:rPr lang="en-US" sz="2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t>John 18:13-14</a:t>
            </a:r>
            <a:r>
              <a:rPr lang="en-US" sz="1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t/>
            </a:r>
            <a:br>
              <a:rPr lang="en-US" sz="1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br>
            <a:r>
              <a:rPr lang="en-US" sz="1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t>New Living Translation</a:t>
            </a:r>
            <a:endParaRPr lang="en-US" sz="1400" dirty="0">
              <a:solidFill>
                <a:schemeClr val="accent2"/>
              </a:solidFill>
              <a:effectLst>
                <a:outerShdw blurRad="38100" dist="38100" dir="2700000" algn="tl">
                  <a:srgbClr val="000000">
                    <a:alpha val="43137"/>
                  </a:srgbClr>
                </a:outerShdw>
              </a:effectLst>
              <a:latin typeface="Baskerville Old Face" panose="02020602080505020303" pitchFamily="18" charset="0"/>
            </a:endParaRPr>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908" y="4272976"/>
            <a:ext cx="1343891" cy="38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17417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21664" t="26677" r="22787" b="31483"/>
          <a:stretch/>
        </p:blipFill>
        <p:spPr>
          <a:xfrm>
            <a:off x="0" y="-19050"/>
            <a:ext cx="9144000" cy="5162550"/>
          </a:xfrm>
          <a:prstGeom prst="rect">
            <a:avLst/>
          </a:prstGeom>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618" y="4644421"/>
            <a:ext cx="1631099" cy="317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3943350"/>
            <a:ext cx="936911" cy="3077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400" b="1" dirty="0" smtClean="0">
                <a:solidFill>
                  <a:schemeClr val="bg1"/>
                </a:solidFill>
              </a:rPr>
              <a:t>T</a:t>
            </a:r>
            <a:r>
              <a:rPr lang="en-US" sz="1000" b="1" dirty="0" smtClean="0">
                <a:solidFill>
                  <a:schemeClr val="bg1"/>
                </a:solidFill>
              </a:rPr>
              <a:t>HE</a:t>
            </a:r>
            <a:endParaRPr lang="en-US" sz="1000" b="1" dirty="0">
              <a:solidFill>
                <a:schemeClr val="bg1"/>
              </a:solidFill>
            </a:endParaRPr>
          </a:p>
        </p:txBody>
      </p:sp>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908" y="4272976"/>
            <a:ext cx="1343891" cy="38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2591" y="972795"/>
            <a:ext cx="4914900" cy="3276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717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21872" y="590550"/>
            <a:ext cx="2946400" cy="2209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40326351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1664" t="26677" r="22787" b="31483"/>
          <a:stretch/>
        </p:blipFill>
        <p:spPr>
          <a:xfrm>
            <a:off x="0" y="-19050"/>
            <a:ext cx="9144000" cy="5162550"/>
          </a:xfrm>
          <a:prstGeom prst="rect">
            <a:avLst/>
          </a:prstGeom>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618" y="4644421"/>
            <a:ext cx="1631099" cy="317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3943350"/>
            <a:ext cx="936911" cy="3077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400" b="1" dirty="0" smtClean="0">
                <a:solidFill>
                  <a:schemeClr val="bg1"/>
                </a:solidFill>
              </a:rPr>
              <a:t>T</a:t>
            </a:r>
            <a:r>
              <a:rPr lang="en-US" sz="1000" b="1" dirty="0" smtClean="0">
                <a:solidFill>
                  <a:schemeClr val="bg1"/>
                </a:solidFill>
              </a:rPr>
              <a:t>HE</a:t>
            </a:r>
            <a:endParaRPr lang="en-US" sz="1000" b="1" dirty="0">
              <a:solidFill>
                <a:schemeClr val="bg1"/>
              </a:solidFill>
            </a:endParaRPr>
          </a:p>
        </p:txBody>
      </p:sp>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908" y="4272976"/>
            <a:ext cx="1343891" cy="38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12080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1664" t="26677" r="22787" b="31483"/>
          <a:stretch/>
        </p:blipFill>
        <p:spPr>
          <a:xfrm>
            <a:off x="0" y="0"/>
            <a:ext cx="9144000" cy="5143500"/>
          </a:xfrm>
          <a:prstGeom prst="rect">
            <a:avLst/>
          </a:prstGeom>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618" y="4644421"/>
            <a:ext cx="1631099" cy="317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4016573"/>
            <a:ext cx="936911" cy="3077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400" b="1" dirty="0" smtClean="0">
                <a:solidFill>
                  <a:schemeClr val="bg1"/>
                </a:solidFill>
              </a:rPr>
              <a:t>T</a:t>
            </a:r>
            <a:r>
              <a:rPr lang="en-US" sz="1000" b="1" dirty="0" smtClean="0">
                <a:solidFill>
                  <a:schemeClr val="bg1"/>
                </a:solidFill>
              </a:rPr>
              <a:t>HE</a:t>
            </a:r>
            <a:endParaRPr lang="en-US" sz="1000" b="1" dirty="0">
              <a:solidFill>
                <a:schemeClr val="bg1"/>
              </a:solidFill>
            </a:endParaRPr>
          </a:p>
        </p:txBody>
      </p:sp>
      <p:sp>
        <p:nvSpPr>
          <p:cNvPr id="2" name="TextBox 1"/>
          <p:cNvSpPr txBox="1"/>
          <p:nvPr/>
        </p:nvSpPr>
        <p:spPr>
          <a:xfrm>
            <a:off x="457200" y="2340917"/>
            <a:ext cx="7871111" cy="461665"/>
          </a:xfrm>
          <a:prstGeom prst="rect">
            <a:avLst/>
          </a:prstGeom>
          <a:noFill/>
        </p:spPr>
        <p:txBody>
          <a:bodyPr wrap="square" rtlCol="0">
            <a:spAutoFit/>
          </a:bodyPr>
          <a:lstStyle/>
          <a:p>
            <a:pPr algn="r"/>
            <a:r>
              <a:rPr lang="en-US" sz="2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Why are you asking me this question?</a:t>
            </a:r>
          </a:p>
        </p:txBody>
      </p:sp>
      <p:sp>
        <p:nvSpPr>
          <p:cNvPr id="3" name="TextBox 2"/>
          <p:cNvSpPr txBox="1"/>
          <p:nvPr/>
        </p:nvSpPr>
        <p:spPr>
          <a:xfrm>
            <a:off x="4062845" y="2923309"/>
            <a:ext cx="4191000" cy="677108"/>
          </a:xfrm>
          <a:prstGeom prst="rect">
            <a:avLst/>
          </a:prstGeom>
          <a:noFill/>
        </p:spPr>
        <p:txBody>
          <a:bodyPr wrap="square" rtlCol="0">
            <a:spAutoFit/>
          </a:bodyPr>
          <a:lstStyle/>
          <a:p>
            <a:pPr algn="r"/>
            <a:r>
              <a:rPr lang="en-US" sz="2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t>John 18:21</a:t>
            </a:r>
            <a:r>
              <a:rPr lang="en-US" sz="1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t/>
            </a:r>
            <a:br>
              <a:rPr lang="en-US" sz="1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br>
            <a:r>
              <a:rPr lang="en-US" sz="1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t>New Living Translation</a:t>
            </a:r>
            <a:endParaRPr lang="en-US" sz="1400" dirty="0">
              <a:solidFill>
                <a:schemeClr val="accent2"/>
              </a:solidFill>
              <a:effectLst>
                <a:outerShdw blurRad="38100" dist="38100" dir="2700000" algn="tl">
                  <a:srgbClr val="000000">
                    <a:alpha val="43137"/>
                  </a:srgbClr>
                </a:outerShdw>
              </a:effectLst>
              <a:latin typeface="Baskerville Old Face" panose="02020602080505020303" pitchFamily="18" charset="0"/>
            </a:endParaRPr>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908" y="4272976"/>
            <a:ext cx="1343891" cy="38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97716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1664" t="26677" r="22787" b="31483"/>
          <a:stretch/>
        </p:blipFill>
        <p:spPr>
          <a:xfrm>
            <a:off x="0" y="0"/>
            <a:ext cx="9144000" cy="5143500"/>
          </a:xfrm>
          <a:prstGeom prst="rect">
            <a:avLst/>
          </a:prstGeom>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618" y="4644421"/>
            <a:ext cx="1631099" cy="317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3943350"/>
            <a:ext cx="936911" cy="3077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400" b="1" dirty="0" smtClean="0">
                <a:solidFill>
                  <a:schemeClr val="bg1"/>
                </a:solidFill>
              </a:rPr>
              <a:t>T</a:t>
            </a:r>
            <a:r>
              <a:rPr lang="en-US" sz="1000" b="1" dirty="0" smtClean="0">
                <a:solidFill>
                  <a:schemeClr val="bg1"/>
                </a:solidFill>
              </a:rPr>
              <a:t>HE</a:t>
            </a:r>
            <a:endParaRPr lang="en-US" sz="1000" b="1" dirty="0">
              <a:solidFill>
                <a:schemeClr val="bg1"/>
              </a:solidFill>
            </a:endParaRPr>
          </a:p>
        </p:txBody>
      </p:sp>
      <p:sp>
        <p:nvSpPr>
          <p:cNvPr id="10" name="TextBox 9"/>
          <p:cNvSpPr txBox="1"/>
          <p:nvPr/>
        </p:nvSpPr>
        <p:spPr>
          <a:xfrm>
            <a:off x="3657600" y="939483"/>
            <a:ext cx="2971800" cy="3154710"/>
          </a:xfrm>
          <a:prstGeom prst="rect">
            <a:avLst/>
          </a:prstGeom>
          <a:noFill/>
        </p:spPr>
        <p:txBody>
          <a:bodyPr wrap="square" rtlCol="0">
            <a:spAutoFit/>
          </a:bodyPr>
          <a:lstStyle/>
          <a:p>
            <a:r>
              <a:rPr lang="en-US" sz="19900" dirty="0" smtClean="0">
                <a:solidFill>
                  <a:srgbClr val="280C0A"/>
                </a:solidFill>
                <a:effectLst>
                  <a:outerShdw blurRad="38100" dist="38100" dir="2700000" algn="tl">
                    <a:srgbClr val="000000">
                      <a:alpha val="43137"/>
                    </a:srgbClr>
                  </a:outerShdw>
                </a:effectLst>
                <a:latin typeface="Baskerville Old Face" panose="02020602080505020303" pitchFamily="18" charset="0"/>
                <a:ea typeface="Tahoma" panose="020B0604030504040204" pitchFamily="34" charset="0"/>
                <a:cs typeface="Tahoma" panose="020B0604030504040204" pitchFamily="34" charset="0"/>
              </a:rPr>
              <a:t>3</a:t>
            </a:r>
            <a:endParaRPr lang="en-US" sz="19900" dirty="0">
              <a:solidFill>
                <a:srgbClr val="280C0A"/>
              </a:solidFill>
              <a:effectLst>
                <a:outerShdw blurRad="38100" dist="38100" dir="2700000" algn="tl">
                  <a:srgbClr val="000000">
                    <a:alpha val="43137"/>
                  </a:srgbClr>
                </a:outerShdw>
              </a:effectLst>
              <a:latin typeface="Baskerville Old Face" panose="02020602080505020303" pitchFamily="18" charset="0"/>
              <a:ea typeface="Tahoma" panose="020B0604030504040204" pitchFamily="34" charset="0"/>
              <a:cs typeface="Tahoma" panose="020B0604030504040204" pitchFamily="34" charset="0"/>
            </a:endParaRPr>
          </a:p>
        </p:txBody>
      </p:sp>
      <p:sp>
        <p:nvSpPr>
          <p:cNvPr id="9" name="TextBox 8"/>
          <p:cNvSpPr txBox="1"/>
          <p:nvPr/>
        </p:nvSpPr>
        <p:spPr>
          <a:xfrm>
            <a:off x="925655" y="2114550"/>
            <a:ext cx="7935056" cy="584775"/>
          </a:xfrm>
          <a:prstGeom prst="rect">
            <a:avLst/>
          </a:prstGeom>
          <a:noFill/>
        </p:spPr>
        <p:txBody>
          <a:bodyPr wrap="square" rtlCol="0">
            <a:spAutoFit/>
          </a:bodyPr>
          <a:lstStyle/>
          <a:p>
            <a:pPr algn="ctr"/>
            <a:r>
              <a:rPr lang="en-US" sz="32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step out of the shadows of injustice</a:t>
            </a:r>
            <a:endParaRPr lang="en-US" sz="32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908" y="4272976"/>
            <a:ext cx="1343891" cy="38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91650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1664" t="26677" r="22787" b="31483"/>
          <a:stretch/>
        </p:blipFill>
        <p:spPr>
          <a:xfrm>
            <a:off x="-1" y="0"/>
            <a:ext cx="9144000" cy="5143500"/>
          </a:xfrm>
          <a:prstGeom prst="rect">
            <a:avLst/>
          </a:prstGeom>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618" y="4644421"/>
            <a:ext cx="1631099" cy="317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4016573"/>
            <a:ext cx="936911" cy="3077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400" b="1" dirty="0" smtClean="0">
                <a:solidFill>
                  <a:schemeClr val="bg1"/>
                </a:solidFill>
              </a:rPr>
              <a:t>T</a:t>
            </a:r>
            <a:r>
              <a:rPr lang="en-US" sz="1000" b="1" dirty="0" smtClean="0">
                <a:solidFill>
                  <a:schemeClr val="bg1"/>
                </a:solidFill>
              </a:rPr>
              <a:t>HE</a:t>
            </a:r>
            <a:endParaRPr lang="en-US" sz="1000" b="1" dirty="0">
              <a:solidFill>
                <a:schemeClr val="bg1"/>
              </a:solidFill>
            </a:endParaRPr>
          </a:p>
        </p:txBody>
      </p:sp>
      <p:sp>
        <p:nvSpPr>
          <p:cNvPr id="2" name="TextBox 1"/>
          <p:cNvSpPr txBox="1"/>
          <p:nvPr/>
        </p:nvSpPr>
        <p:spPr>
          <a:xfrm>
            <a:off x="636444" y="808494"/>
            <a:ext cx="7871111" cy="2308324"/>
          </a:xfrm>
          <a:prstGeom prst="rect">
            <a:avLst/>
          </a:prstGeom>
          <a:noFill/>
        </p:spPr>
        <p:txBody>
          <a:bodyPr wrap="square" rtlCol="0">
            <a:spAutoFit/>
          </a:bodyPr>
          <a:lstStyle/>
          <a:p>
            <a:pPr algn="r"/>
            <a:r>
              <a:rPr lang="en-US" sz="2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Now there was a good and righteous man named Joseph. He was a member of the Jewish high council, </a:t>
            </a:r>
            <a:r>
              <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but </a:t>
            </a:r>
            <a:r>
              <a:rPr lang="en-US" sz="2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he had not agreed with the decision and actions of the other religious leaders. He was from the town of Arimathea in Judea, and he was waiting for the Kingdom of God to come. </a:t>
            </a:r>
          </a:p>
        </p:txBody>
      </p:sp>
      <p:sp>
        <p:nvSpPr>
          <p:cNvPr id="3" name="TextBox 2"/>
          <p:cNvSpPr txBox="1"/>
          <p:nvPr/>
        </p:nvSpPr>
        <p:spPr>
          <a:xfrm>
            <a:off x="4309628" y="3493353"/>
            <a:ext cx="4191000" cy="677108"/>
          </a:xfrm>
          <a:prstGeom prst="rect">
            <a:avLst/>
          </a:prstGeom>
          <a:noFill/>
        </p:spPr>
        <p:txBody>
          <a:bodyPr wrap="square" rtlCol="0">
            <a:spAutoFit/>
          </a:bodyPr>
          <a:lstStyle/>
          <a:p>
            <a:pPr algn="r"/>
            <a:r>
              <a:rPr lang="en-US" sz="2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t>Luke 23:50-51</a:t>
            </a:r>
            <a:br>
              <a:rPr lang="en-US" sz="2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br>
            <a:r>
              <a:rPr lang="en-US" sz="1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t>New Living Translation</a:t>
            </a:r>
            <a:endParaRPr lang="en-US" sz="1400" dirty="0">
              <a:solidFill>
                <a:schemeClr val="accent2"/>
              </a:solidFill>
              <a:effectLst>
                <a:outerShdw blurRad="38100" dist="38100" dir="2700000" algn="tl">
                  <a:srgbClr val="000000">
                    <a:alpha val="43137"/>
                  </a:srgbClr>
                </a:outerShdw>
              </a:effectLst>
              <a:latin typeface="Baskerville Old Face" panose="02020602080505020303" pitchFamily="18" charset="0"/>
            </a:endParaRPr>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908" y="4272976"/>
            <a:ext cx="1343891" cy="38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7665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1664" t="26677" r="22787" b="31483"/>
          <a:stretch/>
        </p:blipFill>
        <p:spPr>
          <a:xfrm>
            <a:off x="0" y="0"/>
            <a:ext cx="9144000" cy="5143500"/>
          </a:xfrm>
          <a:prstGeom prst="rect">
            <a:avLst/>
          </a:prstGeom>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618" y="4644421"/>
            <a:ext cx="1631099" cy="317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4016573"/>
            <a:ext cx="936911" cy="3077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400" b="1" dirty="0" smtClean="0">
                <a:solidFill>
                  <a:schemeClr val="bg1"/>
                </a:solidFill>
              </a:rPr>
              <a:t>T</a:t>
            </a:r>
            <a:r>
              <a:rPr lang="en-US" sz="1000" b="1" dirty="0" smtClean="0">
                <a:solidFill>
                  <a:schemeClr val="bg1"/>
                </a:solidFill>
              </a:rPr>
              <a:t>HE</a:t>
            </a:r>
            <a:endParaRPr lang="en-US" sz="1000" b="1" dirty="0">
              <a:solidFill>
                <a:schemeClr val="bg1"/>
              </a:solidFill>
            </a:endParaRPr>
          </a:p>
        </p:txBody>
      </p:sp>
      <p:sp>
        <p:nvSpPr>
          <p:cNvPr id="2" name="TextBox 1"/>
          <p:cNvSpPr txBox="1"/>
          <p:nvPr/>
        </p:nvSpPr>
        <p:spPr>
          <a:xfrm>
            <a:off x="657226" y="2141988"/>
            <a:ext cx="7871111" cy="461665"/>
          </a:xfrm>
          <a:prstGeom prst="rect">
            <a:avLst/>
          </a:prstGeom>
          <a:noFill/>
        </p:spPr>
        <p:txBody>
          <a:bodyPr wrap="square" rtlCol="0">
            <a:spAutoFit/>
          </a:bodyPr>
          <a:lstStyle/>
          <a:p>
            <a:pPr algn="r"/>
            <a:r>
              <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Peter followed him at a distance</a:t>
            </a:r>
            <a:endParaRPr lang="en-US" sz="2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 name="TextBox 2"/>
          <p:cNvSpPr txBox="1"/>
          <p:nvPr/>
        </p:nvSpPr>
        <p:spPr>
          <a:xfrm>
            <a:off x="4337337" y="2952750"/>
            <a:ext cx="4191000" cy="677108"/>
          </a:xfrm>
          <a:prstGeom prst="rect">
            <a:avLst/>
          </a:prstGeom>
          <a:noFill/>
        </p:spPr>
        <p:txBody>
          <a:bodyPr wrap="square" rtlCol="0">
            <a:spAutoFit/>
          </a:bodyPr>
          <a:lstStyle/>
          <a:p>
            <a:pPr algn="r"/>
            <a:r>
              <a:rPr lang="en-US" sz="2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t>Matthew 26:58</a:t>
            </a:r>
            <a:br>
              <a:rPr lang="en-US" sz="2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br>
            <a:r>
              <a:rPr lang="en-US" sz="1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t>New Living Translation</a:t>
            </a:r>
            <a:endParaRPr lang="en-US" sz="1400" dirty="0">
              <a:solidFill>
                <a:schemeClr val="accent2"/>
              </a:solidFill>
              <a:effectLst>
                <a:outerShdw blurRad="38100" dist="38100" dir="2700000" algn="tl">
                  <a:srgbClr val="000000">
                    <a:alpha val="43137"/>
                  </a:srgbClr>
                </a:outerShdw>
              </a:effectLst>
              <a:latin typeface="Baskerville Old Face" panose="02020602080505020303" pitchFamily="18" charset="0"/>
            </a:endParaRPr>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908" y="4272976"/>
            <a:ext cx="1343891" cy="38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72065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1664" t="26677" r="22787" b="31483"/>
          <a:stretch/>
        </p:blipFill>
        <p:spPr>
          <a:xfrm>
            <a:off x="0" y="-19050"/>
            <a:ext cx="9144000" cy="5162550"/>
          </a:xfrm>
          <a:prstGeom prst="rect">
            <a:avLst/>
          </a:prstGeom>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618" y="4644421"/>
            <a:ext cx="1631099" cy="317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3943350"/>
            <a:ext cx="936911" cy="3077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400" b="1" dirty="0" smtClean="0">
                <a:solidFill>
                  <a:schemeClr val="bg1"/>
                </a:solidFill>
              </a:rPr>
              <a:t>T</a:t>
            </a:r>
            <a:r>
              <a:rPr lang="en-US" sz="1000" b="1" dirty="0" smtClean="0">
                <a:solidFill>
                  <a:schemeClr val="bg1"/>
                </a:solidFill>
              </a:rPr>
              <a:t>HE</a:t>
            </a:r>
            <a:endParaRPr lang="en-US" sz="1000" b="1" dirty="0">
              <a:solidFill>
                <a:schemeClr val="bg1"/>
              </a:solidFill>
            </a:endParaRPr>
          </a:p>
        </p:txBody>
      </p:sp>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908" y="4272976"/>
            <a:ext cx="1343891" cy="38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251343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1664" t="26677" r="22787" b="31483"/>
          <a:stretch/>
        </p:blipFill>
        <p:spPr>
          <a:xfrm>
            <a:off x="0" y="0"/>
            <a:ext cx="9144000" cy="5143500"/>
          </a:xfrm>
          <a:prstGeom prst="rect">
            <a:avLst/>
          </a:prstGeom>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618" y="4644421"/>
            <a:ext cx="1631099" cy="317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3943350"/>
            <a:ext cx="936911" cy="3077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400" b="1" dirty="0" smtClean="0">
                <a:solidFill>
                  <a:schemeClr val="bg1"/>
                </a:solidFill>
              </a:rPr>
              <a:t>T</a:t>
            </a:r>
            <a:r>
              <a:rPr lang="en-US" sz="1000" b="1" dirty="0" smtClean="0">
                <a:solidFill>
                  <a:schemeClr val="bg1"/>
                </a:solidFill>
              </a:rPr>
              <a:t>HE</a:t>
            </a:r>
            <a:endParaRPr lang="en-US" sz="1000" b="1" dirty="0">
              <a:solidFill>
                <a:schemeClr val="bg1"/>
              </a:solidFill>
            </a:endParaRPr>
          </a:p>
        </p:txBody>
      </p:sp>
      <p:sp>
        <p:nvSpPr>
          <p:cNvPr id="10" name="TextBox 9"/>
          <p:cNvSpPr txBox="1"/>
          <p:nvPr/>
        </p:nvSpPr>
        <p:spPr>
          <a:xfrm>
            <a:off x="3657600" y="939483"/>
            <a:ext cx="2971800" cy="3154710"/>
          </a:xfrm>
          <a:prstGeom prst="rect">
            <a:avLst/>
          </a:prstGeom>
          <a:noFill/>
        </p:spPr>
        <p:txBody>
          <a:bodyPr wrap="square" rtlCol="0">
            <a:spAutoFit/>
          </a:bodyPr>
          <a:lstStyle/>
          <a:p>
            <a:r>
              <a:rPr lang="en-US" sz="19900" dirty="0" smtClean="0">
                <a:solidFill>
                  <a:srgbClr val="280C0A"/>
                </a:solidFill>
                <a:effectLst>
                  <a:outerShdw blurRad="38100" dist="38100" dir="2700000" algn="tl">
                    <a:srgbClr val="000000">
                      <a:alpha val="43137"/>
                    </a:srgbClr>
                  </a:outerShdw>
                </a:effectLst>
                <a:latin typeface="Baskerville Old Face" panose="02020602080505020303" pitchFamily="18" charset="0"/>
                <a:ea typeface="Tahoma" panose="020B0604030504040204" pitchFamily="34" charset="0"/>
                <a:cs typeface="Tahoma" panose="020B0604030504040204" pitchFamily="34" charset="0"/>
              </a:rPr>
              <a:t>4</a:t>
            </a:r>
            <a:endParaRPr lang="en-US" sz="19900" dirty="0">
              <a:solidFill>
                <a:srgbClr val="280C0A"/>
              </a:solidFill>
              <a:effectLst>
                <a:outerShdw blurRad="38100" dist="38100" dir="2700000" algn="tl">
                  <a:srgbClr val="000000">
                    <a:alpha val="43137"/>
                  </a:srgbClr>
                </a:outerShdw>
              </a:effectLst>
              <a:latin typeface="Baskerville Old Face" panose="02020602080505020303" pitchFamily="18" charset="0"/>
              <a:ea typeface="Tahoma" panose="020B0604030504040204" pitchFamily="34" charset="0"/>
              <a:cs typeface="Tahoma" panose="020B0604030504040204" pitchFamily="34" charset="0"/>
            </a:endParaRPr>
          </a:p>
        </p:txBody>
      </p:sp>
      <p:sp>
        <p:nvSpPr>
          <p:cNvPr id="9" name="TextBox 8"/>
          <p:cNvSpPr txBox="1"/>
          <p:nvPr/>
        </p:nvSpPr>
        <p:spPr>
          <a:xfrm>
            <a:off x="925655" y="2114550"/>
            <a:ext cx="7935056" cy="584775"/>
          </a:xfrm>
          <a:prstGeom prst="rect">
            <a:avLst/>
          </a:prstGeom>
          <a:noFill/>
        </p:spPr>
        <p:txBody>
          <a:bodyPr wrap="square" rtlCol="0">
            <a:spAutoFit/>
          </a:bodyPr>
          <a:lstStyle/>
          <a:p>
            <a:pPr algn="ctr"/>
            <a:r>
              <a:rPr lang="en-US" sz="32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Jesus is absolutely perfect</a:t>
            </a:r>
            <a:endParaRPr lang="en-US" sz="32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908" y="4272976"/>
            <a:ext cx="1343891" cy="38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738674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1664" t="26677" r="22787" b="31483"/>
          <a:stretch/>
        </p:blipFill>
        <p:spPr>
          <a:xfrm>
            <a:off x="0" y="0"/>
            <a:ext cx="9144000" cy="5143500"/>
          </a:xfrm>
          <a:prstGeom prst="rect">
            <a:avLst/>
          </a:prstGeom>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618" y="4644421"/>
            <a:ext cx="1631099" cy="317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4016573"/>
            <a:ext cx="936911" cy="3077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400" b="1" dirty="0" smtClean="0">
                <a:solidFill>
                  <a:schemeClr val="bg1"/>
                </a:solidFill>
              </a:rPr>
              <a:t>T</a:t>
            </a:r>
            <a:r>
              <a:rPr lang="en-US" sz="1000" b="1" dirty="0" smtClean="0">
                <a:solidFill>
                  <a:schemeClr val="bg1"/>
                </a:solidFill>
              </a:rPr>
              <a:t>HE</a:t>
            </a:r>
            <a:endParaRPr lang="en-US" sz="1000" b="1" dirty="0">
              <a:solidFill>
                <a:schemeClr val="bg1"/>
              </a:solidFill>
            </a:endParaRPr>
          </a:p>
        </p:txBody>
      </p:sp>
      <p:sp>
        <p:nvSpPr>
          <p:cNvPr id="2" name="TextBox 1"/>
          <p:cNvSpPr txBox="1"/>
          <p:nvPr/>
        </p:nvSpPr>
        <p:spPr>
          <a:xfrm>
            <a:off x="657226" y="2266950"/>
            <a:ext cx="7871111" cy="461665"/>
          </a:xfrm>
          <a:prstGeom prst="rect">
            <a:avLst/>
          </a:prstGeom>
          <a:noFill/>
        </p:spPr>
        <p:txBody>
          <a:bodyPr wrap="square" rtlCol="0">
            <a:spAutoFit/>
          </a:bodyPr>
          <a:lstStyle/>
          <a:p>
            <a:pPr algn="r"/>
            <a:r>
              <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…but Jesus remained silent</a:t>
            </a:r>
            <a:endParaRPr lang="en-US" sz="2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 name="TextBox 2"/>
          <p:cNvSpPr txBox="1"/>
          <p:nvPr/>
        </p:nvSpPr>
        <p:spPr>
          <a:xfrm>
            <a:off x="4337337" y="2952750"/>
            <a:ext cx="4191000" cy="677108"/>
          </a:xfrm>
          <a:prstGeom prst="rect">
            <a:avLst/>
          </a:prstGeom>
          <a:noFill/>
        </p:spPr>
        <p:txBody>
          <a:bodyPr wrap="square" rtlCol="0">
            <a:spAutoFit/>
          </a:bodyPr>
          <a:lstStyle/>
          <a:p>
            <a:pPr algn="r"/>
            <a:r>
              <a:rPr lang="en-US" sz="2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t>Matthew 26:63</a:t>
            </a:r>
            <a:br>
              <a:rPr lang="en-US" sz="2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br>
            <a:r>
              <a:rPr lang="en-US" sz="1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t>New Living Translation</a:t>
            </a:r>
            <a:endParaRPr lang="en-US" sz="1400" dirty="0">
              <a:solidFill>
                <a:schemeClr val="accent2"/>
              </a:solidFill>
              <a:effectLst>
                <a:outerShdw blurRad="38100" dist="38100" dir="2700000" algn="tl">
                  <a:srgbClr val="000000">
                    <a:alpha val="43137"/>
                  </a:srgbClr>
                </a:outerShdw>
              </a:effectLst>
              <a:latin typeface="Baskerville Old Face" panose="02020602080505020303" pitchFamily="18" charset="0"/>
            </a:endParaRPr>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908" y="4272976"/>
            <a:ext cx="1343891" cy="38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41858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1664" t="26677" r="22787" b="31483"/>
          <a:stretch/>
        </p:blipFill>
        <p:spPr>
          <a:xfrm>
            <a:off x="0" y="0"/>
            <a:ext cx="9144000" cy="5143500"/>
          </a:xfrm>
          <a:prstGeom prst="rect">
            <a:avLst/>
          </a:prstGeom>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618" y="4644421"/>
            <a:ext cx="1631099" cy="317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3943350"/>
            <a:ext cx="936911" cy="3077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400" b="1" dirty="0" smtClean="0">
                <a:solidFill>
                  <a:schemeClr val="bg1"/>
                </a:solidFill>
              </a:rPr>
              <a:t>T</a:t>
            </a:r>
            <a:r>
              <a:rPr lang="en-US" sz="1000" b="1" dirty="0" smtClean="0">
                <a:solidFill>
                  <a:schemeClr val="bg1"/>
                </a:solidFill>
              </a:rPr>
              <a:t>HE</a:t>
            </a:r>
            <a:endParaRPr lang="en-US" sz="1000" b="1" dirty="0">
              <a:solidFill>
                <a:schemeClr val="bg1"/>
              </a:solidFill>
            </a:endParaRPr>
          </a:p>
        </p:txBody>
      </p:sp>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908" y="4272976"/>
            <a:ext cx="1343891" cy="38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76468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1664" t="26677" r="22787" b="31483"/>
          <a:stretch/>
        </p:blipFill>
        <p:spPr>
          <a:xfrm>
            <a:off x="0" y="0"/>
            <a:ext cx="9144000" cy="5143500"/>
          </a:xfrm>
          <a:prstGeom prst="rect">
            <a:avLst/>
          </a:prstGeom>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618" y="4644421"/>
            <a:ext cx="1631099" cy="317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4016573"/>
            <a:ext cx="936911" cy="3077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400" b="1" dirty="0" smtClean="0">
                <a:solidFill>
                  <a:schemeClr val="bg1"/>
                </a:solidFill>
              </a:rPr>
              <a:t>T</a:t>
            </a:r>
            <a:r>
              <a:rPr lang="en-US" sz="1000" b="1" dirty="0" smtClean="0">
                <a:solidFill>
                  <a:schemeClr val="bg1"/>
                </a:solidFill>
              </a:rPr>
              <a:t>HE</a:t>
            </a:r>
            <a:endParaRPr lang="en-US" sz="1000" b="1" dirty="0">
              <a:solidFill>
                <a:schemeClr val="bg1"/>
              </a:solidFill>
            </a:endParaRPr>
          </a:p>
        </p:txBody>
      </p:sp>
      <p:sp>
        <p:nvSpPr>
          <p:cNvPr id="2" name="TextBox 1"/>
          <p:cNvSpPr txBox="1"/>
          <p:nvPr/>
        </p:nvSpPr>
        <p:spPr>
          <a:xfrm>
            <a:off x="657226" y="1276350"/>
            <a:ext cx="7871111" cy="1569660"/>
          </a:xfrm>
          <a:prstGeom prst="rect">
            <a:avLst/>
          </a:prstGeom>
          <a:noFill/>
        </p:spPr>
        <p:txBody>
          <a:bodyPr wrap="square" rtlCol="0">
            <a:spAutoFit/>
          </a:bodyPr>
          <a:lstStyle/>
          <a:p>
            <a:pPr algn="r"/>
            <a:r>
              <a:rPr lang="en-US" sz="2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He was oppressed and treated harshly, </a:t>
            </a:r>
            <a:r>
              <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r>
            <a:br>
              <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r>
              <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yet </a:t>
            </a:r>
            <a:r>
              <a:rPr lang="en-US" sz="2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he never said a word. He was led like a lamb to the slaughter. And as a sheep is silent before the shearers, he did not open his mouth.</a:t>
            </a:r>
          </a:p>
        </p:txBody>
      </p:sp>
      <p:sp>
        <p:nvSpPr>
          <p:cNvPr id="3" name="TextBox 2"/>
          <p:cNvSpPr txBox="1"/>
          <p:nvPr/>
        </p:nvSpPr>
        <p:spPr>
          <a:xfrm>
            <a:off x="4316555" y="3085218"/>
            <a:ext cx="4191000" cy="677108"/>
          </a:xfrm>
          <a:prstGeom prst="rect">
            <a:avLst/>
          </a:prstGeom>
          <a:noFill/>
        </p:spPr>
        <p:txBody>
          <a:bodyPr wrap="square" rtlCol="0">
            <a:spAutoFit/>
          </a:bodyPr>
          <a:lstStyle/>
          <a:p>
            <a:pPr algn="r"/>
            <a:r>
              <a:rPr lang="en-US" sz="2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t>Isaiah 53:7</a:t>
            </a:r>
            <a:br>
              <a:rPr lang="en-US" sz="2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br>
            <a:r>
              <a:rPr lang="en-US" sz="1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t>New Living Translation</a:t>
            </a:r>
            <a:endParaRPr lang="en-US" sz="1400" dirty="0">
              <a:solidFill>
                <a:schemeClr val="accent2"/>
              </a:solidFill>
              <a:effectLst>
                <a:outerShdw blurRad="38100" dist="38100" dir="2700000" algn="tl">
                  <a:srgbClr val="000000">
                    <a:alpha val="43137"/>
                  </a:srgbClr>
                </a:outerShdw>
              </a:effectLst>
              <a:latin typeface="Baskerville Old Face" panose="02020602080505020303" pitchFamily="18" charset="0"/>
            </a:endParaRPr>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908" y="4272976"/>
            <a:ext cx="1343891" cy="38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512457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1664" t="26677" r="22787" b="31483"/>
          <a:stretch/>
        </p:blipFill>
        <p:spPr>
          <a:xfrm>
            <a:off x="0" y="0"/>
            <a:ext cx="9144000" cy="5143500"/>
          </a:xfrm>
          <a:prstGeom prst="rect">
            <a:avLst/>
          </a:prstGeom>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618" y="4644421"/>
            <a:ext cx="1631099" cy="317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3943350"/>
            <a:ext cx="936911" cy="3077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400" b="1" dirty="0" smtClean="0">
                <a:solidFill>
                  <a:schemeClr val="bg1"/>
                </a:solidFill>
              </a:rPr>
              <a:t>T</a:t>
            </a:r>
            <a:r>
              <a:rPr lang="en-US" sz="1000" b="1" dirty="0" smtClean="0">
                <a:solidFill>
                  <a:schemeClr val="bg1"/>
                </a:solidFill>
              </a:rPr>
              <a:t>HE</a:t>
            </a:r>
            <a:endParaRPr lang="en-US" sz="1000" b="1" dirty="0">
              <a:solidFill>
                <a:schemeClr val="bg1"/>
              </a:solidFill>
            </a:endParaRPr>
          </a:p>
        </p:txBody>
      </p:sp>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908" y="4272976"/>
            <a:ext cx="1343891" cy="38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25346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1664" t="26677" r="22787" b="31483"/>
          <a:stretch/>
        </p:blipFill>
        <p:spPr>
          <a:xfrm>
            <a:off x="0" y="0"/>
            <a:ext cx="9144000" cy="5143500"/>
          </a:xfrm>
          <a:prstGeom prst="rect">
            <a:avLst/>
          </a:prstGeom>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618" y="4644421"/>
            <a:ext cx="1631099" cy="317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3943350"/>
            <a:ext cx="936911" cy="3077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400" b="1" dirty="0" smtClean="0">
                <a:solidFill>
                  <a:schemeClr val="bg1"/>
                </a:solidFill>
              </a:rPr>
              <a:t>T</a:t>
            </a:r>
            <a:r>
              <a:rPr lang="en-US" sz="1000" b="1" dirty="0" smtClean="0">
                <a:solidFill>
                  <a:schemeClr val="bg1"/>
                </a:solidFill>
              </a:rPr>
              <a:t>HE</a:t>
            </a:r>
            <a:endParaRPr lang="en-US" sz="1000" b="1" dirty="0">
              <a:solidFill>
                <a:schemeClr val="bg1"/>
              </a:solidFill>
            </a:endParaRPr>
          </a:p>
        </p:txBody>
      </p:sp>
      <p:sp>
        <p:nvSpPr>
          <p:cNvPr id="10" name="TextBox 9"/>
          <p:cNvSpPr txBox="1"/>
          <p:nvPr/>
        </p:nvSpPr>
        <p:spPr>
          <a:xfrm>
            <a:off x="3657600" y="939483"/>
            <a:ext cx="2971800" cy="3154710"/>
          </a:xfrm>
          <a:prstGeom prst="rect">
            <a:avLst/>
          </a:prstGeom>
          <a:noFill/>
        </p:spPr>
        <p:txBody>
          <a:bodyPr wrap="square" rtlCol="0">
            <a:spAutoFit/>
          </a:bodyPr>
          <a:lstStyle/>
          <a:p>
            <a:r>
              <a:rPr lang="en-US" sz="19900" dirty="0" smtClean="0">
                <a:solidFill>
                  <a:srgbClr val="280C0A"/>
                </a:solidFill>
                <a:effectLst>
                  <a:outerShdw blurRad="38100" dist="38100" dir="2700000" algn="tl">
                    <a:srgbClr val="000000">
                      <a:alpha val="43137"/>
                    </a:srgbClr>
                  </a:outerShdw>
                </a:effectLst>
                <a:latin typeface="Baskerville Old Face" panose="02020602080505020303" pitchFamily="18" charset="0"/>
                <a:ea typeface="Tahoma" panose="020B0604030504040204" pitchFamily="34" charset="0"/>
                <a:cs typeface="Tahoma" panose="020B0604030504040204" pitchFamily="34" charset="0"/>
              </a:rPr>
              <a:t>5</a:t>
            </a:r>
            <a:endParaRPr lang="en-US" sz="19900" dirty="0">
              <a:solidFill>
                <a:srgbClr val="280C0A"/>
              </a:solidFill>
              <a:effectLst>
                <a:outerShdw blurRad="38100" dist="38100" dir="2700000" algn="tl">
                  <a:srgbClr val="000000">
                    <a:alpha val="43137"/>
                  </a:srgbClr>
                </a:outerShdw>
              </a:effectLst>
              <a:latin typeface="Baskerville Old Face" panose="02020602080505020303" pitchFamily="18" charset="0"/>
              <a:ea typeface="Tahoma" panose="020B0604030504040204" pitchFamily="34" charset="0"/>
              <a:cs typeface="Tahoma" panose="020B0604030504040204" pitchFamily="34" charset="0"/>
            </a:endParaRPr>
          </a:p>
        </p:txBody>
      </p:sp>
      <p:sp>
        <p:nvSpPr>
          <p:cNvPr id="9" name="TextBox 8"/>
          <p:cNvSpPr txBox="1"/>
          <p:nvPr/>
        </p:nvSpPr>
        <p:spPr>
          <a:xfrm>
            <a:off x="925655" y="2114550"/>
            <a:ext cx="7935056" cy="584775"/>
          </a:xfrm>
          <a:prstGeom prst="rect">
            <a:avLst/>
          </a:prstGeom>
          <a:noFill/>
        </p:spPr>
        <p:txBody>
          <a:bodyPr wrap="square" rtlCol="0">
            <a:spAutoFit/>
          </a:bodyPr>
          <a:lstStyle/>
          <a:p>
            <a:pPr algn="ctr"/>
            <a:r>
              <a:rPr lang="en-US" sz="32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beware of evil moments</a:t>
            </a:r>
            <a:endParaRPr lang="en-US" sz="32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908" y="4272976"/>
            <a:ext cx="1343891" cy="38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795851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1664" t="26677" r="22787" b="31483"/>
          <a:stretch/>
        </p:blipFill>
        <p:spPr>
          <a:xfrm>
            <a:off x="0" y="0"/>
            <a:ext cx="9144000" cy="5143500"/>
          </a:xfrm>
          <a:prstGeom prst="rect">
            <a:avLst/>
          </a:prstGeom>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618" y="4644421"/>
            <a:ext cx="1631099" cy="317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4016573"/>
            <a:ext cx="936911" cy="3077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400" b="1" dirty="0" smtClean="0">
                <a:solidFill>
                  <a:schemeClr val="bg1"/>
                </a:solidFill>
              </a:rPr>
              <a:t>T</a:t>
            </a:r>
            <a:r>
              <a:rPr lang="en-US" sz="1000" b="1" dirty="0" smtClean="0">
                <a:solidFill>
                  <a:schemeClr val="bg1"/>
                </a:solidFill>
              </a:rPr>
              <a:t>HE</a:t>
            </a:r>
            <a:endParaRPr lang="en-US" sz="1000" b="1" dirty="0">
              <a:solidFill>
                <a:schemeClr val="bg1"/>
              </a:solidFill>
            </a:endParaRPr>
          </a:p>
        </p:txBody>
      </p:sp>
      <p:sp>
        <p:nvSpPr>
          <p:cNvPr id="2" name="TextBox 1"/>
          <p:cNvSpPr txBox="1"/>
          <p:nvPr/>
        </p:nvSpPr>
        <p:spPr>
          <a:xfrm>
            <a:off x="636444" y="2190750"/>
            <a:ext cx="7871111" cy="461665"/>
          </a:xfrm>
          <a:prstGeom prst="rect">
            <a:avLst/>
          </a:prstGeom>
          <a:noFill/>
        </p:spPr>
        <p:txBody>
          <a:bodyPr wrap="square" rtlCol="0">
            <a:spAutoFit/>
          </a:bodyPr>
          <a:lstStyle/>
          <a:p>
            <a:pPr algn="r"/>
            <a:r>
              <a:rPr lang="en-US" sz="2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Then the high priest said…</a:t>
            </a:r>
            <a:endParaRPr lang="en-US" sz="2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908" y="4272976"/>
            <a:ext cx="1343891" cy="38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278455" y="2818583"/>
            <a:ext cx="4191000" cy="677108"/>
          </a:xfrm>
          <a:prstGeom prst="rect">
            <a:avLst/>
          </a:prstGeom>
          <a:noFill/>
        </p:spPr>
        <p:txBody>
          <a:bodyPr wrap="square" rtlCol="0">
            <a:spAutoFit/>
          </a:bodyPr>
          <a:lstStyle/>
          <a:p>
            <a:pPr algn="r"/>
            <a:r>
              <a:rPr lang="en-US" sz="2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t>Matthew 26:63</a:t>
            </a:r>
            <a:br>
              <a:rPr lang="en-US" sz="2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br>
            <a:r>
              <a:rPr lang="en-US" sz="1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t>New Living Translation</a:t>
            </a:r>
            <a:endParaRPr lang="en-US" sz="1400" dirty="0">
              <a:solidFill>
                <a:schemeClr val="accent2"/>
              </a:solidFill>
              <a:effectLst>
                <a:outerShdw blurRad="38100" dist="38100" dir="2700000" algn="tl">
                  <a:srgbClr val="000000">
                    <a:alpha val="43137"/>
                  </a:srgbClr>
                </a:outerShdw>
              </a:effectLst>
              <a:latin typeface="Baskerville Old Face" panose="02020602080505020303" pitchFamily="18" charset="0"/>
            </a:endParaRPr>
          </a:p>
        </p:txBody>
      </p:sp>
    </p:spTree>
    <p:extLst>
      <p:ext uri="{BB962C8B-B14F-4D97-AF65-F5344CB8AC3E}">
        <p14:creationId xmlns:p14="http://schemas.microsoft.com/office/powerpoint/2010/main" val="83510131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1664" t="26677" r="22787" b="31483"/>
          <a:stretch/>
        </p:blipFill>
        <p:spPr>
          <a:xfrm>
            <a:off x="0" y="0"/>
            <a:ext cx="9144000" cy="5143500"/>
          </a:xfrm>
          <a:prstGeom prst="rect">
            <a:avLst/>
          </a:prstGeom>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618" y="4644421"/>
            <a:ext cx="1631099" cy="317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4016573"/>
            <a:ext cx="936911" cy="3077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400" b="1" dirty="0" smtClean="0">
                <a:solidFill>
                  <a:schemeClr val="bg1"/>
                </a:solidFill>
              </a:rPr>
              <a:t>T</a:t>
            </a:r>
            <a:r>
              <a:rPr lang="en-US" sz="1000" b="1" dirty="0" smtClean="0">
                <a:solidFill>
                  <a:schemeClr val="bg1"/>
                </a:solidFill>
              </a:rPr>
              <a:t>HE</a:t>
            </a:r>
            <a:endParaRPr lang="en-US" sz="1000" b="1" dirty="0">
              <a:solidFill>
                <a:schemeClr val="bg1"/>
              </a:solidFill>
            </a:endParaRPr>
          </a:p>
        </p:txBody>
      </p:sp>
      <p:sp>
        <p:nvSpPr>
          <p:cNvPr id="2" name="TextBox 1"/>
          <p:cNvSpPr txBox="1"/>
          <p:nvPr/>
        </p:nvSpPr>
        <p:spPr>
          <a:xfrm>
            <a:off x="684935" y="1232723"/>
            <a:ext cx="7871111" cy="1569660"/>
          </a:xfrm>
          <a:prstGeom prst="rect">
            <a:avLst/>
          </a:prstGeom>
          <a:noFill/>
        </p:spPr>
        <p:txBody>
          <a:bodyPr wrap="square" rtlCol="0">
            <a:spAutoFit/>
          </a:bodyPr>
          <a:lstStyle/>
          <a:p>
            <a:pPr algn="r"/>
            <a:r>
              <a:rPr lang="en-US" sz="2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“You have said it. </a:t>
            </a:r>
            <a:r>
              <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r>
            <a:br>
              <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r>
              <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And </a:t>
            </a:r>
            <a:r>
              <a:rPr lang="en-US" sz="2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in the future you will see the Son of Man seated in the place of power at God’s right </a:t>
            </a:r>
            <a:r>
              <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hand </a:t>
            </a:r>
            <a:r>
              <a:rPr lang="en-US" sz="2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and coming on the clouds of heaven.</a:t>
            </a:r>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908" y="4272976"/>
            <a:ext cx="1343891" cy="38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267200" y="2952750"/>
            <a:ext cx="4191000" cy="677108"/>
          </a:xfrm>
          <a:prstGeom prst="rect">
            <a:avLst/>
          </a:prstGeom>
          <a:noFill/>
        </p:spPr>
        <p:txBody>
          <a:bodyPr wrap="square" rtlCol="0">
            <a:spAutoFit/>
          </a:bodyPr>
          <a:lstStyle/>
          <a:p>
            <a:pPr algn="r"/>
            <a:r>
              <a:rPr lang="en-US" sz="2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t>Matthew 26:642</a:t>
            </a:r>
            <a:r>
              <a:rPr lang="en-US" sz="1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t/>
            </a:r>
            <a:br>
              <a:rPr lang="en-US" sz="1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br>
            <a:r>
              <a:rPr lang="en-US" sz="1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t>New Living Translation</a:t>
            </a:r>
            <a:endParaRPr lang="en-US" sz="1400" dirty="0">
              <a:solidFill>
                <a:schemeClr val="accent2"/>
              </a:solidFill>
              <a:effectLst>
                <a:outerShdw blurRad="38100" dist="38100" dir="2700000" algn="tl">
                  <a:srgbClr val="000000">
                    <a:alpha val="43137"/>
                  </a:srgbClr>
                </a:outerShdw>
              </a:effectLst>
              <a:latin typeface="Baskerville Old Face" panose="02020602080505020303" pitchFamily="18" charset="0"/>
            </a:endParaRPr>
          </a:p>
        </p:txBody>
      </p:sp>
    </p:spTree>
    <p:extLst>
      <p:ext uri="{BB962C8B-B14F-4D97-AF65-F5344CB8AC3E}">
        <p14:creationId xmlns:p14="http://schemas.microsoft.com/office/powerpoint/2010/main" val="9511632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1664" t="26677" r="22787" b="31483"/>
          <a:stretch/>
        </p:blipFill>
        <p:spPr>
          <a:xfrm>
            <a:off x="0" y="0"/>
            <a:ext cx="9144000" cy="5143500"/>
          </a:xfrm>
          <a:prstGeom prst="rect">
            <a:avLst/>
          </a:prstGeom>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618" y="4644421"/>
            <a:ext cx="1631099" cy="317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4016573"/>
            <a:ext cx="936911" cy="3077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400" b="1" dirty="0" smtClean="0">
                <a:solidFill>
                  <a:schemeClr val="bg1"/>
                </a:solidFill>
              </a:rPr>
              <a:t>T</a:t>
            </a:r>
            <a:r>
              <a:rPr lang="en-US" sz="1000" b="1" dirty="0" smtClean="0">
                <a:solidFill>
                  <a:schemeClr val="bg1"/>
                </a:solidFill>
              </a:rPr>
              <a:t>HE</a:t>
            </a:r>
            <a:endParaRPr lang="en-US" sz="1000" b="1" dirty="0">
              <a:solidFill>
                <a:schemeClr val="bg1"/>
              </a:solidFill>
            </a:endParaRPr>
          </a:p>
        </p:txBody>
      </p:sp>
      <p:sp>
        <p:nvSpPr>
          <p:cNvPr id="2" name="TextBox 1"/>
          <p:cNvSpPr txBox="1"/>
          <p:nvPr/>
        </p:nvSpPr>
        <p:spPr>
          <a:xfrm>
            <a:off x="681471" y="600253"/>
            <a:ext cx="7871111" cy="3046988"/>
          </a:xfrm>
          <a:prstGeom prst="rect">
            <a:avLst/>
          </a:prstGeom>
          <a:noFill/>
        </p:spPr>
        <p:txBody>
          <a:bodyPr wrap="square" rtlCol="0">
            <a:spAutoFit/>
          </a:bodyPr>
          <a:lstStyle/>
          <a:p>
            <a:pPr algn="r"/>
            <a:r>
              <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 </a:t>
            </a:r>
            <a:r>
              <a:rPr lang="en-US" sz="2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saw someone like a son of man[d]coming with the clouds of heaven. He approached the Ancient One and was led into his presence. 14 He was given authority, honor, and sovereignty over all the nations of the world, so that people of every race and nation and language would obey him. His rule is eternal—it will never end. His kingdom will never be destroyed.</a:t>
            </a:r>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908" y="4272976"/>
            <a:ext cx="1343891" cy="38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268064" y="3789253"/>
            <a:ext cx="4191000" cy="677108"/>
          </a:xfrm>
          <a:prstGeom prst="rect">
            <a:avLst/>
          </a:prstGeom>
          <a:noFill/>
        </p:spPr>
        <p:txBody>
          <a:bodyPr wrap="square" rtlCol="0">
            <a:spAutoFit/>
          </a:bodyPr>
          <a:lstStyle/>
          <a:p>
            <a:pPr algn="r"/>
            <a:r>
              <a:rPr lang="en-US" sz="2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t>Daniel 7:12-13</a:t>
            </a:r>
            <a:br>
              <a:rPr lang="en-US" sz="2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br>
            <a:r>
              <a:rPr lang="en-US" sz="1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t>New Living Translation</a:t>
            </a:r>
            <a:endParaRPr lang="en-US" sz="1400" dirty="0">
              <a:solidFill>
                <a:schemeClr val="accent2"/>
              </a:solidFill>
              <a:effectLst>
                <a:outerShdw blurRad="38100" dist="38100" dir="2700000" algn="tl">
                  <a:srgbClr val="000000">
                    <a:alpha val="43137"/>
                  </a:srgbClr>
                </a:outerShdw>
              </a:effectLst>
              <a:latin typeface="Baskerville Old Face" panose="02020602080505020303" pitchFamily="18" charset="0"/>
            </a:endParaRPr>
          </a:p>
        </p:txBody>
      </p:sp>
    </p:spTree>
    <p:extLst>
      <p:ext uri="{BB962C8B-B14F-4D97-AF65-F5344CB8AC3E}">
        <p14:creationId xmlns:p14="http://schemas.microsoft.com/office/powerpoint/2010/main" val="413881678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1664" t="26677" r="22787" b="31483"/>
          <a:stretch/>
        </p:blipFill>
        <p:spPr>
          <a:xfrm>
            <a:off x="0" y="0"/>
            <a:ext cx="9144000" cy="5143500"/>
          </a:xfrm>
          <a:prstGeom prst="rect">
            <a:avLst/>
          </a:prstGeom>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618" y="4644421"/>
            <a:ext cx="1631099" cy="317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3943350"/>
            <a:ext cx="936911" cy="3077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400" b="1" dirty="0" smtClean="0">
                <a:solidFill>
                  <a:schemeClr val="bg1"/>
                </a:solidFill>
              </a:rPr>
              <a:t>T</a:t>
            </a:r>
            <a:r>
              <a:rPr lang="en-US" sz="1000" b="1" dirty="0" smtClean="0">
                <a:solidFill>
                  <a:schemeClr val="bg1"/>
                </a:solidFill>
              </a:rPr>
              <a:t>HE</a:t>
            </a:r>
            <a:endParaRPr lang="en-US" sz="1000" b="1" dirty="0">
              <a:solidFill>
                <a:schemeClr val="bg1"/>
              </a:solidFill>
            </a:endParaRPr>
          </a:p>
        </p:txBody>
      </p:sp>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908" y="4272976"/>
            <a:ext cx="1343891" cy="38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60058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1664" t="26677" r="22787" b="31483"/>
          <a:stretch/>
        </p:blipFill>
        <p:spPr>
          <a:xfrm>
            <a:off x="0" y="0"/>
            <a:ext cx="9144000" cy="5143500"/>
          </a:xfrm>
          <a:prstGeom prst="rect">
            <a:avLst/>
          </a:prstGeom>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618" y="4644421"/>
            <a:ext cx="1631099" cy="317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3943350"/>
            <a:ext cx="936911" cy="3077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400" b="1" dirty="0" smtClean="0">
                <a:solidFill>
                  <a:schemeClr val="bg1"/>
                </a:solidFill>
              </a:rPr>
              <a:t>T</a:t>
            </a:r>
            <a:r>
              <a:rPr lang="en-US" sz="1000" b="1" dirty="0" smtClean="0">
                <a:solidFill>
                  <a:schemeClr val="bg1"/>
                </a:solidFill>
              </a:rPr>
              <a:t>HE</a:t>
            </a:r>
            <a:endParaRPr lang="en-US" sz="1000" b="1" dirty="0">
              <a:solidFill>
                <a:schemeClr val="bg1"/>
              </a:solidFill>
            </a:endParaRPr>
          </a:p>
        </p:txBody>
      </p:sp>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908" y="4272976"/>
            <a:ext cx="1343891" cy="38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r="2932"/>
          <a:stretch/>
        </p:blipFill>
        <p:spPr bwMode="auto">
          <a:xfrm>
            <a:off x="1" y="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74835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1664" t="26677" r="22787" b="31483"/>
          <a:stretch/>
        </p:blipFill>
        <p:spPr>
          <a:xfrm>
            <a:off x="0" y="0"/>
            <a:ext cx="9144000" cy="5143500"/>
          </a:xfrm>
          <a:prstGeom prst="rect">
            <a:avLst/>
          </a:prstGeom>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618" y="4644421"/>
            <a:ext cx="1631099" cy="317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3943350"/>
            <a:ext cx="936911" cy="3077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400" b="1" dirty="0" smtClean="0">
                <a:solidFill>
                  <a:schemeClr val="bg1"/>
                </a:solidFill>
              </a:rPr>
              <a:t>T</a:t>
            </a:r>
            <a:r>
              <a:rPr lang="en-US" sz="1000" b="1" dirty="0" smtClean="0">
                <a:solidFill>
                  <a:schemeClr val="bg1"/>
                </a:solidFill>
              </a:rPr>
              <a:t>HE</a:t>
            </a:r>
            <a:endParaRPr lang="en-US" sz="1000" b="1" dirty="0">
              <a:solidFill>
                <a:schemeClr val="bg1"/>
              </a:solidFill>
            </a:endParaRPr>
          </a:p>
        </p:txBody>
      </p:sp>
      <p:sp>
        <p:nvSpPr>
          <p:cNvPr id="2" name="TextBox 1"/>
          <p:cNvSpPr txBox="1"/>
          <p:nvPr/>
        </p:nvSpPr>
        <p:spPr>
          <a:xfrm>
            <a:off x="636444" y="1276350"/>
            <a:ext cx="7871111" cy="1938992"/>
          </a:xfrm>
          <a:prstGeom prst="rect">
            <a:avLst/>
          </a:prstGeom>
          <a:noFill/>
        </p:spPr>
        <p:txBody>
          <a:bodyPr wrap="square" rtlCol="0">
            <a:spAutoFit/>
          </a:bodyPr>
          <a:lstStyle/>
          <a:p>
            <a:pPr algn="r"/>
            <a:r>
              <a:rPr lang="en-US" sz="2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Caiaphas, who was high priest at that </a:t>
            </a:r>
            <a:r>
              <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time, </a:t>
            </a:r>
            <a:r>
              <a:rPr lang="en-US" sz="2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said, “You don’t know what you’re talking about! </a:t>
            </a:r>
            <a:r>
              <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You </a:t>
            </a:r>
            <a:r>
              <a:rPr lang="en-US" sz="2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don’t realize that it’s better for you that one man should die for the people than for the whole nation to be destroyed.”</a:t>
            </a:r>
          </a:p>
        </p:txBody>
      </p:sp>
      <p:sp>
        <p:nvSpPr>
          <p:cNvPr id="3" name="TextBox 2"/>
          <p:cNvSpPr txBox="1"/>
          <p:nvPr/>
        </p:nvSpPr>
        <p:spPr>
          <a:xfrm>
            <a:off x="4278455" y="3420130"/>
            <a:ext cx="4191000" cy="677108"/>
          </a:xfrm>
          <a:prstGeom prst="rect">
            <a:avLst/>
          </a:prstGeom>
          <a:noFill/>
        </p:spPr>
        <p:txBody>
          <a:bodyPr wrap="square" rtlCol="0">
            <a:spAutoFit/>
          </a:bodyPr>
          <a:lstStyle/>
          <a:p>
            <a:pPr algn="r"/>
            <a:r>
              <a:rPr lang="en-US" sz="2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t>John 11:49-50</a:t>
            </a:r>
            <a:br>
              <a:rPr lang="en-US" sz="2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br>
            <a:r>
              <a:rPr lang="en-US" sz="1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t>New Living Translation</a:t>
            </a:r>
            <a:endParaRPr lang="en-US" sz="1400" dirty="0">
              <a:solidFill>
                <a:schemeClr val="accent2"/>
              </a:solidFill>
              <a:effectLst>
                <a:outerShdw blurRad="38100" dist="38100" dir="2700000" algn="tl">
                  <a:srgbClr val="000000">
                    <a:alpha val="43137"/>
                  </a:srgbClr>
                </a:outerShdw>
              </a:effectLst>
              <a:latin typeface="Baskerville Old Face" panose="02020602080505020303" pitchFamily="18" charset="0"/>
            </a:endParaRPr>
          </a:p>
        </p:txBody>
      </p:sp>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908" y="4272976"/>
            <a:ext cx="1343891" cy="38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06155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1664" t="26677" r="22787" b="31483"/>
          <a:stretch/>
        </p:blipFill>
        <p:spPr>
          <a:xfrm>
            <a:off x="0" y="0"/>
            <a:ext cx="9144000" cy="5143500"/>
          </a:xfrm>
          <a:prstGeom prst="rect">
            <a:avLst/>
          </a:prstGeom>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618" y="4644421"/>
            <a:ext cx="1631099" cy="317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3943350"/>
            <a:ext cx="936911" cy="3077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400" b="1" dirty="0" smtClean="0">
                <a:solidFill>
                  <a:schemeClr val="bg1"/>
                </a:solidFill>
              </a:rPr>
              <a:t>T</a:t>
            </a:r>
            <a:r>
              <a:rPr lang="en-US" sz="1000" b="1" dirty="0" smtClean="0">
                <a:solidFill>
                  <a:schemeClr val="bg1"/>
                </a:solidFill>
              </a:rPr>
              <a:t>HE</a:t>
            </a:r>
            <a:endParaRPr lang="en-US" sz="1000" b="1" dirty="0">
              <a:solidFill>
                <a:schemeClr val="bg1"/>
              </a:solidFill>
            </a:endParaRPr>
          </a:p>
        </p:txBody>
      </p:sp>
      <p:sp>
        <p:nvSpPr>
          <p:cNvPr id="2" name="TextBox 1"/>
          <p:cNvSpPr txBox="1"/>
          <p:nvPr/>
        </p:nvSpPr>
        <p:spPr>
          <a:xfrm>
            <a:off x="636444" y="1276350"/>
            <a:ext cx="7871111" cy="1938992"/>
          </a:xfrm>
          <a:prstGeom prst="rect">
            <a:avLst/>
          </a:prstGeom>
          <a:noFill/>
        </p:spPr>
        <p:txBody>
          <a:bodyPr wrap="square" rtlCol="0">
            <a:spAutoFit/>
          </a:bodyPr>
          <a:lstStyle/>
          <a:p>
            <a:pPr algn="r"/>
            <a:r>
              <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He </a:t>
            </a:r>
            <a:r>
              <a:rPr lang="en-US" sz="2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did not say this on his own; as high priest at that time he was led to prophesy that Jesus would die for the entire nation. </a:t>
            </a:r>
            <a:r>
              <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And </a:t>
            </a:r>
            <a:r>
              <a:rPr lang="en-US" sz="2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not only for that nation, but to bring together and unite all the children of God scattered around the world.</a:t>
            </a:r>
          </a:p>
        </p:txBody>
      </p:sp>
      <p:sp>
        <p:nvSpPr>
          <p:cNvPr id="3" name="TextBox 2"/>
          <p:cNvSpPr txBox="1"/>
          <p:nvPr/>
        </p:nvSpPr>
        <p:spPr>
          <a:xfrm>
            <a:off x="4278455" y="3420130"/>
            <a:ext cx="4191000" cy="677108"/>
          </a:xfrm>
          <a:prstGeom prst="rect">
            <a:avLst/>
          </a:prstGeom>
          <a:noFill/>
        </p:spPr>
        <p:txBody>
          <a:bodyPr wrap="square" rtlCol="0">
            <a:spAutoFit/>
          </a:bodyPr>
          <a:lstStyle/>
          <a:p>
            <a:pPr algn="r"/>
            <a:r>
              <a:rPr lang="en-US" sz="2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t>John 11:51-52</a:t>
            </a:r>
            <a:br>
              <a:rPr lang="en-US" sz="2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br>
            <a:r>
              <a:rPr lang="en-US" sz="1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t>New Living Translation</a:t>
            </a:r>
            <a:endParaRPr lang="en-US" sz="1400" dirty="0">
              <a:solidFill>
                <a:schemeClr val="accent2"/>
              </a:solidFill>
              <a:effectLst>
                <a:outerShdw blurRad="38100" dist="38100" dir="2700000" algn="tl">
                  <a:srgbClr val="000000">
                    <a:alpha val="43137"/>
                  </a:srgbClr>
                </a:outerShdw>
              </a:effectLst>
              <a:latin typeface="Baskerville Old Face" panose="02020602080505020303" pitchFamily="18" charset="0"/>
            </a:endParaRPr>
          </a:p>
        </p:txBody>
      </p:sp>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908" y="4272976"/>
            <a:ext cx="1343891" cy="38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27493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1664" t="26677" r="22787" b="31483"/>
          <a:stretch/>
        </p:blipFill>
        <p:spPr>
          <a:xfrm>
            <a:off x="0" y="0"/>
            <a:ext cx="9144000" cy="5143500"/>
          </a:xfrm>
          <a:prstGeom prst="rect">
            <a:avLst/>
          </a:prstGeom>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618" y="4644421"/>
            <a:ext cx="1631099" cy="317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3943350"/>
            <a:ext cx="936911" cy="3077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400" b="1" dirty="0" smtClean="0">
                <a:solidFill>
                  <a:schemeClr val="bg1"/>
                </a:solidFill>
              </a:rPr>
              <a:t>T</a:t>
            </a:r>
            <a:r>
              <a:rPr lang="en-US" sz="1000" b="1" dirty="0" smtClean="0">
                <a:solidFill>
                  <a:schemeClr val="bg1"/>
                </a:solidFill>
              </a:rPr>
              <a:t>HE</a:t>
            </a:r>
            <a:endParaRPr lang="en-US" sz="1000" b="1" dirty="0">
              <a:solidFill>
                <a:schemeClr val="bg1"/>
              </a:solidFill>
            </a:endParaRPr>
          </a:p>
        </p:txBody>
      </p:sp>
      <p:pic>
        <p:nvPicPr>
          <p:cNvPr id="1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908" y="4272976"/>
            <a:ext cx="1343891" cy="38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74053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1664" t="26677" r="22787" b="31483"/>
          <a:stretch/>
        </p:blipFill>
        <p:spPr>
          <a:xfrm>
            <a:off x="0" y="0"/>
            <a:ext cx="9144000" cy="5143500"/>
          </a:xfrm>
          <a:prstGeom prst="rect">
            <a:avLst/>
          </a:prstGeom>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618" y="4644421"/>
            <a:ext cx="1631099" cy="317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3943350"/>
            <a:ext cx="936911" cy="3077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400" b="1" dirty="0" smtClean="0">
                <a:solidFill>
                  <a:schemeClr val="bg1"/>
                </a:solidFill>
              </a:rPr>
              <a:t>T</a:t>
            </a:r>
            <a:r>
              <a:rPr lang="en-US" sz="1000" b="1" dirty="0" smtClean="0">
                <a:solidFill>
                  <a:schemeClr val="bg1"/>
                </a:solidFill>
              </a:rPr>
              <a:t>HE</a:t>
            </a:r>
            <a:endParaRPr lang="en-US" sz="1000" b="1" dirty="0">
              <a:solidFill>
                <a:schemeClr val="bg1"/>
              </a:solidFill>
            </a:endParaRPr>
          </a:p>
        </p:txBody>
      </p:sp>
      <p:sp>
        <p:nvSpPr>
          <p:cNvPr id="10" name="TextBox 9"/>
          <p:cNvSpPr txBox="1"/>
          <p:nvPr/>
        </p:nvSpPr>
        <p:spPr>
          <a:xfrm>
            <a:off x="3657600" y="939483"/>
            <a:ext cx="2971800" cy="3154710"/>
          </a:xfrm>
          <a:prstGeom prst="rect">
            <a:avLst/>
          </a:prstGeom>
          <a:noFill/>
        </p:spPr>
        <p:txBody>
          <a:bodyPr wrap="square" rtlCol="0">
            <a:spAutoFit/>
          </a:bodyPr>
          <a:lstStyle/>
          <a:p>
            <a:r>
              <a:rPr lang="en-US" sz="19900" dirty="0" smtClean="0">
                <a:solidFill>
                  <a:srgbClr val="280C0A"/>
                </a:solidFill>
                <a:effectLst>
                  <a:outerShdw blurRad="38100" dist="38100" dir="2700000" algn="tl">
                    <a:srgbClr val="000000">
                      <a:alpha val="43137"/>
                    </a:srgbClr>
                  </a:outerShdw>
                </a:effectLst>
                <a:latin typeface="Baskerville Old Face" panose="02020602080505020303" pitchFamily="18" charset="0"/>
                <a:ea typeface="Tahoma" panose="020B0604030504040204" pitchFamily="34" charset="0"/>
                <a:cs typeface="Tahoma" panose="020B0604030504040204" pitchFamily="34" charset="0"/>
              </a:rPr>
              <a:t>1</a:t>
            </a:r>
            <a:endParaRPr lang="en-US" sz="19900" dirty="0">
              <a:solidFill>
                <a:srgbClr val="280C0A"/>
              </a:solidFill>
              <a:effectLst>
                <a:outerShdw blurRad="38100" dist="38100" dir="2700000" algn="tl">
                  <a:srgbClr val="000000">
                    <a:alpha val="43137"/>
                  </a:srgbClr>
                </a:outerShdw>
              </a:effectLst>
              <a:latin typeface="Baskerville Old Face" panose="02020602080505020303" pitchFamily="18" charset="0"/>
              <a:ea typeface="Tahoma" panose="020B0604030504040204" pitchFamily="34" charset="0"/>
              <a:cs typeface="Tahoma" panose="020B0604030504040204" pitchFamily="34" charset="0"/>
            </a:endParaRPr>
          </a:p>
        </p:txBody>
      </p:sp>
      <p:sp>
        <p:nvSpPr>
          <p:cNvPr id="9" name="TextBox 8"/>
          <p:cNvSpPr txBox="1"/>
          <p:nvPr/>
        </p:nvSpPr>
        <p:spPr>
          <a:xfrm>
            <a:off x="2362200" y="2224450"/>
            <a:ext cx="4724399" cy="584775"/>
          </a:xfrm>
          <a:prstGeom prst="rect">
            <a:avLst/>
          </a:prstGeom>
          <a:noFill/>
        </p:spPr>
        <p:txBody>
          <a:bodyPr wrap="square" rtlCol="0">
            <a:spAutoFit/>
          </a:bodyPr>
          <a:lstStyle/>
          <a:p>
            <a:r>
              <a:rPr lang="en-US" sz="32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act fairly and justly</a:t>
            </a:r>
            <a:endParaRPr lang="en-US" sz="32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1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908" y="4272976"/>
            <a:ext cx="1343891" cy="38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84170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1664" t="26677" r="22787" b="31483"/>
          <a:stretch/>
        </p:blipFill>
        <p:spPr>
          <a:xfrm>
            <a:off x="0" y="0"/>
            <a:ext cx="9144000" cy="5143500"/>
          </a:xfrm>
          <a:prstGeom prst="rect">
            <a:avLst/>
          </a:prstGeom>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618" y="4644421"/>
            <a:ext cx="1631099" cy="317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3943350"/>
            <a:ext cx="936911" cy="3077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400" b="1" dirty="0" smtClean="0">
                <a:solidFill>
                  <a:schemeClr val="bg1"/>
                </a:solidFill>
              </a:rPr>
              <a:t>T</a:t>
            </a:r>
            <a:r>
              <a:rPr lang="en-US" sz="1000" b="1" dirty="0" smtClean="0">
                <a:solidFill>
                  <a:schemeClr val="bg1"/>
                </a:solidFill>
              </a:rPr>
              <a:t>HE</a:t>
            </a:r>
            <a:endParaRPr lang="en-US" sz="1000" b="1" dirty="0">
              <a:solidFill>
                <a:schemeClr val="bg1"/>
              </a:solidFill>
            </a:endParaRPr>
          </a:p>
        </p:txBody>
      </p:sp>
      <p:sp>
        <p:nvSpPr>
          <p:cNvPr id="2" name="TextBox 1"/>
          <p:cNvSpPr txBox="1"/>
          <p:nvPr/>
        </p:nvSpPr>
        <p:spPr>
          <a:xfrm>
            <a:off x="650299" y="514350"/>
            <a:ext cx="7871111" cy="3416320"/>
          </a:xfrm>
          <a:prstGeom prst="rect">
            <a:avLst/>
          </a:prstGeom>
          <a:noFill/>
        </p:spPr>
        <p:txBody>
          <a:bodyPr wrap="square" rtlCol="0">
            <a:spAutoFit/>
          </a:bodyPr>
          <a:lstStyle/>
          <a:p>
            <a:pPr algn="r"/>
            <a:r>
              <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sz="2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“Appoint judges and officials for yourselves from each of your tribes in all the towns the LORD your God is giving you. They must judge the people fairly. </a:t>
            </a:r>
            <a:r>
              <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You </a:t>
            </a:r>
            <a:r>
              <a:rPr lang="en-US" sz="2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must never twist justice or show partiality. Never accept a bribe, for bribes blind the eyes of the wise and corrupt the decisions of the godly. </a:t>
            </a:r>
            <a:r>
              <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Let </a:t>
            </a:r>
            <a:r>
              <a:rPr lang="en-US" sz="2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true justice prevail, so you may live and occupy the land that the LORD your God is giving you</a:t>
            </a:r>
            <a:r>
              <a:rPr lang="en-US" sz="2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endParaRPr lang="en-US" sz="2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 name="TextBox 2"/>
          <p:cNvSpPr txBox="1"/>
          <p:nvPr/>
        </p:nvSpPr>
        <p:spPr>
          <a:xfrm>
            <a:off x="4316555" y="3943350"/>
            <a:ext cx="4191000" cy="677108"/>
          </a:xfrm>
          <a:prstGeom prst="rect">
            <a:avLst/>
          </a:prstGeom>
          <a:noFill/>
        </p:spPr>
        <p:txBody>
          <a:bodyPr wrap="square" rtlCol="0">
            <a:spAutoFit/>
          </a:bodyPr>
          <a:lstStyle/>
          <a:p>
            <a:pPr algn="r"/>
            <a:r>
              <a:rPr lang="en-US" sz="2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t>Deuteronomy 16:18-20</a:t>
            </a:r>
            <a:br>
              <a:rPr lang="en-US" sz="2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br>
            <a:r>
              <a:rPr lang="en-US" sz="1400" dirty="0" smtClean="0">
                <a:solidFill>
                  <a:schemeClr val="accent2"/>
                </a:solidFill>
                <a:effectLst>
                  <a:outerShdw blurRad="38100" dist="38100" dir="2700000" algn="tl">
                    <a:srgbClr val="000000">
                      <a:alpha val="43137"/>
                    </a:srgbClr>
                  </a:outerShdw>
                </a:effectLst>
                <a:latin typeface="Baskerville Old Face" panose="02020602080505020303" pitchFamily="18" charset="0"/>
              </a:rPr>
              <a:t>New International Version</a:t>
            </a:r>
            <a:endParaRPr lang="en-US" sz="1400" dirty="0">
              <a:solidFill>
                <a:schemeClr val="accent2"/>
              </a:solidFill>
              <a:effectLst>
                <a:outerShdw blurRad="38100" dist="38100" dir="2700000" algn="tl">
                  <a:srgbClr val="000000">
                    <a:alpha val="43137"/>
                  </a:srgbClr>
                </a:outerShdw>
              </a:effectLst>
              <a:latin typeface="Baskerville Old Face" panose="02020602080505020303" pitchFamily="18" charset="0"/>
            </a:endParaRPr>
          </a:p>
        </p:txBody>
      </p:sp>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908" y="4272976"/>
            <a:ext cx="1343891" cy="38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379737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10582</TotalTime>
  <Words>658</Words>
  <Application>Microsoft Office PowerPoint</Application>
  <PresentationFormat>On-screen Show (16:9)</PresentationFormat>
  <Paragraphs>89</Paragraphs>
  <Slides>36</Slides>
  <Notes>0</Notes>
  <HiddenSlides>0</HiddenSlides>
  <MMClips>0</MMClips>
  <ScaleCrop>false</ScaleCrop>
  <HeadingPairs>
    <vt:vector size="4" baseType="variant">
      <vt:variant>
        <vt:lpstr>Theme</vt:lpstr>
      </vt:variant>
      <vt:variant>
        <vt:i4>2</vt:i4>
      </vt:variant>
      <vt:variant>
        <vt:lpstr>Slide Titles</vt:lpstr>
      </vt:variant>
      <vt:variant>
        <vt:i4>36</vt:i4>
      </vt:variant>
    </vt:vector>
  </HeadingPairs>
  <TitlesOfParts>
    <vt:vector size="38"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https://www.youtube.com/watch?v=9Y9qCsIPzNo</dc:title>
  <dc:creator>jim.smith</dc:creator>
  <cp:lastModifiedBy>jim.smith</cp:lastModifiedBy>
  <cp:revision>33</cp:revision>
  <dcterms:created xsi:type="dcterms:W3CDTF">2016-02-19T01:46:57Z</dcterms:created>
  <dcterms:modified xsi:type="dcterms:W3CDTF">2016-03-17T18:59:40Z</dcterms:modified>
</cp:coreProperties>
</file>