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7" r:id="rId4"/>
    <p:sldId id="258" r:id="rId5"/>
    <p:sldId id="288" r:id="rId6"/>
    <p:sldId id="281" r:id="rId7"/>
    <p:sldId id="259" r:id="rId8"/>
    <p:sldId id="270" r:id="rId9"/>
    <p:sldId id="273" r:id="rId10"/>
    <p:sldId id="274" r:id="rId11"/>
    <p:sldId id="272" r:id="rId12"/>
    <p:sldId id="263" r:id="rId13"/>
    <p:sldId id="295" r:id="rId14"/>
    <p:sldId id="264" r:id="rId15"/>
    <p:sldId id="261" r:id="rId16"/>
    <p:sldId id="296" r:id="rId17"/>
    <p:sldId id="297" r:id="rId18"/>
    <p:sldId id="298" r:id="rId19"/>
    <p:sldId id="299" r:id="rId20"/>
    <p:sldId id="276" r:id="rId21"/>
    <p:sldId id="300" r:id="rId22"/>
    <p:sldId id="301" r:id="rId23"/>
    <p:sldId id="302" r:id="rId24"/>
    <p:sldId id="306" r:id="rId25"/>
    <p:sldId id="287" r:id="rId26"/>
    <p:sldId id="304" r:id="rId27"/>
    <p:sldId id="30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C66"/>
    <a:srgbClr val="990000"/>
    <a:srgbClr val="FF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687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6946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8889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6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9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801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069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2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1607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76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3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1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9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0E3C6B-EFBC-440D-AC34-C8C2D05CF88B}" type="datetimeFigureOut">
              <a:rPr lang="en-US" smtClean="0"/>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9317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0E3C6B-EFBC-440D-AC34-C8C2D05CF88B}" type="datetimeFigureOut">
              <a:rPr lang="en-US" smtClean="0"/>
              <a:t>3/22/18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20242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0E3C6B-EFBC-440D-AC34-C8C2D05CF88B}" type="datetimeFigureOut">
              <a:rPr lang="en-US" smtClean="0"/>
              <a:t>3/22/18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689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t>3/22/18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8034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034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19997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t>3/22/18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t>‹#›</a:t>
            </a:fld>
            <a:endParaRPr lang="en-US"/>
          </a:p>
        </p:txBody>
      </p:sp>
    </p:spTree>
    <p:extLst>
      <p:ext uri="{BB962C8B-B14F-4D97-AF65-F5344CB8AC3E}">
        <p14:creationId xmlns:p14="http://schemas.microsoft.com/office/powerpoint/2010/main" val="39378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solidFill>
                  <a:prstClr val="black">
                    <a:tint val="75000"/>
                  </a:prstClr>
                </a:solidFill>
              </a:rPr>
              <a:pPr/>
              <a:t>3/22/18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3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14221"/>
            <a:ext cx="7620000" cy="1200329"/>
          </a:xfrm>
          <a:prstGeom prst="rect">
            <a:avLst/>
          </a:prstGeom>
          <a:noFill/>
        </p:spPr>
        <p:txBody>
          <a:bodyPr wrap="square" rtlCol="0">
            <a:spAutoFit/>
          </a:bodyPr>
          <a:lstStyle/>
          <a:p>
            <a:r>
              <a:rPr lang="en-US" sz="7200" dirty="0">
                <a:solidFill>
                  <a:srgbClr val="FFCC66"/>
                </a:solidFill>
                <a:effectLst>
                  <a:outerShdw blurRad="38100" dist="38100" dir="2700000" algn="tl">
                    <a:srgbClr val="000000">
                      <a:alpha val="43137"/>
                    </a:srgbClr>
                  </a:outerShdw>
                </a:effectLst>
                <a:latin typeface="Dumbledor 1" panose="00000400000000000000" pitchFamily="2" charset="0"/>
              </a:rPr>
              <a:t>MARRIAGE</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1423288"/>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1392019"/>
            <a:ext cx="685800" cy="646331"/>
          </a:xfrm>
          <a:prstGeom prst="rect">
            <a:avLst/>
          </a:prstGeom>
          <a:noFill/>
        </p:spPr>
        <p:txBody>
          <a:bodyPr wrap="square" rtlCol="0">
            <a:spAutoFit/>
          </a:bodyPr>
          <a:lstStyle/>
          <a:p>
            <a:r>
              <a:rPr lang="en-US" sz="3600" dirty="0">
                <a:latin typeface="Dumbledor 1" panose="00000400000000000000" pitchFamily="2" charset="0"/>
              </a:rPr>
              <a:t>2</a:t>
            </a:r>
          </a:p>
        </p:txBody>
      </p:sp>
      <p:sp>
        <p:nvSpPr>
          <p:cNvPr id="9" name="TextBox 8"/>
          <p:cNvSpPr txBox="1"/>
          <p:nvPr/>
        </p:nvSpPr>
        <p:spPr>
          <a:xfrm>
            <a:off x="416417" y="2343150"/>
            <a:ext cx="6858000" cy="1631216"/>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“So guard your heart; </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do not be unfaithful to your wife.”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dirty="0">
                <a:solidFill>
                  <a:srgbClr val="FFDC97"/>
                </a:solidFill>
                <a:effectLst>
                  <a:outerShdw blurRad="114300" dist="50800" dir="4200000" algn="ctr" rotWithShape="0">
                    <a:schemeClr val="tx2">
                      <a:lumMod val="75000"/>
                    </a:schemeClr>
                  </a:outerShdw>
                </a:effectLst>
                <a:latin typeface="Trajan Pro" pitchFamily="18" charset="0"/>
              </a:rPr>
              <a:t>Malachi 2:16</a:t>
            </a:r>
          </a:p>
        </p:txBody>
      </p:sp>
      <p:sp>
        <p:nvSpPr>
          <p:cNvPr id="2" name="TextBox 1"/>
          <p:cNvSpPr txBox="1"/>
          <p:nvPr/>
        </p:nvSpPr>
        <p:spPr>
          <a:xfrm>
            <a:off x="609600" y="438150"/>
            <a:ext cx="3810000" cy="369332"/>
          </a:xfrm>
          <a:prstGeom prst="rect">
            <a:avLst/>
          </a:prstGeom>
          <a:noFill/>
        </p:spPr>
        <p:txBody>
          <a:bodyPr wrap="squar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17" y="285750"/>
            <a:ext cx="515778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3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706" y="1511658"/>
            <a:ext cx="6100293" cy="2246769"/>
          </a:xfrm>
          <a:prstGeom prst="rect">
            <a:avLst/>
          </a:prstGeom>
          <a:noFill/>
        </p:spPr>
        <p:txBody>
          <a:bodyPr wrap="square" rtlCol="0">
            <a:spAutoFit/>
          </a:bodyPr>
          <a:lstStyle/>
          <a:p>
            <a:r>
              <a:rPr lang="en-US" sz="2800" dirty="0">
                <a:solidFill>
                  <a:srgbClr val="FFDC97"/>
                </a:solidFill>
                <a:effectLst>
                  <a:outerShdw blurRad="114300" dist="50800" dir="4200000" algn="ctr" rotWithShape="0">
                    <a:schemeClr val="tx2">
                      <a:lumMod val="75000"/>
                    </a:schemeClr>
                  </a:outerShdw>
                </a:effectLst>
                <a:latin typeface="Trajan Pro" pitchFamily="18" charset="0"/>
              </a:rPr>
              <a:t> Honeymoon Stage</a:t>
            </a:r>
          </a:p>
          <a:p>
            <a:r>
              <a:rPr lang="en-US" sz="2800" dirty="0">
                <a:solidFill>
                  <a:srgbClr val="FFDC97"/>
                </a:solidFill>
                <a:effectLst>
                  <a:outerShdw blurRad="114300" dist="50800" dir="4200000" algn="ctr" rotWithShape="0">
                    <a:schemeClr val="tx2">
                      <a:lumMod val="75000"/>
                    </a:schemeClr>
                  </a:outerShdw>
                </a:effectLst>
                <a:latin typeface="Trajan Pro" pitchFamily="18" charset="0"/>
              </a:rPr>
              <a:t> Despair Stage</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r>
              <a:rPr lang="en-US" sz="2800" dirty="0">
                <a:solidFill>
                  <a:srgbClr val="FFDC97"/>
                </a:solidFill>
                <a:effectLst>
                  <a:outerShdw blurRad="114300" dist="50800" dir="4200000" algn="ctr" rotWithShape="0">
                    <a:schemeClr val="tx2">
                      <a:lumMod val="75000"/>
                    </a:schemeClr>
                  </a:outerShdw>
                </a:effectLst>
                <a:latin typeface="Trajan Pro" pitchFamily="18" charset="0"/>
              </a:rPr>
              <a:t> Deeper Love Stage</a:t>
            </a:r>
          </a:p>
          <a:p>
            <a:endParaRPr lang="en-US" sz="28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8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71994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6706" y="1511658"/>
            <a:ext cx="6100293" cy="2677656"/>
          </a:xfrm>
          <a:prstGeom prst="rect">
            <a:avLst/>
          </a:prstGeom>
          <a:noFill/>
        </p:spPr>
        <p:txBody>
          <a:bodyPr wrap="square" rtlCol="0">
            <a:spAutoFit/>
          </a:bodyPr>
          <a:lstStyle/>
          <a:p>
            <a:r>
              <a:rPr lang="en-US" sz="2800" dirty="0">
                <a:solidFill>
                  <a:srgbClr val="FFDC97"/>
                </a:solidFill>
                <a:effectLst>
                  <a:outerShdw blurRad="114300" dist="50800" dir="4200000" algn="ctr" rotWithShape="0">
                    <a:schemeClr val="tx2">
                      <a:lumMod val="75000"/>
                    </a:schemeClr>
                  </a:outerShdw>
                </a:effectLst>
                <a:latin typeface="Trajan Pro" pitchFamily="18" charset="0"/>
              </a:rPr>
              <a:t> Honeymoon Stage</a:t>
            </a:r>
          </a:p>
          <a:p>
            <a:r>
              <a:rPr lang="en-US" sz="2800" dirty="0">
                <a:solidFill>
                  <a:srgbClr val="FFDC97"/>
                </a:solidFill>
                <a:effectLst>
                  <a:outerShdw blurRad="114300" dist="50800" dir="4200000" algn="ctr" rotWithShape="0">
                    <a:schemeClr val="tx2">
                      <a:lumMod val="75000"/>
                    </a:schemeClr>
                  </a:outerShdw>
                </a:effectLst>
                <a:latin typeface="Trajan Pro" pitchFamily="18" charset="0"/>
              </a:rPr>
              <a:t> Despair Stage</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r>
              <a:rPr lang="en-US" sz="2800" dirty="0">
                <a:solidFill>
                  <a:srgbClr val="FFDC97"/>
                </a:solidFill>
                <a:effectLst>
                  <a:outerShdw blurRad="114300" dist="50800" dir="4200000" algn="ctr" rotWithShape="0">
                    <a:schemeClr val="tx2">
                      <a:lumMod val="75000"/>
                    </a:schemeClr>
                  </a:outerShdw>
                </a:effectLst>
                <a:latin typeface="Trajan Pro" pitchFamily="18" charset="0"/>
              </a:rPr>
              <a:t> Deeper Love Stage</a:t>
            </a:r>
            <a:br>
              <a:rPr lang="en-US" sz="2800" dirty="0">
                <a:solidFill>
                  <a:srgbClr val="FFDC97"/>
                </a:solidFill>
                <a:effectLst>
                  <a:outerShdw blurRad="114300" dist="50800" dir="4200000" algn="ctr" rotWithShape="0">
                    <a:schemeClr val="tx2">
                      <a:lumMod val="75000"/>
                    </a:schemeClr>
                  </a:outerShdw>
                </a:effectLst>
                <a:latin typeface="Trajan Pro" pitchFamily="18" charset="0"/>
              </a:rPr>
            </a:br>
            <a:r>
              <a:rPr lang="en-US" sz="2800" dirty="0">
                <a:solidFill>
                  <a:srgbClr val="FFDC97"/>
                </a:solidFill>
                <a:effectLst>
                  <a:outerShdw blurRad="114300" dist="50800" dir="4200000" algn="ctr" rotWithShape="0">
                    <a:schemeClr val="tx2">
                      <a:lumMod val="75000"/>
                    </a:schemeClr>
                  </a:outerShdw>
                </a:effectLst>
                <a:latin typeface="Trajan Pro" pitchFamily="18" charset="0"/>
              </a:rPr>
              <a:t>          </a:t>
            </a:r>
            <a:r>
              <a:rPr lang="en-US" sz="28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open up … give up ... look up</a:t>
            </a:r>
          </a:p>
          <a:p>
            <a:endParaRPr lang="en-US" sz="2800" dirty="0">
              <a:solidFill>
                <a:srgbClr val="FFDC97"/>
              </a:solidFill>
              <a:effectLst>
                <a:outerShdw blurRad="114300" dist="50800" dir="4200000" algn="ctr" rotWithShape="0">
                  <a:schemeClr val="tx2">
                    <a:lumMod val="75000"/>
                  </a:schemeClr>
                </a:outerShdw>
              </a:effectLst>
              <a:latin typeface="Dumbledor 1" panose="00000400000000000000" pitchFamily="2" charset="0"/>
            </a:endParaRPr>
          </a:p>
          <a:p>
            <a:endParaRPr lang="en-US" sz="28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12963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09750"/>
            <a:ext cx="5943600" cy="1938992"/>
          </a:xfrm>
          <a:prstGeom prst="rect">
            <a:avLst/>
          </a:prstGeom>
          <a:noFill/>
        </p:spPr>
        <p:txBody>
          <a:bodyPr wrap="square" rtlCol="0">
            <a:spAutoFit/>
          </a:bodyPr>
          <a:lstStyle/>
          <a:p>
            <a:pPr algn="r"/>
            <a:r>
              <a:rPr lang="en-US" sz="2000" dirty="0">
                <a:solidFill>
                  <a:srgbClr val="FFDC97"/>
                </a:solidFill>
                <a:effectLst>
                  <a:outerShdw blurRad="114300" dist="50800" dir="4200000" algn="ctr" rotWithShape="0">
                    <a:schemeClr val="tx2">
                      <a:lumMod val="75000"/>
                    </a:schemeClr>
                  </a:outerShdw>
                </a:effectLst>
                <a:latin typeface="Trajan Pro" pitchFamily="18" charset="0"/>
              </a:rPr>
              <a:t>“My wife and I would never divorce because my wife and I are committed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to things far more important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than ourselves.”</a:t>
            </a:r>
          </a:p>
          <a:p>
            <a:pPr algn="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pPr algn="r"/>
            <a:r>
              <a:rPr lang="en-US" sz="1600" dirty="0">
                <a:solidFill>
                  <a:srgbClr val="FFDC97"/>
                </a:solidFill>
                <a:effectLst>
                  <a:outerShdw blurRad="114300" dist="50800" dir="4200000" algn="ctr" rotWithShape="0">
                    <a:schemeClr val="tx2">
                      <a:lumMod val="75000"/>
                    </a:schemeClr>
                  </a:outerShdw>
                </a:effectLst>
                <a:latin typeface="Trajan Pro" pitchFamily="18" charset="0"/>
              </a:rPr>
              <a:t>-Billy Graham</a:t>
            </a:r>
          </a:p>
        </p:txBody>
      </p:sp>
    </p:spTree>
    <p:extLst>
      <p:ext uri="{BB962C8B-B14F-4D97-AF65-F5344CB8AC3E}">
        <p14:creationId xmlns:p14="http://schemas.microsoft.com/office/powerpoint/2010/main" val="183705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5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175087"/>
            <a:ext cx="7620000" cy="1015663"/>
          </a:xfrm>
          <a:prstGeom prst="rect">
            <a:avLst/>
          </a:prstGeom>
          <a:noFill/>
        </p:spPr>
        <p:txBody>
          <a:bodyPr wrap="square" rtlCol="0">
            <a:spAutoFit/>
          </a:bodyPr>
          <a:lstStyle/>
          <a:p>
            <a:r>
              <a:rPr lang="en-US" sz="6000" dirty="0">
                <a:solidFill>
                  <a:srgbClr val="FFCC66"/>
                </a:solidFill>
                <a:effectLst>
                  <a:outerShdw blurRad="38100" dist="38100" dir="2700000" algn="tl">
                    <a:srgbClr val="000000">
                      <a:alpha val="43137"/>
                    </a:srgbClr>
                  </a:outerShdw>
                </a:effectLst>
                <a:latin typeface="Dumbledor 1" panose="00000400000000000000" pitchFamily="2" charset="0"/>
              </a:rPr>
              <a:t>DON’T ROB GOD</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3400" y="672573"/>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630019"/>
            <a:ext cx="685800" cy="646331"/>
          </a:xfrm>
          <a:prstGeom prst="rect">
            <a:avLst/>
          </a:prstGeom>
          <a:noFill/>
        </p:spPr>
        <p:txBody>
          <a:bodyPr wrap="square" rtlCol="0">
            <a:spAutoFit/>
          </a:bodyPr>
          <a:lstStyle/>
          <a:p>
            <a:r>
              <a:rPr lang="en-US" sz="3600" dirty="0">
                <a:latin typeface="Dumbledor 1" panose="00000400000000000000" pitchFamily="2" charset="0"/>
              </a:rPr>
              <a:t>3</a:t>
            </a:r>
          </a:p>
        </p:txBody>
      </p:sp>
      <p:sp>
        <p:nvSpPr>
          <p:cNvPr id="9" name="TextBox 8"/>
          <p:cNvSpPr txBox="1"/>
          <p:nvPr/>
        </p:nvSpPr>
        <p:spPr>
          <a:xfrm>
            <a:off x="416417" y="2343150"/>
            <a:ext cx="6858000" cy="2215991"/>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““Should people cheat God? Yet you have cheated me!“ But you ask, ‘What do you mean? When did we ever cheat you?’</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“You have cheated me of the tithes and offerings due to me.”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1600" dirty="0">
                <a:solidFill>
                  <a:srgbClr val="FFDC97"/>
                </a:solidFill>
                <a:effectLst>
                  <a:outerShdw blurRad="114300" dist="50800" dir="4200000" algn="ctr" rotWithShape="0">
                    <a:schemeClr val="tx2">
                      <a:lumMod val="75000"/>
                    </a:schemeClr>
                  </a:outerShdw>
                </a:effectLst>
                <a:latin typeface="Trajan Pro" pitchFamily="18" charset="0"/>
              </a:rPr>
              <a:t>Malachi 3:8</a:t>
            </a:r>
          </a:p>
        </p:txBody>
      </p:sp>
      <p:sp>
        <p:nvSpPr>
          <p:cNvPr id="2" name="TextBox 1"/>
          <p:cNvSpPr txBox="1"/>
          <p:nvPr/>
        </p:nvSpPr>
        <p:spPr>
          <a:xfrm>
            <a:off x="609600" y="438150"/>
            <a:ext cx="3810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50583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47750"/>
            <a:ext cx="5943600" cy="3477875"/>
          </a:xfrm>
          <a:prstGeom prst="rect">
            <a:avLst/>
          </a:prstGeom>
          <a:noFill/>
        </p:spPr>
        <p:txBody>
          <a:bodyPr wrap="square" rtlCol="0">
            <a:spAutoFit/>
          </a:bodyPr>
          <a:lstStyle/>
          <a:p>
            <a:pPr algn="r"/>
            <a:r>
              <a:rPr lang="en-US" sz="2000" dirty="0">
                <a:solidFill>
                  <a:srgbClr val="FFDC97"/>
                </a:solidFill>
                <a:effectLst>
                  <a:outerShdw blurRad="114300" dist="50800" dir="4200000" algn="ctr" rotWithShape="0">
                    <a:schemeClr val="tx2">
                      <a:lumMod val="75000"/>
                    </a:schemeClr>
                  </a:outerShdw>
                </a:effectLst>
                <a:latin typeface="Trajan Pro" pitchFamily="18" charset="0"/>
              </a:rPr>
              <a:t>“What sorrow awaits you teachers of religious law and you Pharisees. Hypocrites! For you are careful to tithe even the tiniest income from your herb gardens, but you ignore the more important aspects of the law—justice, mercy, and faith.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u="sng" dirty="0">
                <a:solidFill>
                  <a:srgbClr val="FFDC97"/>
                </a:solidFill>
                <a:effectLst>
                  <a:outerShdw blurRad="114300" dist="50800" dir="4200000" algn="ctr" rotWithShape="0">
                    <a:schemeClr val="tx2">
                      <a:lumMod val="75000"/>
                    </a:schemeClr>
                  </a:outerShdw>
                </a:effectLst>
                <a:latin typeface="Trajan Pro" pitchFamily="18" charset="0"/>
              </a:rPr>
              <a:t>You should tithe, yes</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 but do not neglect the more important things.”</a:t>
            </a:r>
          </a:p>
          <a:p>
            <a:pPr algn="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pPr algn="r"/>
            <a:r>
              <a:rPr lang="en-US" sz="1600" dirty="0">
                <a:solidFill>
                  <a:srgbClr val="FFDC97"/>
                </a:solidFill>
                <a:effectLst>
                  <a:outerShdw blurRad="114300" dist="50800" dir="4200000" algn="ctr" rotWithShape="0">
                    <a:schemeClr val="tx2">
                      <a:lumMod val="75000"/>
                    </a:schemeClr>
                  </a:outerShdw>
                </a:effectLst>
                <a:latin typeface="Trajan Pro" pitchFamily="18" charset="0"/>
              </a:rPr>
              <a:t>Matthew 23:23</a:t>
            </a:r>
            <a:endParaRPr lang="en-US" sz="12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4385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3333750"/>
            <a:ext cx="1905000" cy="769441"/>
          </a:xfrm>
          <a:prstGeom prst="rect">
            <a:avLst/>
          </a:prstGeom>
          <a:noFill/>
        </p:spPr>
        <p:txBody>
          <a:bodyPr wrap="square" rtlCol="0">
            <a:spAutoFit/>
          </a:bodyPr>
          <a:lstStyle/>
          <a:p>
            <a:pPr algn="r"/>
            <a:r>
              <a:rPr lang="en-US" sz="4400" dirty="0">
                <a:solidFill>
                  <a:srgbClr val="FFDC97"/>
                </a:solidFill>
                <a:effectLst>
                  <a:outerShdw blurRad="114300" dist="50800" dir="4200000" algn="ctr" rotWithShape="0">
                    <a:schemeClr val="tx2">
                      <a:lumMod val="75000"/>
                    </a:schemeClr>
                  </a:outerShdw>
                </a:effectLst>
                <a:latin typeface="Trajan Pro" pitchFamily="18" charset="0"/>
              </a:rPr>
              <a:t>10%</a:t>
            </a:r>
            <a:endParaRPr lang="en-US" sz="3200" dirty="0">
              <a:solidFill>
                <a:srgbClr val="FFDC97"/>
              </a:solidFill>
              <a:effectLst>
                <a:outerShdw blurRad="114300" dist="50800" dir="4200000" algn="ctr" rotWithShape="0">
                  <a:schemeClr val="tx2">
                    <a:lumMod val="75000"/>
                  </a:schemeClr>
                </a:outerShdw>
              </a:effectLst>
              <a:latin typeface="Trajan Pro" pitchFamily="18" charset="0"/>
            </a:endParaRPr>
          </a:p>
        </p:txBody>
      </p:sp>
      <p:sp>
        <p:nvSpPr>
          <p:cNvPr id="2" name="TextBox 1"/>
          <p:cNvSpPr txBox="1"/>
          <p:nvPr/>
        </p:nvSpPr>
        <p:spPr>
          <a:xfrm>
            <a:off x="2971800" y="2419350"/>
            <a:ext cx="2133600" cy="1261884"/>
          </a:xfrm>
          <a:prstGeom prst="rect">
            <a:avLst/>
          </a:prstGeom>
          <a:noFill/>
        </p:spPr>
        <p:txBody>
          <a:bodyPr wrap="square" rtlCol="0">
            <a:spAutoFit/>
          </a:bodyPr>
          <a:lstStyle/>
          <a:p>
            <a:pPr algn="r"/>
            <a:r>
              <a:rPr lang="en-US" sz="4000" dirty="0">
                <a:solidFill>
                  <a:srgbClr val="FFDC97"/>
                </a:solidFill>
                <a:effectLst>
                  <a:outerShdw blurRad="114300" dist="50800" dir="4200000" algn="ctr" rotWithShape="0">
                    <a:schemeClr val="tx2">
                      <a:lumMod val="75000"/>
                    </a:schemeClr>
                  </a:outerShdw>
                </a:effectLst>
                <a:latin typeface="Trajan Pro" pitchFamily="18" charset="0"/>
              </a:rPr>
              <a:t>Ten</a:t>
            </a:r>
            <a:r>
              <a:rPr lang="en-US" dirty="0">
                <a:solidFill>
                  <a:srgbClr val="FFDC97"/>
                </a:solidFill>
                <a:effectLst>
                  <a:outerShdw blurRad="114300" dist="50800" dir="4200000" algn="ctr" rotWithShape="0">
                    <a:schemeClr val="tx2">
                      <a:lumMod val="75000"/>
                    </a:schemeClr>
                  </a:outerShdw>
                </a:effectLst>
                <a:latin typeface="Trajan Pro" pitchFamily="18" charset="0"/>
              </a:rPr>
              <a:t> </a:t>
            </a:r>
            <a:br>
              <a:rPr lang="en-US" dirty="0">
                <a:solidFill>
                  <a:srgbClr val="FFDC97"/>
                </a:solidFill>
                <a:effectLst>
                  <a:outerShdw blurRad="114300" dist="50800" dir="4200000" algn="ctr" rotWithShape="0">
                    <a:schemeClr val="tx2">
                      <a:lumMod val="75000"/>
                    </a:schemeClr>
                  </a:outerShdw>
                </a:effectLst>
                <a:latin typeface="Trajan Pro" pitchFamily="18" charset="0"/>
              </a:rPr>
            </a:br>
            <a:r>
              <a:rPr lang="en-US" dirty="0">
                <a:solidFill>
                  <a:srgbClr val="FFDC97"/>
                </a:solidFill>
                <a:effectLst>
                  <a:outerShdw blurRad="114300" dist="50800" dir="4200000" algn="ctr" rotWithShape="0">
                    <a:schemeClr val="tx2">
                      <a:lumMod val="75000"/>
                    </a:schemeClr>
                  </a:outerShdw>
                </a:effectLst>
                <a:latin typeface="Trajan Pro" pitchFamily="18" charset="0"/>
              </a:rPr>
              <a:t>percent</a:t>
            </a:r>
          </a:p>
          <a:p>
            <a:pPr algn="r"/>
            <a:endParaRPr lang="en-US" dirty="0"/>
          </a:p>
        </p:txBody>
      </p:sp>
    </p:spTree>
    <p:extLst>
      <p:ext uri="{BB962C8B-B14F-4D97-AF65-F5344CB8AC3E}">
        <p14:creationId xmlns:p14="http://schemas.microsoft.com/office/powerpoint/2010/main" val="324747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47750"/>
            <a:ext cx="5943600" cy="3108543"/>
          </a:xfrm>
          <a:prstGeom prst="rect">
            <a:avLst/>
          </a:prstGeom>
          <a:noFill/>
        </p:spPr>
        <p:txBody>
          <a:bodyPr wrap="square" rtlCol="0">
            <a:spAutoFit/>
          </a:bodyPr>
          <a:lstStyle/>
          <a:p>
            <a:pPr algn="r"/>
            <a:r>
              <a:rPr lang="en-US" sz="2000" dirty="0">
                <a:solidFill>
                  <a:srgbClr val="FFDC97"/>
                </a:solidFill>
                <a:effectLst>
                  <a:outerShdw blurRad="114300" dist="50800" dir="4200000" algn="ctr" rotWithShape="0">
                    <a:schemeClr val="tx2">
                      <a:lumMod val="75000"/>
                    </a:schemeClr>
                  </a:outerShdw>
                </a:effectLst>
                <a:latin typeface="Trajan Pro" pitchFamily="18" charset="0"/>
              </a:rPr>
              <a:t> Bring all the tithes into the storehouse so there will be enough food in my Temple. If you do,” says the Lord of Heaven’s Armies, “I will open the windows of heaven for you. I will pour out a blessing so great you won’t have enough room to take it in! Try it! </a:t>
            </a:r>
            <a:r>
              <a:rPr lang="en-US" sz="2000" u="sng" dirty="0">
                <a:solidFill>
                  <a:srgbClr val="FFDC97"/>
                </a:solidFill>
                <a:effectLst>
                  <a:outerShdw blurRad="114300" dist="50800" dir="4200000" algn="ctr" rotWithShape="0">
                    <a:schemeClr val="tx2">
                      <a:lumMod val="75000"/>
                    </a:schemeClr>
                  </a:outerShdw>
                </a:effectLst>
                <a:latin typeface="Trajan Pro" pitchFamily="18" charset="0"/>
              </a:rPr>
              <a:t>Put me to the test!</a:t>
            </a:r>
          </a:p>
          <a:p>
            <a:pPr algn="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pPr algn="r"/>
            <a:r>
              <a:rPr lang="en-US" sz="1600" dirty="0">
                <a:solidFill>
                  <a:srgbClr val="FFDC97"/>
                </a:solidFill>
                <a:effectLst>
                  <a:outerShdw blurRad="114300" dist="50800" dir="4200000" algn="ctr" rotWithShape="0">
                    <a:schemeClr val="tx2">
                      <a:lumMod val="75000"/>
                    </a:schemeClr>
                  </a:outerShdw>
                </a:effectLst>
                <a:latin typeface="Trajan Pro" pitchFamily="18" charset="0"/>
              </a:rPr>
              <a:t>Malachi 3:10</a:t>
            </a:r>
            <a:endParaRPr lang="en-US" sz="12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54704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1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084" b="23526"/>
          <a:stretch/>
        </p:blipFill>
        <p:spPr bwMode="auto">
          <a:xfrm>
            <a:off x="628917" y="2756654"/>
            <a:ext cx="6462231" cy="1491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971550"/>
            <a:ext cx="6858000" cy="1785104"/>
          </a:xfrm>
          <a:prstGeom prst="rect">
            <a:avLst/>
          </a:prstGeom>
          <a:noFill/>
        </p:spPr>
        <p:txBody>
          <a:bodyPr wrap="square" rtlCol="0">
            <a:spAutoFit/>
          </a:bodyPr>
          <a:lstStyle/>
          <a:p>
            <a:r>
              <a:rPr lang="en-US" sz="4000" dirty="0">
                <a:solidFill>
                  <a:srgbClr val="FFDC97"/>
                </a:solidFill>
                <a:effectLst>
                  <a:outerShdw blurRad="114300" dist="50800" dir="4200000" algn="ctr" rotWithShape="0">
                    <a:schemeClr val="tx2">
                      <a:lumMod val="75000"/>
                    </a:schemeClr>
                  </a:outerShdw>
                </a:effectLst>
                <a:latin typeface="Trajan Pro" pitchFamily="18" charset="0"/>
              </a:rPr>
              <a:t>Book of the</a:t>
            </a:r>
            <a:br>
              <a:rPr lang="en-US" sz="4400" dirty="0">
                <a:solidFill>
                  <a:srgbClr val="FFDC97"/>
                </a:solidFill>
                <a:effectLst>
                  <a:outerShdw blurRad="114300" dist="50800" dir="4200000" algn="ctr" rotWithShape="0">
                    <a:schemeClr val="tx2">
                      <a:lumMod val="75000"/>
                    </a:schemeClr>
                  </a:outerShdw>
                </a:effectLst>
                <a:latin typeface="Trajan Pro" pitchFamily="18" charset="0"/>
              </a:rPr>
            </a:br>
            <a:r>
              <a:rPr lang="en-US" sz="6600" dirty="0">
                <a:solidFill>
                  <a:srgbClr val="FFDC97"/>
                </a:solidFill>
                <a:effectLst>
                  <a:outerShdw blurRad="114300" dist="50800" dir="4200000" algn="ctr" rotWithShape="0">
                    <a:schemeClr val="tx2">
                      <a:lumMod val="75000"/>
                    </a:schemeClr>
                  </a:outerShdw>
                </a:effectLst>
                <a:latin typeface="Trajan Pro" pitchFamily="18" charset="0"/>
              </a:rPr>
              <a:t>TWELVE</a:t>
            </a:r>
          </a:p>
        </p:txBody>
      </p:sp>
      <p:sp>
        <p:nvSpPr>
          <p:cNvPr id="2" name="Oval 1"/>
          <p:cNvSpPr/>
          <p:nvPr/>
        </p:nvSpPr>
        <p:spPr>
          <a:xfrm>
            <a:off x="6481548" y="2626102"/>
            <a:ext cx="609600"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33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359753"/>
            <a:ext cx="7620000" cy="830997"/>
          </a:xfrm>
          <a:prstGeom prst="rect">
            <a:avLst/>
          </a:prstGeom>
          <a:noFill/>
        </p:spPr>
        <p:txBody>
          <a:bodyPr wrap="square" rtlCol="0">
            <a:spAutoFit/>
          </a:bodyPr>
          <a:lstStyle/>
          <a:p>
            <a:r>
              <a:rPr lang="en-US" sz="4800" dirty="0">
                <a:solidFill>
                  <a:srgbClr val="FFCC66"/>
                </a:solidFill>
                <a:effectLst>
                  <a:outerShdw blurRad="38100" dist="38100" dir="2700000" algn="tl">
                    <a:srgbClr val="000000">
                      <a:alpha val="43137"/>
                    </a:srgbClr>
                  </a:outerShdw>
                </a:effectLst>
                <a:latin typeface="Dumbledor 1" panose="00000400000000000000" pitchFamily="2" charset="0"/>
              </a:rPr>
              <a:t>D</a:t>
            </a:r>
            <a:r>
              <a:rPr lang="en-US" sz="4000" dirty="0">
                <a:solidFill>
                  <a:srgbClr val="FFCC66"/>
                </a:solidFill>
                <a:effectLst>
                  <a:outerShdw blurRad="38100" dist="38100" dir="2700000" algn="tl">
                    <a:srgbClr val="000000">
                      <a:alpha val="43137"/>
                    </a:srgbClr>
                  </a:outerShdw>
                </a:effectLst>
                <a:latin typeface="Dumbledor 1" panose="00000400000000000000" pitchFamily="2" charset="0"/>
              </a:rPr>
              <a:t>ON’T ROB YOUR KIDS</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3400" y="672573"/>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630019"/>
            <a:ext cx="685800" cy="646331"/>
          </a:xfrm>
          <a:prstGeom prst="rect">
            <a:avLst/>
          </a:prstGeom>
          <a:noFill/>
        </p:spPr>
        <p:txBody>
          <a:bodyPr wrap="square" rtlCol="0">
            <a:spAutoFit/>
          </a:bodyPr>
          <a:lstStyle/>
          <a:p>
            <a:r>
              <a:rPr lang="en-US" sz="3600" dirty="0">
                <a:latin typeface="Dumbledor 1" panose="00000400000000000000" pitchFamily="2" charset="0"/>
              </a:rPr>
              <a:t>4</a:t>
            </a:r>
          </a:p>
        </p:txBody>
      </p:sp>
      <p:sp>
        <p:nvSpPr>
          <p:cNvPr id="9" name="TextBox 8"/>
          <p:cNvSpPr txBox="1"/>
          <p:nvPr/>
        </p:nvSpPr>
        <p:spPr>
          <a:xfrm>
            <a:off x="381000" y="2114550"/>
            <a:ext cx="6858000" cy="2800767"/>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“Look, I am sending you the prophet Elijah before the great and dreadful day of the Lord arrives.  His preaching will turn the hearts of fathers to their children, and the hearts of children to their fathers. Otherwise I will come and strike the land with a curse.”</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1600" dirty="0">
                <a:solidFill>
                  <a:srgbClr val="FFDC97"/>
                </a:solidFill>
                <a:effectLst>
                  <a:outerShdw blurRad="114300" dist="50800" dir="4200000" algn="ctr" rotWithShape="0">
                    <a:schemeClr val="tx2">
                      <a:lumMod val="75000"/>
                    </a:schemeClr>
                  </a:outerShdw>
                </a:effectLst>
                <a:latin typeface="Trajan Pro" pitchFamily="18" charset="0"/>
              </a:rPr>
              <a:t>Malachi 4:5</a:t>
            </a:r>
          </a:p>
        </p:txBody>
      </p:sp>
      <p:sp>
        <p:nvSpPr>
          <p:cNvPr id="2" name="TextBox 1"/>
          <p:cNvSpPr txBox="1"/>
          <p:nvPr/>
        </p:nvSpPr>
        <p:spPr>
          <a:xfrm>
            <a:off x="609600" y="438150"/>
            <a:ext cx="3810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41271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47750"/>
            <a:ext cx="5943600" cy="2985433"/>
          </a:xfrm>
          <a:prstGeom prst="rect">
            <a:avLst/>
          </a:prstGeom>
          <a:noFill/>
        </p:spPr>
        <p:txBody>
          <a:bodyPr wrap="square" rtlCol="0">
            <a:spAutoFit/>
          </a:bodyPr>
          <a:lstStyle/>
          <a:p>
            <a:pPr algn="r"/>
            <a:r>
              <a:rPr lang="en-US" sz="2000" dirty="0">
                <a:solidFill>
                  <a:srgbClr val="FFDC97"/>
                </a:solidFill>
                <a:effectLst>
                  <a:outerShdw blurRad="114300" dist="50800" dir="4200000" algn="ctr" rotWithShape="0">
                    <a:schemeClr val="tx2">
                      <a:lumMod val="75000"/>
                    </a:schemeClr>
                  </a:outerShdw>
                </a:effectLst>
                <a:latin typeface="Trajan Pro" pitchFamily="18" charset="0"/>
              </a:rPr>
              <a:t>For before John came, all the prophets and the law of Moses looked forward to this present time. And if you are willing to accept what I say,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he is Elijah, the one the prophets said would come. Anyone with ears to hear should listen and understand</a:t>
            </a:r>
          </a:p>
          <a:p>
            <a:pPr algn="r"/>
            <a:endParaRPr lang="en-US" sz="1600" dirty="0">
              <a:solidFill>
                <a:srgbClr val="FFDC97"/>
              </a:solidFill>
              <a:effectLst>
                <a:outerShdw blurRad="114300" dist="50800" dir="4200000" algn="ctr" rotWithShape="0">
                  <a:schemeClr val="tx2">
                    <a:lumMod val="75000"/>
                  </a:schemeClr>
                </a:outerShdw>
              </a:effectLst>
              <a:latin typeface="Trajan Pro" pitchFamily="18" charset="0"/>
            </a:endParaRPr>
          </a:p>
          <a:p>
            <a:pPr algn="r"/>
            <a:endParaRPr lang="en-US" sz="1600" dirty="0">
              <a:solidFill>
                <a:srgbClr val="FFDC97"/>
              </a:solidFill>
              <a:effectLst>
                <a:outerShdw blurRad="114300" dist="50800" dir="4200000" algn="ctr" rotWithShape="0">
                  <a:schemeClr val="tx2">
                    <a:lumMod val="75000"/>
                  </a:schemeClr>
                </a:outerShdw>
              </a:effectLst>
              <a:latin typeface="Trajan Pro" pitchFamily="18" charset="0"/>
            </a:endParaRPr>
          </a:p>
          <a:p>
            <a:pPr algn="r"/>
            <a:r>
              <a:rPr lang="en-US" sz="1600" dirty="0">
                <a:solidFill>
                  <a:srgbClr val="FFDC97"/>
                </a:solidFill>
                <a:effectLst>
                  <a:outerShdw blurRad="114300" dist="50800" dir="4200000" algn="ctr" rotWithShape="0">
                    <a:schemeClr val="tx2">
                      <a:lumMod val="75000"/>
                    </a:schemeClr>
                  </a:outerShdw>
                </a:effectLst>
                <a:latin typeface="Trajan Pro" pitchFamily="18" charset="0"/>
              </a:rPr>
              <a:t>Matthew 11:13-15</a:t>
            </a:r>
            <a:endParaRPr lang="en-US" sz="12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6432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47750"/>
            <a:ext cx="6096000" cy="335476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-Every kid needs a home, not a house to grow up in</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-Wives: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put your husbands needs first before your kids.</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-Husbands: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put your marriage ahead of all else</a:t>
            </a:r>
          </a:p>
          <a:p>
            <a:endParaRPr lang="en-US" sz="16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6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1530146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32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1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514350"/>
            <a:ext cx="5486400" cy="4647426"/>
          </a:xfrm>
          <a:prstGeom prst="rect">
            <a:avLst/>
          </a:prstGeom>
          <a:noFill/>
        </p:spPr>
        <p:txBody>
          <a:bodyPr wrap="square" rtlCol="0">
            <a:spAutoFit/>
          </a:bodyPr>
          <a:lstStyle/>
          <a:p>
            <a:r>
              <a:rPr lang="en-US" sz="3200" u="sng" dirty="0">
                <a:solidFill>
                  <a:srgbClr val="FFDC97"/>
                </a:solidFill>
                <a:effectLst>
                  <a:outerShdw blurRad="114300" dist="50800" dir="4200000" algn="ctr" rotWithShape="0">
                    <a:schemeClr val="tx2">
                      <a:lumMod val="75000"/>
                    </a:schemeClr>
                  </a:outerShdw>
                </a:effectLst>
                <a:latin typeface="Dumbledor 1" panose="00000400000000000000" pitchFamily="2" charset="0"/>
              </a:rPr>
              <a:t>I will take God seriously by…</a:t>
            </a:r>
            <a:br>
              <a:rPr lang="en-US" sz="32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br>
              <a:rPr lang="en-US" sz="32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Live a God-honoring Life</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Tithe to the Lord</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Strengthen my Marriage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Give time to your kids</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6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16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524408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08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61950"/>
            <a:ext cx="6096000" cy="6001643"/>
          </a:xfrm>
          <a:prstGeom prst="rect">
            <a:avLst/>
          </a:prstGeom>
          <a:noFill/>
        </p:spPr>
        <p:txBody>
          <a:bodyPr wrap="square" rtlCol="0">
            <a:spAutoFit/>
          </a:bodyPr>
          <a:lstStyle/>
          <a:p>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HOSEA – Unfaithful wife and God’s love</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JOEL – plague of locusts and judgment</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AMOS – fat cows, selfish living</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OBADIAH – the sin of inaction of Edom not helping</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JONAH – a great fish and revival in Nineveh</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MICAH – act justly, love mercy, walk humbly</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NAHUM – the fall of </a:t>
            </a:r>
            <a:r>
              <a:rPr lang="en-US" sz="2400" dirty="0" err="1">
                <a:solidFill>
                  <a:srgbClr val="FFDC97"/>
                </a:solidFill>
                <a:effectLst>
                  <a:outerShdw blurRad="114300" dist="50800" dir="4200000" algn="ctr" rotWithShape="0">
                    <a:schemeClr val="tx2">
                      <a:lumMod val="75000"/>
                    </a:schemeClr>
                  </a:outerShdw>
                </a:effectLst>
                <a:latin typeface="Dumbledor 1" panose="00000400000000000000" pitchFamily="2" charset="0"/>
              </a:rPr>
              <a:t>Ninevah</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HABAKKUK – God’s master plan</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ZEPHANIAH – apathy is wrong</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HAGGAI – get to work</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ZECHARIAH – don’t give up</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t>MALACHI – don’t rob</a:t>
            </a: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br>
              <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rPr>
            </a:br>
            <a:endParaRPr lang="en-US" sz="2400" dirty="0">
              <a:solidFill>
                <a:srgbClr val="FFDC97"/>
              </a:solidFill>
              <a:effectLst>
                <a:outerShdw blurRad="114300" dist="50800" dir="4200000" algn="ctr" rotWithShape="0">
                  <a:schemeClr val="tx2">
                    <a:lumMod val="75000"/>
                  </a:schemeClr>
                </a:outerShdw>
              </a:effectLst>
              <a:latin typeface="Dumbledor 1" panose="00000400000000000000" pitchFamily="2" charset="0"/>
            </a:endParaRPr>
          </a:p>
        </p:txBody>
      </p:sp>
    </p:spTree>
    <p:extLst>
      <p:ext uri="{BB962C8B-B14F-4D97-AF65-F5344CB8AC3E}">
        <p14:creationId xmlns:p14="http://schemas.microsoft.com/office/powerpoint/2010/main" val="382707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734330"/>
            <a:ext cx="5562600" cy="523220"/>
          </a:xfrm>
          <a:prstGeom prst="rect">
            <a:avLst/>
          </a:prstGeom>
          <a:noFill/>
        </p:spPr>
        <p:txBody>
          <a:bodyPr wrap="square" rtlCol="0">
            <a:spAutoFit/>
          </a:bodyPr>
          <a:lstStyle/>
          <a:p>
            <a:pPr algn="ctr"/>
            <a:r>
              <a:rPr lang="en-US" sz="2800" dirty="0">
                <a:solidFill>
                  <a:srgbClr val="FFCC66"/>
                </a:solidFill>
                <a:latin typeface="Trajan Pro" pitchFamily="18" charset="0"/>
              </a:rPr>
              <a:t>STOP ALL THE ROBBING </a:t>
            </a: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a:solidFill>
                  <a:srgbClr val="FFCC66"/>
                </a:solidFill>
                <a:latin typeface="Dumbledor 1" panose="00000400000000000000" pitchFamily="2" charset="0"/>
              </a:rPr>
              <a:t>MALACHI</a:t>
            </a:r>
          </a:p>
        </p:txBody>
      </p:sp>
      <p:cxnSp>
        <p:nvCxnSpPr>
          <p:cNvPr id="6" name="Straight Connector 5"/>
          <p:cNvCxnSpPr/>
          <p:nvPr/>
        </p:nvCxnSpPr>
        <p:spPr>
          <a:xfrm>
            <a:off x="838200" y="2800350"/>
            <a:ext cx="54102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181350"/>
            <a:ext cx="54102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9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2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81000" y="645646"/>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326" y="590550"/>
            <a:ext cx="685800" cy="646331"/>
          </a:xfrm>
          <a:prstGeom prst="rect">
            <a:avLst/>
          </a:prstGeom>
          <a:noFill/>
        </p:spPr>
        <p:txBody>
          <a:bodyPr wrap="square" rtlCol="0">
            <a:spAutoFit/>
          </a:bodyPr>
          <a:lstStyle/>
          <a:p>
            <a:r>
              <a:rPr lang="en-US" sz="3600" dirty="0">
                <a:latin typeface="Dumbledor 1" panose="00000400000000000000" pitchFamily="2" charset="0"/>
              </a:rPr>
              <a:t>1</a:t>
            </a:r>
          </a:p>
        </p:txBody>
      </p:sp>
      <p:sp>
        <p:nvSpPr>
          <p:cNvPr id="11" name="TextBox 10"/>
          <p:cNvSpPr txBox="1"/>
          <p:nvPr/>
        </p:nvSpPr>
        <p:spPr>
          <a:xfrm>
            <a:off x="457200" y="1276350"/>
            <a:ext cx="7315200" cy="923330"/>
          </a:xfrm>
          <a:prstGeom prst="rect">
            <a:avLst/>
          </a:prstGeom>
          <a:noFill/>
        </p:spPr>
        <p:txBody>
          <a:bodyPr wrap="square" rtlCol="0">
            <a:spAutoFit/>
          </a:bodyPr>
          <a:lstStyle/>
          <a:p>
            <a:r>
              <a:rPr lang="en-US" sz="5400" dirty="0">
                <a:solidFill>
                  <a:srgbClr val="FFCC66"/>
                </a:solidFill>
                <a:latin typeface="Dumbledor 1" panose="00000400000000000000" pitchFamily="2" charset="0"/>
              </a:rPr>
              <a:t>D</a:t>
            </a:r>
            <a:r>
              <a:rPr lang="en-US" sz="4400" dirty="0">
                <a:solidFill>
                  <a:srgbClr val="FFCC66"/>
                </a:solidFill>
                <a:latin typeface="Dumbledor 1" panose="00000400000000000000" pitchFamily="2" charset="0"/>
              </a:rPr>
              <a:t>ON’T ROB YOURSELF</a:t>
            </a:r>
          </a:p>
        </p:txBody>
      </p:sp>
      <p:sp>
        <p:nvSpPr>
          <p:cNvPr id="9" name="TextBox 8"/>
          <p:cNvSpPr txBox="1"/>
          <p:nvPr/>
        </p:nvSpPr>
        <p:spPr>
          <a:xfrm>
            <a:off x="381000" y="2266950"/>
            <a:ext cx="6858000" cy="2246769"/>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have always loved you,” says the Lord.</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But you retort, “Really?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How have you loved us?”</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Malachi 1:2</a:t>
            </a:r>
          </a:p>
        </p:txBody>
      </p:sp>
    </p:spTree>
    <p:extLst>
      <p:ext uri="{BB962C8B-B14F-4D97-AF65-F5344CB8AC3E}">
        <p14:creationId xmlns:p14="http://schemas.microsoft.com/office/powerpoint/2010/main" val="251841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58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1955">
            <a:off x="1644216" y="925153"/>
            <a:ext cx="2895600" cy="3091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419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51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367</Words>
  <Application>Microsoft Macintosh PowerPoint</Application>
  <PresentationFormat>On-screen Show (16:9)</PresentationFormat>
  <Paragraphs>54</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Dumbledor 1</vt:lpstr>
      <vt:lpstr>Trajan Pro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41</cp:revision>
  <dcterms:created xsi:type="dcterms:W3CDTF">2018-01-03T00:13:05Z</dcterms:created>
  <dcterms:modified xsi:type="dcterms:W3CDTF">2018-03-22T16:40:28Z</dcterms:modified>
</cp:coreProperties>
</file>