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39"/>
  </p:notesMasterIdLst>
  <p:sldIdLst>
    <p:sldId id="269" r:id="rId3"/>
    <p:sldId id="414" r:id="rId4"/>
    <p:sldId id="507" r:id="rId5"/>
    <p:sldId id="330" r:id="rId6"/>
    <p:sldId id="508" r:id="rId7"/>
    <p:sldId id="509" r:id="rId8"/>
    <p:sldId id="511" r:id="rId9"/>
    <p:sldId id="474" r:id="rId10"/>
    <p:sldId id="349" r:id="rId11"/>
    <p:sldId id="490" r:id="rId12"/>
    <p:sldId id="499" r:id="rId13"/>
    <p:sldId id="514" r:id="rId14"/>
    <p:sldId id="515" r:id="rId15"/>
    <p:sldId id="516" r:id="rId16"/>
    <p:sldId id="448" r:id="rId17"/>
    <p:sldId id="512" r:id="rId18"/>
    <p:sldId id="479" r:id="rId19"/>
    <p:sldId id="502" r:id="rId20"/>
    <p:sldId id="501" r:id="rId21"/>
    <p:sldId id="517" r:id="rId22"/>
    <p:sldId id="518" r:id="rId23"/>
    <p:sldId id="519" r:id="rId24"/>
    <p:sldId id="520" r:id="rId25"/>
    <p:sldId id="521" r:id="rId26"/>
    <p:sldId id="503" r:id="rId27"/>
    <p:sldId id="480" r:id="rId28"/>
    <p:sldId id="481" r:id="rId29"/>
    <p:sldId id="463" r:id="rId30"/>
    <p:sldId id="522" r:id="rId31"/>
    <p:sldId id="504" r:id="rId32"/>
    <p:sldId id="402" r:id="rId33"/>
    <p:sldId id="523" r:id="rId34"/>
    <p:sldId id="524" r:id="rId35"/>
    <p:sldId id="525" r:id="rId36"/>
    <p:sldId id="506" r:id="rId37"/>
    <p:sldId id="469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CC"/>
    <a:srgbClr val="800000"/>
    <a:srgbClr val="FFCC66"/>
    <a:srgbClr val="D9A40D"/>
    <a:srgbClr val="FFCC99"/>
    <a:srgbClr val="996633"/>
    <a:srgbClr val="CC99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1"/>
  </p:normalViewPr>
  <p:slideViewPr>
    <p:cSldViewPr>
      <p:cViewPr>
        <p:scale>
          <a:sx n="142" d="100"/>
          <a:sy n="142" d="100"/>
        </p:scale>
        <p:origin x="224" y="-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79D0D-D26C-4596-92C7-5FEF4580BD6C}" type="datetimeFigureOut">
              <a:rPr lang="en-US" smtClean="0"/>
              <a:t>9/7/17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10E04-9020-4D96-B703-2D053106E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8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6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2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94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7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68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6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51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18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02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45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3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6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21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00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3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9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9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7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536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92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7012" y="968188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fear</a:t>
            </a:r>
            <a:endParaRPr lang="en-US" sz="32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7012" y="968188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fear</a:t>
            </a:r>
            <a:endParaRPr lang="en-US" sz="32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fret </a:t>
            </a:r>
          </a:p>
        </p:txBody>
      </p:sp>
    </p:spTree>
    <p:extLst>
      <p:ext uri="{BB962C8B-B14F-4D97-AF65-F5344CB8AC3E}">
        <p14:creationId xmlns:p14="http://schemas.microsoft.com/office/powerpoint/2010/main" val="7047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7012" y="968188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fear</a:t>
            </a:r>
            <a:endParaRPr lang="en-US" sz="32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fret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aint  </a:t>
            </a:r>
            <a:endParaRPr lang="en-US" sz="32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7012" y="968188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fear</a:t>
            </a:r>
            <a:endParaRPr lang="en-US" sz="32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fret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aint  </a:t>
            </a:r>
            <a:endParaRPr lang="en-US" sz="32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Don’t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forget</a:t>
            </a:r>
            <a:endParaRPr lang="en-US" sz="32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69367"/>
            <a:ext cx="845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Our ancestors in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Egypt were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not impressed by the Lord’s miraculous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deeds. They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soon forgot his many acts of kindness to them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Instead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, they rebelled against him at the Red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Sea. Even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so, he saved them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— to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defend the honor of his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name and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 demonstrate his mighty power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He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commanded the Red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Sea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 dry up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He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led Israel across the sea as if it were a desert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So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he rescued them from their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enemies and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redeemed them from their foes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Then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 water returned and covered their enemies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; not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one of them survived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Then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his people believed his promises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Then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they sang his praise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Yet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how quickly they forgot what he had done!</a:t>
            </a:r>
            <a:endParaRPr lang="en-US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6294" y="432435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Psalm 106: 7-13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327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33600" y="2876550"/>
            <a:ext cx="52578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7625" y="3720465"/>
            <a:ext cx="8305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WHAT’S IMPORTANT </a:t>
            </a:r>
            <a:endParaRPr lang="en-US" sz="3600" b="1" dirty="0" smtClean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232452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3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6325" y="2647950"/>
            <a:ext cx="6248400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PRIORITIZE </a:t>
            </a:r>
            <a:endParaRPr lang="en-US" sz="9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150" y="2189629"/>
            <a:ext cx="811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We took such a violent battering from the storm that the next day they began to throw the cargo overboard. On the third day, they threw the ship’s tackle overboard with their own hands.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409575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27:18-19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35255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STUCK</a:t>
            </a:r>
            <a:endParaRPr lang="en-US" sz="4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600" y="2800350"/>
            <a:ext cx="6019800" cy="149856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762000" y="2419350"/>
            <a:ext cx="70866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15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63500" dist="101600" dir="1740000" sx="101000" sy="101000" algn="tl" rotWithShape="0">
                    <a:prstClr val="black"/>
                  </a:outerShdw>
                </a:effectLst>
                <a:latin typeface="Franklin Gothic Demi" panose="020B0703020102020204" pitchFamily="34" charset="0"/>
              </a:rPr>
              <a:t>OUR HOPE</a:t>
            </a:r>
            <a:endParaRPr lang="en-US" sz="9600" b="1" i="1" dirty="0">
              <a:ln w="12700">
                <a:solidFill>
                  <a:prstClr val="black"/>
                </a:solidFill>
                <a:prstDash val="solid"/>
              </a:ln>
              <a:solidFill>
                <a:srgbClr val="FFFFCC"/>
              </a:solidFill>
              <a:effectLst>
                <a:outerShdw blurRad="63500" dist="101600" dir="1740000" sx="101000" sy="101000" algn="tl" rotWithShape="0">
                  <a:prstClr val="black"/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839935"/>
            <a:ext cx="70866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63500" dist="101600" dir="1740000" sx="101000" sy="101000" algn="tl" rotWithShape="0">
                    <a:prstClr val="black"/>
                  </a:outerShdw>
                </a:effectLst>
                <a:latin typeface="Franklin Gothic Demi" panose="020B0703020102020204" pitchFamily="34" charset="0"/>
              </a:rPr>
              <a:t>IS NOT IN THE BOAT</a:t>
            </a:r>
            <a:endParaRPr lang="en-US" sz="5400" b="1" i="1" dirty="0">
              <a:ln w="12700">
                <a:solidFill>
                  <a:prstClr val="black"/>
                </a:solidFill>
                <a:prstDash val="solid"/>
              </a:ln>
              <a:solidFill>
                <a:srgbClr val="FFFFCC"/>
              </a:solidFill>
              <a:effectLst>
                <a:outerShdw blurRad="63500" dist="101600" dir="1740000" sx="101000" sy="101000" algn="tl" rotWithShape="0">
                  <a:prstClr val="black"/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05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895350"/>
            <a:ext cx="541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Self absorbed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U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K</a:t>
            </a:r>
            <a:endParaRPr lang="en-US" sz="4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895350"/>
            <a:ext cx="541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Self absorbed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Tomorrow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U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K</a:t>
            </a:r>
            <a:endParaRPr lang="en-US" sz="4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895350"/>
            <a:ext cx="5867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Self absorbed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Tomorrow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Unwilling to trust in God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K</a:t>
            </a:r>
            <a:endParaRPr lang="en-US" sz="4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895350"/>
            <a:ext cx="5867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Self absorbed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Tomorrow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Unwilling to trust in God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Comfortable in pain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K</a:t>
            </a:r>
            <a:endParaRPr lang="en-US" sz="4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895350"/>
            <a:ext cx="5867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Self absorbed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Tomorrow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Unwilling to trust in God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Comfortable in pain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Keep looking backwards</a:t>
            </a:r>
            <a:endParaRPr lang="en-US" sz="4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562" y="1276350"/>
            <a:ext cx="8115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Then the sailors tried to abandon the ship; they lowered the lifeboat as though they were going to put out anchors from the front of the ship.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But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Paul said to the commanding officer and the soldiers,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“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You will all die unless the sailors stay aboard.”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So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 soldiers </a:t>
            </a:r>
            <a:r>
              <a:rPr lang="en-US" sz="2400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cut the ropes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to the lifeboat and let it drift away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409575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27:30-32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53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5265" y="3486150"/>
            <a:ext cx="770378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TO MANGE YOUR LIFE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1055" y="2495550"/>
            <a:ext cx="6172200" cy="128283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0312" y="2266950"/>
            <a:ext cx="7833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6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TRUST GOD</a:t>
            </a:r>
            <a:endParaRPr lang="en-US" sz="72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809750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4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895350"/>
            <a:ext cx="812650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Paul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called the crew together and said, “Men, you should have listened to me in the first place and not left Crete. You would have avoided all this damage and loss.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But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take courage! None of you will lose your lives, even though the ship will go down.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For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last night an angel of the God to whom I belong and whom I serve stood beside me,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he said, ‘Don’t be afraid, Paul, for you will surely stand trial before Caesar! What’s more, God in his goodness has granted safety to everyone sailing with you.’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So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take courage! </a:t>
            </a:r>
            <a:r>
              <a:rPr lang="en-US" sz="2000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For I believe God</a:t>
            </a: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It will be just as he said.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But we will be shipwrecked on an island.</a:t>
            </a:r>
            <a:endParaRPr lang="en-US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40957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27:21-26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895350"/>
            <a:ext cx="812650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Paul </a:t>
            </a:r>
            <a:r>
              <a:rPr lang="en-US" sz="2000" dirty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called the crew together and said, “Men, you should have listened to me in the first place and not left Crete. You would have avoided all this damage and loss. </a:t>
            </a:r>
            <a:r>
              <a:rPr lang="en-US" sz="2000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But </a:t>
            </a:r>
            <a:r>
              <a:rPr lang="en-US" sz="2000" dirty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take courage! None of you will lose your lives, even though the ship will go down. </a:t>
            </a:r>
            <a:r>
              <a:rPr lang="en-US" sz="2000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For </a:t>
            </a:r>
            <a:r>
              <a:rPr lang="en-US" sz="2000" dirty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last night an angel of the God to whom I belong and whom I serve stood beside me, </a:t>
            </a:r>
            <a:r>
              <a:rPr lang="en-US" sz="2000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and </a:t>
            </a:r>
            <a:r>
              <a:rPr lang="en-US" sz="2000" dirty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he said, ‘Don’t be afraid, Paul, for you will surely stand trial before Caesar! What’s more, God in his goodness has granted safety to everyone sailing with you.’ </a:t>
            </a:r>
            <a:r>
              <a:rPr lang="en-US" sz="2000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So </a:t>
            </a:r>
            <a:r>
              <a:rPr lang="en-US" sz="2000" dirty="0">
                <a:solidFill>
                  <a:srgbClr val="008000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take courage! </a:t>
            </a:r>
            <a:r>
              <a:rPr lang="en-US" sz="2000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For I believe God</a:t>
            </a: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It will be just as he said.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But we will be shipwrecked on an island.</a:t>
            </a:r>
            <a:endParaRPr lang="en-US" sz="20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40957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27:21-26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688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038350"/>
            <a:ext cx="812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OUR HOPE IS NOT IN THE BOAT. 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0378" y="4237092"/>
            <a:ext cx="3587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Romans 5:3-5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935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9090" y="2266950"/>
            <a:ext cx="7703780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DO ACTS OF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2431" y="3204630"/>
            <a:ext cx="5861369" cy="128283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" y="3007993"/>
            <a:ext cx="71806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6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KINDNESS</a:t>
            </a:r>
            <a:endParaRPr lang="en-US" sz="72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809750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4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200150"/>
            <a:ext cx="81265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Just as day was dawning, Paul urged everyone to eat. “You have been so worried that you haven’t touched food for two weeks,” he said.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“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Please eat something now for your own good. For not a hair of your heads will perish.”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he took some bread, </a:t>
            </a:r>
            <a:r>
              <a:rPr lang="en-US" sz="2400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gave thanks to God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before them all, and broke off a piece and ate it.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everyone was encouraged and began to eat—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all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276 of us who were on board.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40957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27:33-37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9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394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123985"/>
            <a:ext cx="81265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Question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Are you an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example of panic or hope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?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When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you’re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courageous, you're contagious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</a:t>
            </a: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68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67000" y="3338983"/>
            <a:ext cx="4495800" cy="144256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2671" y="3203392"/>
            <a:ext cx="7703780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STORMS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541672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EXPECT</a:t>
            </a:r>
            <a:endParaRPr lang="en-US" sz="48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724150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1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 r="12110" b="2999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71" y="3409950"/>
            <a:ext cx="2590800" cy="16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21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160688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 When a light wind began blowing from the south, the sailors thought they could make it. So they pulled up anchor and sailed close to the shore of Crete. </a:t>
            </a:r>
            <a:r>
              <a:rPr lang="en-US" sz="2400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But </a:t>
            </a:r>
            <a:r>
              <a:rPr lang="en-US" sz="2400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 weather changed abruptly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, and a wind of typhoon strength (called a “northeaster”) burst across the island and blew us out to sea.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39433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27:13-14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258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5777" y="2114550"/>
            <a:ext cx="7703780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KEEP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3173321"/>
            <a:ext cx="48768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3028950"/>
            <a:ext cx="64725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SHOWING UP</a:t>
            </a:r>
            <a:endParaRPr lang="en-US" sz="54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871" y="2443726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2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85750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Papyrus" panose="03070502060502030205" pitchFamily="66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 sailors couldn’t turn the ship into the wind, so they gave up and let it run before the gale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 We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sailed along the sheltered side of a small island named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Cauda,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where with great difficulty we hoisted aboard the lifeboat being towed behind us.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 sailors bound ropes around the hull of the ship to strengthen it. They were afraid of being driven across to the sandbars of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Syrtis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off the African coast, so they lowered the sea anchor to slow the ship and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were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driven before the wind.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185" y="41719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27:15-17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7785</TotalTime>
  <Words>864</Words>
  <Application>Microsoft Macintosh PowerPoint</Application>
  <PresentationFormat>On-screen Show (16:9)</PresentationFormat>
  <Paragraphs>56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Franklin Gothic Demi</vt:lpstr>
      <vt:lpstr>Papyrus</vt:lpstr>
      <vt:lpstr>Wingdings</vt:lpstr>
      <vt:lpstr>Arial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Matthew Shool</cp:lastModifiedBy>
  <cp:revision>180</cp:revision>
  <dcterms:created xsi:type="dcterms:W3CDTF">2017-03-21T02:22:27Z</dcterms:created>
  <dcterms:modified xsi:type="dcterms:W3CDTF">2017-09-07T19:11:25Z</dcterms:modified>
</cp:coreProperties>
</file>