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65" r:id="rId3"/>
    <p:sldId id="269" r:id="rId4"/>
    <p:sldId id="386" r:id="rId5"/>
    <p:sldId id="414" r:id="rId6"/>
    <p:sldId id="415" r:id="rId7"/>
    <p:sldId id="416" r:id="rId8"/>
    <p:sldId id="417" r:id="rId9"/>
    <p:sldId id="420" r:id="rId10"/>
    <p:sldId id="419" r:id="rId11"/>
    <p:sldId id="421" r:id="rId12"/>
    <p:sldId id="423" r:id="rId13"/>
    <p:sldId id="422" r:id="rId14"/>
    <p:sldId id="330" r:id="rId15"/>
    <p:sldId id="424" r:id="rId16"/>
    <p:sldId id="430" r:id="rId17"/>
    <p:sldId id="431" r:id="rId18"/>
    <p:sldId id="428" r:id="rId19"/>
    <p:sldId id="429" r:id="rId20"/>
    <p:sldId id="427" r:id="rId21"/>
    <p:sldId id="432" r:id="rId22"/>
    <p:sldId id="308"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D9A40D"/>
    <a:srgbClr val="FFFFCC"/>
    <a:srgbClr val="FFCC99"/>
    <a:srgbClr val="996633"/>
    <a:srgbClr val="CC99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9D0D-D26C-4596-92C7-5FEF4580BD6C}" type="datetimeFigureOut">
              <a:rPr lang="en-US" smtClean="0"/>
              <a:t>6/1/17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010E04-9020-4D96-B703-2D053106E7B0}" type="slidenum">
              <a:rPr lang="en-US" smtClean="0"/>
              <a:t>‹#›</a:t>
            </a:fld>
            <a:endParaRPr lang="en-US"/>
          </a:p>
        </p:txBody>
      </p:sp>
    </p:spTree>
    <p:extLst>
      <p:ext uri="{BB962C8B-B14F-4D97-AF65-F5344CB8AC3E}">
        <p14:creationId xmlns:p14="http://schemas.microsoft.com/office/powerpoint/2010/main" val="3982388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78896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68202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80919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4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6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81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49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455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9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t>6/1/17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2105656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508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980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8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0CF9C-E8AF-45BD-9BCA-F62AEAF176C0}" type="datetimeFigureOut">
              <a:rPr lang="en-US" smtClean="0"/>
              <a:t>6/1/17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9978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40CF9C-E8AF-45BD-9BCA-F62AEAF176C0}" type="datetimeFigureOut">
              <a:rPr lang="en-US" smtClean="0"/>
              <a:t>6/1/17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38879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40CF9C-E8AF-45BD-9BCA-F62AEAF176C0}" type="datetimeFigureOut">
              <a:rPr lang="en-US" smtClean="0"/>
              <a:t>6/1/17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2805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40CF9C-E8AF-45BD-9BCA-F62AEAF176C0}" type="datetimeFigureOut">
              <a:rPr lang="en-US" smtClean="0"/>
              <a:t>6/1/17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8087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0CF9C-E8AF-45BD-9BCA-F62AEAF176C0}" type="datetimeFigureOut">
              <a:rPr lang="en-US" smtClean="0"/>
              <a:t>6/1/17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7291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6/1/17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381167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0CF9C-E8AF-45BD-9BCA-F62AEAF176C0}" type="datetimeFigureOut">
              <a:rPr lang="en-US" smtClean="0"/>
              <a:t>6/1/17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4AEEE-0638-4CCF-94E0-D18E34461457}" type="slidenum">
              <a:rPr lang="en-US" smtClean="0"/>
              <a:t>‹#›</a:t>
            </a:fld>
            <a:endParaRPr lang="en-US"/>
          </a:p>
        </p:txBody>
      </p:sp>
    </p:spTree>
    <p:extLst>
      <p:ext uri="{BB962C8B-B14F-4D97-AF65-F5344CB8AC3E}">
        <p14:creationId xmlns:p14="http://schemas.microsoft.com/office/powerpoint/2010/main" val="1607954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t>6/1/17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t>‹#›</a:t>
            </a:fld>
            <a:endParaRPr lang="en-US"/>
          </a:p>
        </p:txBody>
      </p:sp>
    </p:spTree>
    <p:extLst>
      <p:ext uri="{BB962C8B-B14F-4D97-AF65-F5344CB8AC3E}">
        <p14:creationId xmlns:p14="http://schemas.microsoft.com/office/powerpoint/2010/main" val="381485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0CF9C-E8AF-45BD-9BCA-F62AEAF176C0}" type="datetimeFigureOut">
              <a:rPr lang="en-US" smtClean="0">
                <a:solidFill>
                  <a:prstClr val="black">
                    <a:tint val="75000"/>
                  </a:prstClr>
                </a:solidFill>
              </a:rPr>
              <a:pPr/>
              <a:t>6/1/17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FD4AEEE-0638-4CCF-94E0-D18E344614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3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5953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952750"/>
            <a:ext cx="7772400" cy="830997"/>
          </a:xfrm>
          <a:prstGeom prst="rect">
            <a:avLst/>
          </a:prstGeom>
          <a:noFill/>
        </p:spPr>
        <p:txBody>
          <a:bodyPr wrap="square" rtlCol="0">
            <a:spAutoFit/>
          </a:bodyPr>
          <a:lstStyle/>
          <a:p>
            <a:pPr algn="ctr"/>
            <a:r>
              <a:rPr lang="en-US" sz="2400" b="1" dirty="0">
                <a:solidFill>
                  <a:schemeClr val="bg1"/>
                </a:solidFill>
                <a:latin typeface="Franklin Gothic Demi" charset="0"/>
                <a:ea typeface="Franklin Gothic Demi" charset="0"/>
                <a:cs typeface="Franklin Gothic Demi" charset="0"/>
              </a:rPr>
              <a:t>57 </a:t>
            </a:r>
            <a:r>
              <a:rPr lang="en-US" sz="2400" dirty="0">
                <a:solidFill>
                  <a:schemeClr val="bg1"/>
                </a:solidFill>
                <a:latin typeface="Franklin Gothic Demi" charset="0"/>
                <a:ea typeface="Franklin Gothic Demi" charset="0"/>
                <a:cs typeface="Franklin Gothic Demi" charset="0"/>
              </a:rPr>
              <a:t>Then they put their hands over their ears and began shouting.</a:t>
            </a:r>
            <a:r>
              <a:rPr lang="en-US" sz="2400">
                <a:solidFill>
                  <a:schemeClr val="bg1"/>
                </a:solidFill>
                <a:latin typeface="Franklin Gothic Demi" charset="0"/>
                <a:ea typeface="Franklin Gothic Demi" charset="0"/>
                <a:cs typeface="Franklin Gothic Demi" charset="0"/>
              </a:rPr>
              <a:t> </a:t>
            </a:r>
            <a:endParaRPr lang="en-US" sz="2400" dirty="0">
              <a:solidFill>
                <a:schemeClr val="bg1"/>
              </a:solidFill>
              <a:latin typeface="Franklin Gothic Demi" charset="0"/>
              <a:ea typeface="Franklin Gothic Demi" charset="0"/>
              <a:cs typeface="Franklin Gothic Demi" charset="0"/>
            </a:endParaRPr>
          </a:p>
        </p:txBody>
      </p:sp>
      <p:sp>
        <p:nvSpPr>
          <p:cNvPr id="5" name="TextBox 4"/>
          <p:cNvSpPr txBox="1"/>
          <p:nvPr/>
        </p:nvSpPr>
        <p:spPr>
          <a:xfrm>
            <a:off x="3162300" y="41719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7</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:57</a:t>
            </a:r>
            <a:endParaRPr lang="en-US" sz="2800" dirty="0" smtClean="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88922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962150"/>
            <a:ext cx="2819400" cy="523220"/>
          </a:xfrm>
          <a:prstGeom prst="rect">
            <a:avLst/>
          </a:prstGeom>
          <a:noFill/>
        </p:spPr>
        <p:txBody>
          <a:bodyPr wrap="square" rtlCol="0">
            <a:spAutoFit/>
          </a:bodyPr>
          <a:lstStyle/>
          <a:p>
            <a:pPr algn="ctr"/>
            <a:r>
              <a:rPr lang="en-US" sz="2800" smtClean="0">
                <a:solidFill>
                  <a:schemeClr val="bg1"/>
                </a:solidFill>
                <a:effectLst>
                  <a:outerShdw blurRad="50800" dist="50800" dir="5400000" algn="ctr" rotWithShape="0">
                    <a:schemeClr val="tx1"/>
                  </a:outerShdw>
                </a:effectLst>
                <a:latin typeface="Papyrus" panose="03070502060502030205" pitchFamily="66" charset="0"/>
              </a:rPr>
              <a:t>anchorman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81702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352550"/>
            <a:ext cx="7772400" cy="2677656"/>
          </a:xfrm>
          <a:prstGeom prst="rect">
            <a:avLst/>
          </a:prstGeom>
          <a:noFill/>
        </p:spPr>
        <p:txBody>
          <a:bodyPr wrap="square" rtlCol="0">
            <a:spAutoFit/>
          </a:bodyPr>
          <a:lstStyle/>
          <a:p>
            <a:pPr algn="ctr"/>
            <a:r>
              <a:rPr lang="en-US" sz="2400" dirty="0">
                <a:solidFill>
                  <a:schemeClr val="bg1"/>
                </a:solidFill>
                <a:latin typeface="Franklin Gothic Demi" charset="0"/>
                <a:ea typeface="Franklin Gothic Demi" charset="0"/>
                <a:cs typeface="Franklin Gothic Demi" charset="0"/>
              </a:rPr>
              <a:t> </a:t>
            </a:r>
            <a:r>
              <a:rPr lang="en-US" sz="2400" dirty="0" smtClean="0">
                <a:solidFill>
                  <a:schemeClr val="bg1"/>
                </a:solidFill>
                <a:latin typeface="Franklin Gothic Demi" charset="0"/>
                <a:ea typeface="Franklin Gothic Demi" charset="0"/>
                <a:cs typeface="Franklin Gothic Demi" charset="0"/>
              </a:rPr>
              <a:t>They </a:t>
            </a:r>
            <a:r>
              <a:rPr lang="en-US" sz="2400" dirty="0">
                <a:solidFill>
                  <a:schemeClr val="bg1"/>
                </a:solidFill>
                <a:latin typeface="Franklin Gothic Demi" charset="0"/>
                <a:ea typeface="Franklin Gothic Demi" charset="0"/>
                <a:cs typeface="Franklin Gothic Demi" charset="0"/>
              </a:rPr>
              <a:t>rushed at him </a:t>
            </a:r>
            <a:r>
              <a:rPr lang="en-US" sz="2400" b="1" dirty="0">
                <a:solidFill>
                  <a:schemeClr val="bg1"/>
                </a:solidFill>
                <a:latin typeface="Franklin Gothic Demi" charset="0"/>
                <a:ea typeface="Franklin Gothic Demi" charset="0"/>
                <a:cs typeface="Franklin Gothic Demi" charset="0"/>
              </a:rPr>
              <a:t>58 </a:t>
            </a:r>
            <a:r>
              <a:rPr lang="en-US" sz="2400" dirty="0">
                <a:solidFill>
                  <a:schemeClr val="bg1"/>
                </a:solidFill>
                <a:latin typeface="Franklin Gothic Demi" charset="0"/>
                <a:ea typeface="Franklin Gothic Demi" charset="0"/>
                <a:cs typeface="Franklin Gothic Demi" charset="0"/>
              </a:rPr>
              <a:t>and dragged him out of the city and began to stone him. His accusers took off their coats and laid them at the feet of a young man named </a:t>
            </a:r>
            <a:r>
              <a:rPr lang="en-US" sz="2400" dirty="0" smtClean="0">
                <a:solidFill>
                  <a:schemeClr val="bg1"/>
                </a:solidFill>
                <a:latin typeface="Franklin Gothic Demi" charset="0"/>
                <a:ea typeface="Franklin Gothic Demi" charset="0"/>
                <a:cs typeface="Franklin Gothic Demi" charset="0"/>
              </a:rPr>
              <a:t>Saul.</a:t>
            </a:r>
            <a:r>
              <a:rPr lang="en-US" sz="2400" b="1" dirty="0" smtClean="0">
                <a:solidFill>
                  <a:schemeClr val="bg1"/>
                </a:solidFill>
                <a:latin typeface="Franklin Gothic Demi" charset="0"/>
                <a:ea typeface="Franklin Gothic Demi" charset="0"/>
                <a:cs typeface="Franklin Gothic Demi" charset="0"/>
              </a:rPr>
              <a:t>59</a:t>
            </a:r>
            <a:r>
              <a:rPr lang="en-US" sz="2400" b="1" dirty="0">
                <a:solidFill>
                  <a:schemeClr val="bg1"/>
                </a:solidFill>
                <a:latin typeface="Franklin Gothic Demi" charset="0"/>
                <a:ea typeface="Franklin Gothic Demi" charset="0"/>
                <a:cs typeface="Franklin Gothic Demi" charset="0"/>
              </a:rPr>
              <a:t> </a:t>
            </a:r>
            <a:r>
              <a:rPr lang="en-US" sz="2400" dirty="0">
                <a:solidFill>
                  <a:schemeClr val="bg1"/>
                </a:solidFill>
                <a:latin typeface="Franklin Gothic Demi" charset="0"/>
                <a:ea typeface="Franklin Gothic Demi" charset="0"/>
                <a:cs typeface="Franklin Gothic Demi" charset="0"/>
              </a:rPr>
              <a:t>As they stoned him, Stephen prayed, “Lord Jesus, receive my spirit.” </a:t>
            </a:r>
            <a:r>
              <a:rPr lang="en-US" sz="2400" b="1" dirty="0">
                <a:solidFill>
                  <a:schemeClr val="bg1"/>
                </a:solidFill>
                <a:latin typeface="Franklin Gothic Demi" charset="0"/>
                <a:ea typeface="Franklin Gothic Demi" charset="0"/>
                <a:cs typeface="Franklin Gothic Demi" charset="0"/>
              </a:rPr>
              <a:t>60 </a:t>
            </a:r>
            <a:r>
              <a:rPr lang="en-US" sz="2400" dirty="0">
                <a:solidFill>
                  <a:schemeClr val="bg1"/>
                </a:solidFill>
                <a:latin typeface="Franklin Gothic Demi" charset="0"/>
                <a:ea typeface="Franklin Gothic Demi" charset="0"/>
                <a:cs typeface="Franklin Gothic Demi" charset="0"/>
              </a:rPr>
              <a:t>He fell to his knees, shouting, “Lord, don’t charge them with this sin!” And with that, he died.</a:t>
            </a:r>
          </a:p>
        </p:txBody>
      </p:sp>
      <p:sp>
        <p:nvSpPr>
          <p:cNvPr id="5" name="TextBox 4"/>
          <p:cNvSpPr txBox="1"/>
          <p:nvPr/>
        </p:nvSpPr>
        <p:spPr>
          <a:xfrm>
            <a:off x="3162300" y="41719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7</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:57-60</a:t>
            </a:r>
            <a:endParaRPr lang="en-US" sz="2800" dirty="0" smtClean="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987155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1809750"/>
            <a:ext cx="34669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1</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5" name="Rectangle 4"/>
          <p:cNvSpPr/>
          <p:nvPr/>
        </p:nvSpPr>
        <p:spPr>
          <a:xfrm>
            <a:off x="0" y="1037510"/>
            <a:ext cx="8915400" cy="1938992"/>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THE CORE OF CHRISTIAN </a:t>
            </a:r>
            <a:r>
              <a:rPr lang="en-US" sz="6000" b="1"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COMMITMENT IS</a:t>
            </a:r>
            <a:endPar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3" name="TextBox 2"/>
          <p:cNvSpPr txBox="1"/>
          <p:nvPr/>
        </p:nvSpPr>
        <p:spPr>
          <a:xfrm>
            <a:off x="762000" y="2647950"/>
            <a:ext cx="7086600" cy="1938992"/>
          </a:xfrm>
          <a:prstGeom prst="rect">
            <a:avLst/>
          </a:prstGeom>
          <a:noFill/>
        </p:spPr>
        <p:txBody>
          <a:bodyPr wrap="square" rtlCol="0">
            <a:spAutoFit/>
          </a:bodyPr>
          <a:lstStyle/>
          <a:p>
            <a:pPr lvl="0" algn="ctr"/>
            <a:r>
              <a:rPr lang="en-US" sz="9600" b="1" dirty="0" smtClean="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rPr>
              <a:t>SERVICE</a:t>
            </a:r>
            <a:endParaRPr lang="en-US" sz="7200" b="1" dirty="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2000" dirty="0"/>
          </a:p>
        </p:txBody>
      </p:sp>
    </p:spTree>
    <p:extLst>
      <p:ext uri="{BB962C8B-B14F-4D97-AF65-F5344CB8AC3E}">
        <p14:creationId xmlns:p14="http://schemas.microsoft.com/office/powerpoint/2010/main" val="4239160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966441"/>
            <a:ext cx="89154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PRIORITIZE</a:t>
            </a:r>
          </a:p>
        </p:txBody>
      </p:sp>
      <p:sp>
        <p:nvSpPr>
          <p:cNvPr id="9" name="TextBox 8"/>
          <p:cNvSpPr txBox="1"/>
          <p:nvPr/>
        </p:nvSpPr>
        <p:spPr>
          <a:xfrm>
            <a:off x="609600" y="1811105"/>
            <a:ext cx="1066800" cy="1862048"/>
          </a:xfrm>
          <a:prstGeom prst="rect">
            <a:avLst/>
          </a:prstGeom>
          <a:noFill/>
        </p:spPr>
        <p:txBody>
          <a:bodyPr wrap="square" rtlCol="0">
            <a:spAutoFit/>
          </a:bodyPr>
          <a:lstStyle/>
          <a:p>
            <a:r>
              <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2</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3" name="TextBox 2"/>
          <p:cNvSpPr txBox="1"/>
          <p:nvPr/>
        </p:nvSpPr>
        <p:spPr>
          <a:xfrm>
            <a:off x="609600" y="1609666"/>
            <a:ext cx="7086600" cy="1938992"/>
          </a:xfrm>
          <a:prstGeom prst="rect">
            <a:avLst/>
          </a:prstGeom>
          <a:noFill/>
        </p:spPr>
        <p:txBody>
          <a:bodyPr wrap="square" rtlCol="0">
            <a:spAutoFit/>
          </a:bodyPr>
          <a:lstStyle/>
          <a:p>
            <a:pPr lvl="0" algn="ctr"/>
            <a:r>
              <a:rPr lang="en-US" sz="9600" b="1" dirty="0" smtClean="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rPr>
              <a:t>READING</a:t>
            </a:r>
            <a:endParaRPr lang="en-US" sz="7200" b="1" dirty="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2000" dirty="0"/>
          </a:p>
        </p:txBody>
      </p:sp>
      <p:sp>
        <p:nvSpPr>
          <p:cNvPr id="6" name="Rectangle 5"/>
          <p:cNvSpPr/>
          <p:nvPr/>
        </p:nvSpPr>
        <p:spPr>
          <a:xfrm>
            <a:off x="-228600" y="2781984"/>
            <a:ext cx="89154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THE BIBLE</a:t>
            </a:r>
          </a:p>
        </p:txBody>
      </p:sp>
    </p:spTree>
    <p:extLst>
      <p:ext uri="{BB962C8B-B14F-4D97-AF65-F5344CB8AC3E}">
        <p14:creationId xmlns:p14="http://schemas.microsoft.com/office/powerpoint/2010/main" val="189846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56" y="0"/>
            <a:ext cx="4121658" cy="5143500"/>
          </a:xfrm>
          <a:prstGeom prst="rect">
            <a:avLst/>
          </a:prstGeom>
        </p:spPr>
      </p:pic>
      <p:sp>
        <p:nvSpPr>
          <p:cNvPr id="4" name="TextBox 3"/>
          <p:cNvSpPr txBox="1"/>
          <p:nvPr/>
        </p:nvSpPr>
        <p:spPr>
          <a:xfrm>
            <a:off x="4267200" y="1232922"/>
            <a:ext cx="4648200" cy="2677656"/>
          </a:xfrm>
          <a:prstGeom prst="rect">
            <a:avLst/>
          </a:prstGeom>
          <a:noFill/>
        </p:spPr>
        <p:txBody>
          <a:bodyPr wrap="square" rtlCol="0">
            <a:spAutoFit/>
          </a:bodyPr>
          <a:lstStyle/>
          <a:p>
            <a:r>
              <a:rPr lang="en-US" sz="2400" b="1" dirty="0" smtClean="0">
                <a:solidFill>
                  <a:schemeClr val="bg1"/>
                </a:solidFill>
                <a:latin typeface="Franklin Gothic Demi" charset="0"/>
                <a:ea typeface="Franklin Gothic Demi" charset="0"/>
                <a:cs typeface="Franklin Gothic Demi" charset="0"/>
              </a:rPr>
              <a:t>BABE </a:t>
            </a:r>
            <a:r>
              <a:rPr lang="en-US" sz="2400" b="1" smtClean="0">
                <a:solidFill>
                  <a:schemeClr val="bg1"/>
                </a:solidFill>
                <a:latin typeface="Franklin Gothic Demi" charset="0"/>
                <a:ea typeface="Franklin Gothic Demi" charset="0"/>
                <a:cs typeface="Franklin Gothic Demi" charset="0"/>
              </a:rPr>
              <a:t>RUTH 1916</a:t>
            </a:r>
          </a:p>
          <a:p>
            <a:endParaRPr lang="en-US" sz="2400" b="1" dirty="0" smtClean="0">
              <a:solidFill>
                <a:schemeClr val="bg1"/>
              </a:solidFill>
              <a:latin typeface="Franklin Gothic Demi" charset="0"/>
              <a:ea typeface="Franklin Gothic Demi" charset="0"/>
              <a:cs typeface="Franklin Gothic Demi" charset="0"/>
            </a:endParaRP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23 wins</a:t>
            </a: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170 strikeouts</a:t>
            </a: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1.75 ERA</a:t>
            </a: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9 shutouts</a:t>
            </a: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23 complete games</a:t>
            </a:r>
            <a:endParaRPr lang="en-US" sz="2400" dirty="0">
              <a:solidFill>
                <a:schemeClr val="bg1"/>
              </a:solidFill>
              <a:latin typeface="Franklin Gothic Demi" charset="0"/>
              <a:ea typeface="Franklin Gothic Demi" charset="0"/>
              <a:cs typeface="Franklin Gothic Demi" charset="0"/>
            </a:endParaRPr>
          </a:p>
        </p:txBody>
      </p:sp>
    </p:spTree>
    <p:extLst>
      <p:ext uri="{BB962C8B-B14F-4D97-AF65-F5344CB8AC3E}">
        <p14:creationId xmlns:p14="http://schemas.microsoft.com/office/powerpoint/2010/main" val="104739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0" y="863590"/>
            <a:ext cx="4648200" cy="3416320"/>
          </a:xfrm>
          <a:prstGeom prst="rect">
            <a:avLst/>
          </a:prstGeom>
          <a:noFill/>
        </p:spPr>
        <p:txBody>
          <a:bodyPr wrap="square" rtlCol="0">
            <a:spAutoFit/>
          </a:bodyPr>
          <a:lstStyle/>
          <a:p>
            <a:r>
              <a:rPr lang="en-US" sz="2400" b="1" dirty="0" smtClean="0">
                <a:solidFill>
                  <a:schemeClr val="bg1"/>
                </a:solidFill>
                <a:latin typeface="Franklin Gothic Demi" charset="0"/>
                <a:ea typeface="Franklin Gothic Demi" charset="0"/>
                <a:cs typeface="Franklin Gothic Demi" charset="0"/>
              </a:rPr>
              <a:t>BABE RUTH HOMERUNS</a:t>
            </a:r>
          </a:p>
          <a:p>
            <a:endParaRPr lang="en-US" sz="2400" b="1" dirty="0" smtClean="0">
              <a:solidFill>
                <a:schemeClr val="bg1"/>
              </a:solidFill>
              <a:latin typeface="Franklin Gothic Demi" charset="0"/>
              <a:ea typeface="Franklin Gothic Demi" charset="0"/>
              <a:cs typeface="Franklin Gothic Demi" charset="0"/>
            </a:endParaRP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11</a:t>
            </a: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29</a:t>
            </a: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54</a:t>
            </a: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59</a:t>
            </a: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60</a:t>
            </a: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AVERAGE 46/SEASON</a:t>
            </a:r>
          </a:p>
          <a:p>
            <a:pPr marL="342900" indent="-342900">
              <a:buFont typeface="Arial" charset="0"/>
              <a:buChar char="•"/>
            </a:pPr>
            <a:r>
              <a:rPr lang="en-US" sz="2400" b="1" dirty="0" smtClean="0">
                <a:solidFill>
                  <a:schemeClr val="bg1"/>
                </a:solidFill>
                <a:latin typeface="Franklin Gothic Demi" charset="0"/>
                <a:ea typeface="Franklin Gothic Demi" charset="0"/>
                <a:cs typeface="Franklin Gothic Demi" charset="0"/>
              </a:rPr>
              <a:t>714 OVER HIS CAREER</a:t>
            </a:r>
            <a:endParaRPr lang="en-US" sz="2400" dirty="0">
              <a:solidFill>
                <a:schemeClr val="bg1"/>
              </a:solidFill>
              <a:latin typeface="Franklin Gothic Demi" charset="0"/>
              <a:ea typeface="Franklin Gothic Demi" charset="0"/>
              <a:cs typeface="Franklin Gothic Demi" charset="0"/>
            </a:endParaRPr>
          </a:p>
        </p:txBody>
      </p:sp>
      <p:pic>
        <p:nvPicPr>
          <p:cNvPr id="2" name="Picture 1"/>
          <p:cNvPicPr>
            <a:picLocks noChangeAspect="1"/>
          </p:cNvPicPr>
          <p:nvPr/>
        </p:nvPicPr>
        <p:blipFill>
          <a:blip r:embed="rId2"/>
          <a:stretch>
            <a:fillRect/>
          </a:stretch>
        </p:blipFill>
        <p:spPr>
          <a:xfrm>
            <a:off x="0" y="0"/>
            <a:ext cx="4018359" cy="5143500"/>
          </a:xfrm>
          <a:prstGeom prst="rect">
            <a:avLst/>
          </a:prstGeom>
        </p:spPr>
      </p:pic>
    </p:spTree>
    <p:extLst>
      <p:ext uri="{BB962C8B-B14F-4D97-AF65-F5344CB8AC3E}">
        <p14:creationId xmlns:p14="http://schemas.microsoft.com/office/powerpoint/2010/main" val="2128052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83393"/>
            <a:ext cx="89154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GOD USES</a:t>
            </a:r>
          </a:p>
        </p:txBody>
      </p:sp>
      <p:sp>
        <p:nvSpPr>
          <p:cNvPr id="3" name="TextBox 2"/>
          <p:cNvSpPr txBox="1"/>
          <p:nvPr/>
        </p:nvSpPr>
        <p:spPr>
          <a:xfrm>
            <a:off x="1066800" y="1570644"/>
            <a:ext cx="7086600" cy="1938992"/>
          </a:xfrm>
          <a:prstGeom prst="rect">
            <a:avLst/>
          </a:prstGeom>
          <a:noFill/>
        </p:spPr>
        <p:txBody>
          <a:bodyPr wrap="square" rtlCol="0">
            <a:spAutoFit/>
          </a:bodyPr>
          <a:lstStyle/>
          <a:p>
            <a:pPr lvl="0" algn="ctr"/>
            <a:r>
              <a:rPr lang="en-US" sz="9600" b="1" dirty="0" smtClean="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rPr>
              <a:t>ORDINARY</a:t>
            </a:r>
            <a:endParaRPr lang="en-US" sz="7200" b="1" dirty="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2000" dirty="0"/>
          </a:p>
        </p:txBody>
      </p:sp>
      <p:sp>
        <p:nvSpPr>
          <p:cNvPr id="9" name="TextBox 8"/>
          <p:cNvSpPr txBox="1"/>
          <p:nvPr/>
        </p:nvSpPr>
        <p:spPr>
          <a:xfrm>
            <a:off x="609600" y="1631091"/>
            <a:ext cx="106680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3</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6" name="Rectangle 5"/>
          <p:cNvSpPr/>
          <p:nvPr/>
        </p:nvSpPr>
        <p:spPr>
          <a:xfrm>
            <a:off x="-304800" y="2780601"/>
            <a:ext cx="89154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PEOPLE TO DO </a:t>
            </a:r>
          </a:p>
        </p:txBody>
      </p:sp>
      <p:sp>
        <p:nvSpPr>
          <p:cNvPr id="4" name="Rectangle 3"/>
          <p:cNvSpPr/>
          <p:nvPr/>
        </p:nvSpPr>
        <p:spPr>
          <a:xfrm>
            <a:off x="3450490" y="3543194"/>
            <a:ext cx="3690819" cy="1015663"/>
          </a:xfrm>
          <a:prstGeom prst="rect">
            <a:avLst/>
          </a:prstGeom>
        </p:spPr>
        <p:txBody>
          <a:bodyPr wrap="none">
            <a:spAutoFit/>
          </a:bodyPr>
          <a:lstStyle/>
          <a:p>
            <a:pPr algn="ctr"/>
            <a:r>
              <a:rPr lang="en-US" sz="6000" b="1" dirty="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HIS WORK</a:t>
            </a:r>
          </a:p>
        </p:txBody>
      </p:sp>
    </p:spTree>
    <p:extLst>
      <p:ext uri="{BB962C8B-B14F-4D97-AF65-F5344CB8AC3E}">
        <p14:creationId xmlns:p14="http://schemas.microsoft.com/office/powerpoint/2010/main" val="2110370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842969"/>
            <a:ext cx="89154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BECOME A</a:t>
            </a:r>
          </a:p>
        </p:txBody>
      </p:sp>
      <p:sp>
        <p:nvSpPr>
          <p:cNvPr id="3" name="TextBox 2"/>
          <p:cNvSpPr txBox="1"/>
          <p:nvPr/>
        </p:nvSpPr>
        <p:spPr>
          <a:xfrm>
            <a:off x="954071" y="1437014"/>
            <a:ext cx="7391400" cy="1400383"/>
          </a:xfrm>
          <a:prstGeom prst="rect">
            <a:avLst/>
          </a:prstGeom>
          <a:noFill/>
        </p:spPr>
        <p:txBody>
          <a:bodyPr wrap="square" rtlCol="0">
            <a:spAutoFit/>
          </a:bodyPr>
          <a:lstStyle/>
          <a:p>
            <a:pPr lvl="0" algn="ctr"/>
            <a:r>
              <a:rPr lang="en-US" sz="8500" b="1" dirty="0" smtClean="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rPr>
              <a:t>BEFUDDLING</a:t>
            </a:r>
            <a:endParaRPr lang="en-US" sz="8500" b="1" dirty="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endParaRPr>
          </a:p>
        </p:txBody>
      </p:sp>
      <p:sp>
        <p:nvSpPr>
          <p:cNvPr id="9" name="TextBox 8"/>
          <p:cNvSpPr txBox="1"/>
          <p:nvPr/>
        </p:nvSpPr>
        <p:spPr>
          <a:xfrm>
            <a:off x="390818" y="1274301"/>
            <a:ext cx="106680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4</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6" name="Rectangle 5"/>
          <p:cNvSpPr/>
          <p:nvPr/>
        </p:nvSpPr>
        <p:spPr>
          <a:xfrm>
            <a:off x="29066" y="3303592"/>
            <a:ext cx="8915400" cy="1015663"/>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TO THE WORLD</a:t>
            </a:r>
          </a:p>
        </p:txBody>
      </p:sp>
      <p:sp>
        <p:nvSpPr>
          <p:cNvPr id="4" name="Rectangle 3"/>
          <p:cNvSpPr/>
          <p:nvPr/>
        </p:nvSpPr>
        <p:spPr>
          <a:xfrm>
            <a:off x="1037346" y="2322575"/>
            <a:ext cx="8143576" cy="1400383"/>
          </a:xfrm>
          <a:prstGeom prst="rect">
            <a:avLst/>
          </a:prstGeom>
        </p:spPr>
        <p:txBody>
          <a:bodyPr wrap="none">
            <a:spAutoFit/>
          </a:bodyPr>
          <a:lstStyle/>
          <a:p>
            <a:r>
              <a:rPr lang="en-US" sz="8500" b="1" dirty="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rPr>
              <a:t>CONTRADICTION</a:t>
            </a:r>
            <a:endParaRPr lang="en-US" sz="8500" dirty="0"/>
          </a:p>
        </p:txBody>
      </p:sp>
    </p:spTree>
    <p:extLst>
      <p:ext uri="{BB962C8B-B14F-4D97-AF65-F5344CB8AC3E}">
        <p14:creationId xmlns:p14="http://schemas.microsoft.com/office/powerpoint/2010/main" val="198055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52" y="937558"/>
            <a:ext cx="8915400" cy="1938992"/>
          </a:xfrm>
          <a:prstGeom prst="rect">
            <a:avLst/>
          </a:prstGeom>
          <a:noFill/>
          <a:ln>
            <a:noFill/>
          </a:ln>
        </p:spPr>
        <p:txBody>
          <a:bodyPr wrap="square" lIns="91440" tIns="45720" rIns="91440" bIns="45720">
            <a:spAutoFit/>
          </a:bodyPr>
          <a:lstStyle/>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SOMES GOD’S </a:t>
            </a:r>
            <a:r>
              <a:rPr lang="en-US" sz="6000" b="1"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WILL </a:t>
            </a:r>
          </a:p>
          <a:p>
            <a:pPr algn="ctr"/>
            <a:r>
              <a:rPr lang="en-US" sz="6000" b="1" dirty="0" smtClean="0">
                <a:ln w="12700">
                  <a:solidFill>
                    <a:schemeClr val="tx1"/>
                  </a:solidFill>
                  <a:prstDash val="solid"/>
                </a:ln>
                <a:solidFill>
                  <a:schemeClr val="bg2">
                    <a:tint val="85000"/>
                    <a:satMod val="155000"/>
                  </a:schemeClr>
                </a:solidFill>
                <a:effectLst>
                  <a:outerShdw blurRad="63500" dist="101600" dir="2340000" algn="tl" rotWithShape="0">
                    <a:prstClr val="black">
                      <a:alpha val="94000"/>
                    </a:prstClr>
                  </a:outerShdw>
                </a:effectLst>
                <a:latin typeface="Franklin Gothic Demi" panose="020B0703020102020204" pitchFamily="34" charset="0"/>
              </a:rPr>
              <a:t>FOR US IS</a:t>
            </a:r>
          </a:p>
        </p:txBody>
      </p:sp>
      <p:sp>
        <p:nvSpPr>
          <p:cNvPr id="9" name="TextBox 8"/>
          <p:cNvSpPr txBox="1"/>
          <p:nvPr/>
        </p:nvSpPr>
        <p:spPr>
          <a:xfrm>
            <a:off x="1524000" y="1357030"/>
            <a:ext cx="1066800" cy="1862048"/>
          </a:xfrm>
          <a:prstGeom prst="rect">
            <a:avLst/>
          </a:prstGeom>
          <a:noFill/>
        </p:spPr>
        <p:txBody>
          <a:bodyPr wrap="square" rtlCol="0">
            <a:spAutoFit/>
          </a:bodyPr>
          <a:lstStyle/>
          <a:p>
            <a:r>
              <a:rPr lang="en-US" sz="11500" dirty="0" smtClean="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rPr>
              <a:t>5</a:t>
            </a:r>
            <a:endParaRPr lang="en-US" sz="11500" dirty="0">
              <a:ln>
                <a:solidFill>
                  <a:srgbClr val="996633"/>
                </a:solidFill>
              </a:ln>
              <a:effectLst>
                <a:glow rad="584200">
                  <a:schemeClr val="bg2">
                    <a:lumMod val="50000"/>
                    <a:alpha val="8000"/>
                  </a:schemeClr>
                </a:glow>
                <a:outerShdw blurRad="266700" dist="50800" dir="5400000" algn="ctr" rotWithShape="0">
                  <a:schemeClr val="bg2">
                    <a:lumMod val="50000"/>
                  </a:schemeClr>
                </a:outerShdw>
              </a:effectLst>
              <a:latin typeface="Franklin Gothic Demi" panose="020B0703020102020204" pitchFamily="34" charset="0"/>
            </a:endParaRPr>
          </a:p>
        </p:txBody>
      </p:sp>
      <p:sp>
        <p:nvSpPr>
          <p:cNvPr id="2" name="TextBox 1"/>
          <p:cNvSpPr txBox="1"/>
          <p:nvPr/>
        </p:nvSpPr>
        <p:spPr>
          <a:xfrm>
            <a:off x="2057400" y="3105150"/>
            <a:ext cx="5410200" cy="369332"/>
          </a:xfrm>
          <a:prstGeom prst="rect">
            <a:avLst/>
          </a:prstGeom>
          <a:noFill/>
        </p:spPr>
        <p:txBody>
          <a:bodyPr wrap="square" rtlCol="0">
            <a:spAutoFit/>
          </a:bodyPr>
          <a:lstStyle/>
          <a:p>
            <a:endParaRPr lang="en-US" dirty="0"/>
          </a:p>
        </p:txBody>
      </p:sp>
      <p:sp>
        <p:nvSpPr>
          <p:cNvPr id="3" name="TextBox 2"/>
          <p:cNvSpPr txBox="1"/>
          <p:nvPr/>
        </p:nvSpPr>
        <p:spPr>
          <a:xfrm>
            <a:off x="952500" y="2571750"/>
            <a:ext cx="7620000" cy="1877437"/>
          </a:xfrm>
          <a:prstGeom prst="rect">
            <a:avLst/>
          </a:prstGeom>
          <a:noFill/>
        </p:spPr>
        <p:txBody>
          <a:bodyPr wrap="square" rtlCol="0">
            <a:spAutoFit/>
          </a:bodyPr>
          <a:lstStyle/>
          <a:p>
            <a:pPr lvl="0" algn="ctr"/>
            <a:r>
              <a:rPr lang="en-US" sz="9600" b="1" dirty="0" smtClean="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rPr>
              <a:t>MARTYRDOM</a:t>
            </a:r>
            <a:endParaRPr lang="en-US" sz="7200" b="1" dirty="0">
              <a:ln w="12700">
                <a:solidFill>
                  <a:prstClr val="black"/>
                </a:solidFill>
                <a:prstDash val="solid"/>
              </a:ln>
              <a:solidFill>
                <a:srgbClr val="EEECE1">
                  <a:tint val="85000"/>
                  <a:satMod val="155000"/>
                </a:srgbClr>
              </a:solidFill>
              <a:effectLst>
                <a:outerShdw blurRad="63500" dist="101600" dir="2340000" algn="tl" rotWithShape="0">
                  <a:prstClr val="black">
                    <a:alpha val="94000"/>
                  </a:prstClr>
                </a:outerShdw>
              </a:effectLst>
              <a:latin typeface="Franklin Gothic Demi" panose="020B0703020102020204" pitchFamily="34" charset="0"/>
            </a:endParaRPr>
          </a:p>
          <a:p>
            <a:endParaRPr lang="en-US" sz="2000" dirty="0"/>
          </a:p>
        </p:txBody>
      </p:sp>
    </p:spTree>
    <p:extLst>
      <p:ext uri="{BB962C8B-B14F-4D97-AF65-F5344CB8AC3E}">
        <p14:creationId xmlns:p14="http://schemas.microsoft.com/office/powerpoint/2010/main" val="163348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90500" y="1581150"/>
            <a:ext cx="9220200" cy="1862048"/>
          </a:xfrm>
          <a:prstGeom prst="rect">
            <a:avLst/>
          </a:prstGeom>
          <a:noFill/>
          <a:ln>
            <a:noFill/>
          </a:ln>
        </p:spPr>
        <p:txBody>
          <a:bodyPr wrap="square" lIns="91440" tIns="45720" rIns="91440" bIns="45720">
            <a:spAutoFit/>
          </a:bodyPr>
          <a:lstStyle/>
          <a:p>
            <a:pPr algn="ctr"/>
            <a:r>
              <a:rPr lang="en-US" sz="11500" b="1" dirty="0" smtClean="0">
                <a:ln w="12700">
                  <a:solidFill>
                    <a:schemeClr val="tx1"/>
                  </a:solidFill>
                  <a:prstDash val="solid"/>
                </a:ln>
                <a:solidFill>
                  <a:schemeClr val="bg2"/>
                </a:solidFill>
                <a:effectLst>
                  <a:outerShdw blurRad="63500" dist="101600" dir="1740000" sx="101000" sy="101000" algn="tl" rotWithShape="0">
                    <a:prstClr val="black"/>
                  </a:outerShdw>
                </a:effectLst>
                <a:latin typeface="Franklin Gothic Demi" panose="020B0703020102020204" pitchFamily="34" charset="0"/>
              </a:rPr>
              <a:t>STEPHEN</a:t>
            </a:r>
            <a:endParaRPr lang="en-US" sz="9600" b="1" i="1" dirty="0">
              <a:ln w="12700">
                <a:solidFill>
                  <a:schemeClr val="tx1"/>
                </a:solidFill>
                <a:prstDash val="solid"/>
              </a:ln>
              <a:solidFill>
                <a:schemeClr val="bg2"/>
              </a:solidFill>
              <a:effectLst>
                <a:outerShdw blurRad="63500" dist="101600" dir="1740000" sx="101000" sy="101000" algn="tl" rotWithShape="0">
                  <a:prstClr val="black"/>
                </a:outerShdw>
              </a:effectLst>
              <a:latin typeface="Franklin Gothic Demi" panose="020B0703020102020204" pitchFamily="34" charset="0"/>
            </a:endParaRPr>
          </a:p>
        </p:txBody>
      </p:sp>
      <p:sp>
        <p:nvSpPr>
          <p:cNvPr id="18" name="TextBox 17"/>
          <p:cNvSpPr txBox="1"/>
          <p:nvPr/>
        </p:nvSpPr>
        <p:spPr>
          <a:xfrm>
            <a:off x="381000" y="3333750"/>
            <a:ext cx="8077200" cy="1361911"/>
          </a:xfrm>
          <a:prstGeom prst="rect">
            <a:avLst/>
          </a:prstGeom>
          <a:noFill/>
        </p:spPr>
        <p:txBody>
          <a:bodyPr wrap="square" rtlCol="0">
            <a:spAutoFit/>
          </a:bodyPr>
          <a:lstStyle/>
          <a:p>
            <a:pPr lvl="0" algn="ctr"/>
            <a:r>
              <a:rPr lang="en-US" sz="3600" b="1" dirty="0" smtClean="0">
                <a:ln w="12700">
                  <a:solidFill>
                    <a:prstClr val="black"/>
                  </a:solidFill>
                  <a:prstDash val="solid"/>
                </a:ln>
                <a:solidFill>
                  <a:srgbClr val="EEECE1">
                    <a:tint val="85000"/>
                    <a:satMod val="155000"/>
                  </a:srgbClr>
                </a:solidFill>
                <a:effectLst>
                  <a:outerShdw blurRad="63500" dist="101600" dir="1740000" sx="101000" sy="101000" algn="tl" rotWithShape="0">
                    <a:prstClr val="black"/>
                  </a:outerShdw>
                </a:effectLst>
                <a:latin typeface="Franklin Gothic Demi" panose="020B0703020102020204" pitchFamily="34" charset="0"/>
              </a:rPr>
              <a:t>FIVE IMPORTANT LESSONS FROM </a:t>
            </a:r>
          </a:p>
          <a:p>
            <a:pPr lvl="0" algn="ctr"/>
            <a:r>
              <a:rPr lang="en-US" sz="3600" b="1" dirty="0" smtClean="0">
                <a:ln w="12700">
                  <a:solidFill>
                    <a:prstClr val="black"/>
                  </a:solidFill>
                  <a:prstDash val="solid"/>
                </a:ln>
                <a:solidFill>
                  <a:srgbClr val="EEECE1">
                    <a:tint val="85000"/>
                    <a:satMod val="155000"/>
                  </a:srgbClr>
                </a:solidFill>
                <a:effectLst>
                  <a:outerShdw blurRad="63500" dist="101600" dir="1740000" sx="101000" sy="101000" algn="tl" rotWithShape="0">
                    <a:prstClr val="black"/>
                  </a:outerShdw>
                </a:effectLst>
                <a:latin typeface="Franklin Gothic Demi" panose="020B0703020102020204" pitchFamily="34" charset="0"/>
              </a:rPr>
              <a:t>AN ORDINARY CHRISTIAN</a:t>
            </a:r>
            <a:endParaRPr lang="en-US" sz="3600" b="1" i="1" dirty="0">
              <a:ln w="12700">
                <a:solidFill>
                  <a:prstClr val="black"/>
                </a:solidFill>
                <a:prstDash val="solid"/>
              </a:ln>
              <a:solidFill>
                <a:srgbClr val="EEECE1">
                  <a:tint val="85000"/>
                  <a:satMod val="155000"/>
                </a:srgbClr>
              </a:solidFill>
              <a:effectLst>
                <a:outerShdw blurRad="63500" dist="101600" dir="1740000" sx="101000" sy="101000" algn="tl" rotWithShape="0">
                  <a:prstClr val="black"/>
                </a:outerShdw>
              </a:effectLst>
              <a:latin typeface="Franklin Gothic Demi" panose="020B0703020102020204" pitchFamily="34" charset="0"/>
            </a:endParaRPr>
          </a:p>
          <a:p>
            <a:endParaRPr lang="en-US" sz="1050" dirty="0"/>
          </a:p>
        </p:txBody>
      </p:sp>
    </p:spTree>
    <p:extLst>
      <p:ext uri="{BB962C8B-B14F-4D97-AF65-F5344CB8AC3E}">
        <p14:creationId xmlns:p14="http://schemas.microsoft.com/office/powerpoint/2010/main" val="295953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952750"/>
            <a:ext cx="7772400" cy="1708160"/>
          </a:xfrm>
          <a:prstGeom prst="rect">
            <a:avLst/>
          </a:prstGeom>
          <a:noFill/>
        </p:spPr>
        <p:txBody>
          <a:bodyPr wrap="square" rtlCol="0">
            <a:spAutoFit/>
          </a:bodyPr>
          <a:lstStyle/>
          <a:p>
            <a:pPr algn="ctr"/>
            <a:r>
              <a:rPr lang="en-US" sz="3500">
                <a:solidFill>
                  <a:schemeClr val="bg1"/>
                </a:solidFill>
                <a:latin typeface="Franklin Gothic Demi" charset="0"/>
                <a:ea typeface="Franklin Gothic Demi" charset="0"/>
                <a:cs typeface="Franklin Gothic Demi" charset="0"/>
              </a:rPr>
              <a:t>The sermons that you preach through pain are louder than the ones you preach through blessings.</a:t>
            </a:r>
          </a:p>
        </p:txBody>
      </p:sp>
    </p:spTree>
    <p:extLst>
      <p:ext uri="{BB962C8B-B14F-4D97-AF65-F5344CB8AC3E}">
        <p14:creationId xmlns:p14="http://schemas.microsoft.com/office/powerpoint/2010/main" val="427900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215" r="8785"/>
          <a:stretch/>
        </p:blipFill>
        <p:spPr>
          <a:xfrm>
            <a:off x="0" y="0"/>
            <a:ext cx="9144000" cy="5143500"/>
          </a:xfrm>
          <a:prstGeom prst="rect">
            <a:avLst/>
          </a:prstGeom>
        </p:spPr>
      </p:pic>
    </p:spTree>
    <p:extLst>
      <p:ext uri="{BB962C8B-B14F-4D97-AF65-F5344CB8AC3E}">
        <p14:creationId xmlns:p14="http://schemas.microsoft.com/office/powerpoint/2010/main" val="2034322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24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190750"/>
            <a:ext cx="7772400" cy="1938992"/>
          </a:xfrm>
          <a:prstGeom prst="rect">
            <a:avLst/>
          </a:prstGeom>
          <a:noFill/>
        </p:spPr>
        <p:txBody>
          <a:bodyPr wrap="square" rtlCol="0">
            <a:spAutoFit/>
          </a:bodyPr>
          <a:lstStyle/>
          <a:p>
            <a:pPr algn="ctr"/>
            <a:r>
              <a:rPr lang="en-US" sz="2400" dirty="0">
                <a:solidFill>
                  <a:schemeClr val="bg1"/>
                </a:solidFill>
                <a:latin typeface="Franklin Gothic Demi" charset="0"/>
                <a:ea typeface="Franklin Gothic Demi" charset="0"/>
                <a:cs typeface="Franklin Gothic Demi" charset="0"/>
              </a:rPr>
              <a:t>“Never in so short a time has any other religious faith—or for that matter any other set of ideas, religious, political or economic—ever achieved so commanding a position in such an important culture without the aid of physical force, or social or cultural prestige.” </a:t>
            </a:r>
          </a:p>
        </p:txBody>
      </p:sp>
      <p:sp>
        <p:nvSpPr>
          <p:cNvPr id="4" name="TextBox 3"/>
          <p:cNvSpPr txBox="1"/>
          <p:nvPr/>
        </p:nvSpPr>
        <p:spPr>
          <a:xfrm>
            <a:off x="2346325" y="4400550"/>
            <a:ext cx="4298950" cy="523220"/>
          </a:xfrm>
          <a:prstGeom prst="rect">
            <a:avLst/>
          </a:prstGeom>
          <a:noFill/>
        </p:spPr>
        <p:txBody>
          <a:bodyPr wrap="square" rtlCol="0">
            <a:spAutoFit/>
          </a:bodyPr>
          <a:lstStyle/>
          <a:p>
            <a:pPr algn="ctr"/>
            <a:r>
              <a:rPr lang="en-US" sz="2800" dirty="0">
                <a:solidFill>
                  <a:schemeClr val="bg1"/>
                </a:solidFill>
                <a:latin typeface="Papyrus" charset="0"/>
                <a:ea typeface="Papyrus" charset="0"/>
                <a:cs typeface="Papyrus" charset="0"/>
              </a:rPr>
              <a:t>Kenneth Scott </a:t>
            </a:r>
            <a:r>
              <a:rPr lang="en-US" sz="2800" dirty="0" err="1">
                <a:solidFill>
                  <a:schemeClr val="bg1"/>
                </a:solidFill>
                <a:latin typeface="Papyrus" charset="0"/>
                <a:ea typeface="Papyrus" charset="0"/>
                <a:cs typeface="Papyrus" charset="0"/>
              </a:rPr>
              <a:t>Latourette</a:t>
            </a:r>
            <a:endParaRPr lang="en-US" sz="2800" dirty="0">
              <a:solidFill>
                <a:schemeClr val="bg1"/>
              </a:solidFill>
              <a:latin typeface="Papyrus" charset="0"/>
              <a:ea typeface="Papyrus" charset="0"/>
              <a:cs typeface="Papyrus" charset="0"/>
            </a:endParaRPr>
          </a:p>
        </p:txBody>
      </p:sp>
    </p:spTree>
    <p:extLst>
      <p:ext uri="{BB962C8B-B14F-4D97-AF65-F5344CB8AC3E}">
        <p14:creationId xmlns:p14="http://schemas.microsoft.com/office/powerpoint/2010/main" val="1274531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885950"/>
            <a:ext cx="7772400" cy="1938992"/>
          </a:xfrm>
          <a:prstGeom prst="rect">
            <a:avLst/>
          </a:prstGeom>
          <a:noFill/>
        </p:spPr>
        <p:txBody>
          <a:bodyPr wrap="square" rtlCol="0">
            <a:spAutoFit/>
          </a:bodyPr>
          <a:lstStyle/>
          <a:p>
            <a:pPr algn="ctr"/>
            <a:r>
              <a:rPr lang="en-US" sz="2400" dirty="0">
                <a:solidFill>
                  <a:schemeClr val="bg1"/>
                </a:solidFill>
                <a:latin typeface="Franklin Gothic Demi" charset="0"/>
                <a:ea typeface="Franklin Gothic Demi" charset="0"/>
                <a:cs typeface="Franklin Gothic Demi" charset="0"/>
              </a:rPr>
              <a:t>But as the believers rapidly multiplied, there were rumblings of discontent. The Greek-speaking believers complained about the Hebrew-speaking believers, saying that their widows were being discriminated against in the daily distribution of food.</a:t>
            </a:r>
          </a:p>
        </p:txBody>
      </p:sp>
      <p:sp>
        <p:nvSpPr>
          <p:cNvPr id="5" name="TextBox 4"/>
          <p:cNvSpPr txBox="1"/>
          <p:nvPr/>
        </p:nvSpPr>
        <p:spPr>
          <a:xfrm>
            <a:off x="2851150" y="4224834"/>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6:1</a:t>
            </a:r>
            <a:endParaRPr lang="en-US" sz="2800" dirty="0" smtClean="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02312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85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4650" y="3024505"/>
            <a:ext cx="7772400" cy="1200329"/>
          </a:xfrm>
          <a:prstGeom prst="rect">
            <a:avLst/>
          </a:prstGeom>
          <a:noFill/>
        </p:spPr>
        <p:txBody>
          <a:bodyPr wrap="square" rtlCol="0">
            <a:spAutoFit/>
          </a:bodyPr>
          <a:lstStyle/>
          <a:p>
            <a:pPr algn="ctr"/>
            <a:r>
              <a:rPr lang="en-US" sz="2400" b="1">
                <a:solidFill>
                  <a:schemeClr val="bg1"/>
                </a:solidFill>
                <a:latin typeface="Franklin Gothic Demi" charset="0"/>
                <a:ea typeface="Franklin Gothic Demi" charset="0"/>
                <a:cs typeface="Franklin Gothic Demi" charset="0"/>
              </a:rPr>
              <a:t>8 </a:t>
            </a:r>
            <a:r>
              <a:rPr lang="en-US" sz="2400">
                <a:solidFill>
                  <a:schemeClr val="bg1"/>
                </a:solidFill>
                <a:latin typeface="Franklin Gothic Demi" charset="0"/>
                <a:ea typeface="Franklin Gothic Demi" charset="0"/>
                <a:cs typeface="Franklin Gothic Demi" charset="0"/>
              </a:rPr>
              <a:t>Stephen, a man full of God’s grace and power, performed amazing miracles and signs among the people.</a:t>
            </a:r>
          </a:p>
        </p:txBody>
      </p:sp>
      <p:sp>
        <p:nvSpPr>
          <p:cNvPr id="5" name="TextBox 4"/>
          <p:cNvSpPr txBox="1"/>
          <p:nvPr/>
        </p:nvSpPr>
        <p:spPr>
          <a:xfrm>
            <a:off x="2849579" y="4224834"/>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6:8</a:t>
            </a:r>
            <a:endParaRPr lang="en-US" sz="2800" dirty="0" smtClean="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
        <p:nvSpPr>
          <p:cNvPr id="4" name="TextBox 3"/>
          <p:cNvSpPr txBox="1"/>
          <p:nvPr/>
        </p:nvSpPr>
        <p:spPr>
          <a:xfrm>
            <a:off x="646522" y="209550"/>
            <a:ext cx="7772400" cy="1200329"/>
          </a:xfrm>
          <a:prstGeom prst="rect">
            <a:avLst/>
          </a:prstGeom>
          <a:noFill/>
        </p:spPr>
        <p:txBody>
          <a:bodyPr wrap="square" rtlCol="0">
            <a:spAutoFit/>
          </a:bodyPr>
          <a:lstStyle/>
          <a:p>
            <a:pPr algn="ctr"/>
            <a:r>
              <a:rPr lang="en-US" sz="2400" b="1" dirty="0">
                <a:solidFill>
                  <a:schemeClr val="bg1"/>
                </a:solidFill>
                <a:latin typeface="Franklin Gothic Demi" charset="0"/>
                <a:ea typeface="Franklin Gothic Demi" charset="0"/>
                <a:cs typeface="Franklin Gothic Demi" charset="0"/>
              </a:rPr>
              <a:t>7 </a:t>
            </a:r>
            <a:r>
              <a:rPr lang="en-US" sz="2400" dirty="0">
                <a:solidFill>
                  <a:schemeClr val="bg1"/>
                </a:solidFill>
                <a:latin typeface="Franklin Gothic Demi" charset="0"/>
                <a:ea typeface="Franklin Gothic Demi" charset="0"/>
                <a:cs typeface="Franklin Gothic Demi" charset="0"/>
              </a:rPr>
              <a:t>So God’s message continued to spread. The number of believers greatly increased in Jerusalem, and many of the Jewish priests were converted, too.</a:t>
            </a:r>
          </a:p>
        </p:txBody>
      </p:sp>
      <p:sp>
        <p:nvSpPr>
          <p:cNvPr id="6" name="TextBox 5"/>
          <p:cNvSpPr txBox="1"/>
          <p:nvPr/>
        </p:nvSpPr>
        <p:spPr>
          <a:xfrm>
            <a:off x="2851150" y="1493302"/>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6:7</a:t>
            </a:r>
            <a:endParaRPr lang="en-US" sz="2800" dirty="0" smtClean="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106708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09550"/>
            <a:ext cx="7772400" cy="3785652"/>
          </a:xfrm>
          <a:prstGeom prst="rect">
            <a:avLst/>
          </a:prstGeom>
          <a:noFill/>
        </p:spPr>
        <p:txBody>
          <a:bodyPr wrap="square" rtlCol="0">
            <a:spAutoFit/>
          </a:bodyPr>
          <a:lstStyle/>
          <a:p>
            <a:pPr algn="ctr"/>
            <a:r>
              <a:rPr lang="en-US" sz="2400" b="1" dirty="0">
                <a:solidFill>
                  <a:schemeClr val="bg1"/>
                </a:solidFill>
                <a:latin typeface="Franklin Gothic Demi" charset="0"/>
                <a:ea typeface="Franklin Gothic Demi" charset="0"/>
                <a:cs typeface="Franklin Gothic Demi" charset="0"/>
              </a:rPr>
              <a:t>51 </a:t>
            </a:r>
            <a:r>
              <a:rPr lang="en-US" sz="2400" dirty="0">
                <a:solidFill>
                  <a:schemeClr val="bg1"/>
                </a:solidFill>
                <a:latin typeface="Franklin Gothic Demi" charset="0"/>
                <a:ea typeface="Franklin Gothic Demi" charset="0"/>
                <a:cs typeface="Franklin Gothic Demi" charset="0"/>
              </a:rPr>
              <a:t>“You stubborn people! You are </a:t>
            </a:r>
            <a:r>
              <a:rPr lang="en-US" sz="2400" dirty="0" smtClean="0">
                <a:solidFill>
                  <a:schemeClr val="bg1"/>
                </a:solidFill>
                <a:latin typeface="Franklin Gothic Demi" charset="0"/>
                <a:ea typeface="Franklin Gothic Demi" charset="0"/>
                <a:cs typeface="Franklin Gothic Demi" charset="0"/>
              </a:rPr>
              <a:t>heathens </a:t>
            </a:r>
            <a:r>
              <a:rPr lang="en-US" sz="2400" dirty="0">
                <a:solidFill>
                  <a:schemeClr val="bg1"/>
                </a:solidFill>
                <a:latin typeface="Franklin Gothic Demi" charset="0"/>
                <a:ea typeface="Franklin Gothic Demi" charset="0"/>
                <a:cs typeface="Franklin Gothic Demi" charset="0"/>
              </a:rPr>
              <a:t>at heart and deaf to the truth. Must you forever resist the Holy Spirit? That’s what your ancestors did, and so do you! </a:t>
            </a:r>
            <a:r>
              <a:rPr lang="en-US" sz="2400" b="1" dirty="0">
                <a:solidFill>
                  <a:schemeClr val="bg1"/>
                </a:solidFill>
                <a:latin typeface="Franklin Gothic Demi" charset="0"/>
                <a:ea typeface="Franklin Gothic Demi" charset="0"/>
                <a:cs typeface="Franklin Gothic Demi" charset="0"/>
              </a:rPr>
              <a:t>52 </a:t>
            </a:r>
            <a:r>
              <a:rPr lang="en-US" sz="2400" dirty="0">
                <a:solidFill>
                  <a:schemeClr val="bg1"/>
                </a:solidFill>
                <a:latin typeface="Franklin Gothic Demi" charset="0"/>
                <a:ea typeface="Franklin Gothic Demi" charset="0"/>
                <a:cs typeface="Franklin Gothic Demi" charset="0"/>
              </a:rPr>
              <a:t>Name one prophet your ancestors didn’t persecute! They even killed the ones who predicted the coming of the Righteous One—the Messiah whom you betrayed and murdered. </a:t>
            </a:r>
            <a:r>
              <a:rPr lang="en-US" sz="2400" b="1" dirty="0">
                <a:solidFill>
                  <a:schemeClr val="bg1"/>
                </a:solidFill>
                <a:latin typeface="Franklin Gothic Demi" charset="0"/>
                <a:ea typeface="Franklin Gothic Demi" charset="0"/>
                <a:cs typeface="Franklin Gothic Demi" charset="0"/>
              </a:rPr>
              <a:t>53 </a:t>
            </a:r>
            <a:r>
              <a:rPr lang="en-US" sz="2400" dirty="0">
                <a:solidFill>
                  <a:schemeClr val="bg1"/>
                </a:solidFill>
                <a:latin typeface="Franklin Gothic Demi" charset="0"/>
                <a:ea typeface="Franklin Gothic Demi" charset="0"/>
                <a:cs typeface="Franklin Gothic Demi" charset="0"/>
              </a:rPr>
              <a:t>You deliberately disobeyed God’s law, even though you received it from the hands of angels</a:t>
            </a:r>
            <a:r>
              <a:rPr lang="en-US" sz="2400" dirty="0" smtClean="0">
                <a:solidFill>
                  <a:schemeClr val="bg1"/>
                </a:solidFill>
                <a:latin typeface="Franklin Gothic Demi" charset="0"/>
                <a:ea typeface="Franklin Gothic Demi" charset="0"/>
                <a:cs typeface="Franklin Gothic Demi" charset="0"/>
              </a:rPr>
              <a:t>.</a:t>
            </a:r>
            <a:endParaRPr lang="en-US" sz="2400" dirty="0">
              <a:solidFill>
                <a:schemeClr val="bg1"/>
              </a:solidFill>
              <a:latin typeface="Franklin Gothic Demi" charset="0"/>
              <a:ea typeface="Franklin Gothic Demi" charset="0"/>
              <a:cs typeface="Franklin Gothic Demi" charset="0"/>
            </a:endParaRPr>
          </a:p>
          <a:p>
            <a:pPr algn="ctr"/>
            <a:r>
              <a:rPr lang="en-US" sz="2400" b="1" dirty="0">
                <a:solidFill>
                  <a:schemeClr val="bg1"/>
                </a:solidFill>
                <a:latin typeface="Franklin Gothic Demi" charset="0"/>
                <a:ea typeface="Franklin Gothic Demi" charset="0"/>
                <a:cs typeface="Franklin Gothic Demi" charset="0"/>
              </a:rPr>
              <a:t>54 </a:t>
            </a:r>
            <a:r>
              <a:rPr lang="en-US" sz="2400" dirty="0">
                <a:solidFill>
                  <a:schemeClr val="bg1"/>
                </a:solidFill>
                <a:latin typeface="Franklin Gothic Demi" charset="0"/>
                <a:ea typeface="Franklin Gothic Demi" charset="0"/>
                <a:cs typeface="Franklin Gothic Demi" charset="0"/>
              </a:rPr>
              <a:t>The Jewish leaders were infuriated by Stephen’s accusation, and they shook their fists at him in rage. </a:t>
            </a:r>
          </a:p>
        </p:txBody>
      </p:sp>
      <p:sp>
        <p:nvSpPr>
          <p:cNvPr id="5" name="TextBox 4"/>
          <p:cNvSpPr txBox="1"/>
          <p:nvPr/>
        </p:nvSpPr>
        <p:spPr>
          <a:xfrm>
            <a:off x="3162300" y="41719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7</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:51-54</a:t>
            </a:r>
            <a:endParaRPr lang="en-US" sz="2800" dirty="0" smtClean="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253031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57350"/>
            <a:ext cx="7772400" cy="2308324"/>
          </a:xfrm>
          <a:prstGeom prst="rect">
            <a:avLst/>
          </a:prstGeom>
          <a:noFill/>
        </p:spPr>
        <p:txBody>
          <a:bodyPr wrap="square" rtlCol="0">
            <a:spAutoFit/>
          </a:bodyPr>
          <a:lstStyle/>
          <a:p>
            <a:pPr algn="ctr"/>
            <a:r>
              <a:rPr lang="en-US" sz="2400" b="1" dirty="0">
                <a:solidFill>
                  <a:schemeClr val="bg1"/>
                </a:solidFill>
                <a:latin typeface="Franklin Gothic Demi" charset="0"/>
                <a:ea typeface="Franklin Gothic Demi" charset="0"/>
                <a:cs typeface="Franklin Gothic Demi" charset="0"/>
              </a:rPr>
              <a:t>55 </a:t>
            </a:r>
            <a:r>
              <a:rPr lang="en-US" sz="2400" dirty="0">
                <a:solidFill>
                  <a:schemeClr val="bg1"/>
                </a:solidFill>
                <a:latin typeface="Franklin Gothic Demi" charset="0"/>
                <a:ea typeface="Franklin Gothic Demi" charset="0"/>
                <a:cs typeface="Franklin Gothic Demi" charset="0"/>
              </a:rPr>
              <a:t>But Stephen, full of the Holy Spirit, gazed steadily into heaven and saw the glory of God, and he saw Jesus standing in the place of honor at God’s right hand. </a:t>
            </a:r>
            <a:r>
              <a:rPr lang="en-US" sz="2400" b="1" dirty="0">
                <a:solidFill>
                  <a:schemeClr val="bg1"/>
                </a:solidFill>
                <a:latin typeface="Franklin Gothic Demi" charset="0"/>
                <a:ea typeface="Franklin Gothic Demi" charset="0"/>
                <a:cs typeface="Franklin Gothic Demi" charset="0"/>
              </a:rPr>
              <a:t>56 </a:t>
            </a:r>
            <a:r>
              <a:rPr lang="en-US" sz="2400" dirty="0">
                <a:solidFill>
                  <a:schemeClr val="bg1"/>
                </a:solidFill>
                <a:latin typeface="Franklin Gothic Demi" charset="0"/>
                <a:ea typeface="Franklin Gothic Demi" charset="0"/>
                <a:cs typeface="Franklin Gothic Demi" charset="0"/>
              </a:rPr>
              <a:t>And he told them, “Look, I see the heavens opened and the Son of Man standing in the place of honor at God’s right hand!”</a:t>
            </a:r>
          </a:p>
        </p:txBody>
      </p:sp>
      <p:sp>
        <p:nvSpPr>
          <p:cNvPr id="5" name="TextBox 4"/>
          <p:cNvSpPr txBox="1"/>
          <p:nvPr/>
        </p:nvSpPr>
        <p:spPr>
          <a:xfrm>
            <a:off x="3162300" y="4171950"/>
            <a:ext cx="2819400" cy="738664"/>
          </a:xfrm>
          <a:prstGeom prst="rect">
            <a:avLst/>
          </a:prstGeom>
          <a:noFill/>
        </p:spPr>
        <p:txBody>
          <a:bodyPr wrap="square" rtlCol="0">
            <a:spAutoFit/>
          </a:bodyPr>
          <a:lstStyle/>
          <a:p>
            <a:pPr algn="ct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Acts </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7</a:t>
            </a:r>
            <a:r>
              <a:rPr lang="en-US" sz="2800" dirty="0" smtClean="0">
                <a:solidFill>
                  <a:schemeClr val="bg1"/>
                </a:solidFill>
                <a:effectLst>
                  <a:outerShdw blurRad="50800" dist="50800" dir="5400000" algn="ctr" rotWithShape="0">
                    <a:schemeClr val="tx1"/>
                  </a:outerShdw>
                </a:effectLst>
                <a:latin typeface="Papyrus" panose="03070502060502030205" pitchFamily="66" charset="0"/>
              </a:rPr>
              <a:t>:51-54</a:t>
            </a:r>
            <a:endParaRPr lang="en-US" sz="2800" dirty="0" smtClean="0">
              <a:solidFill>
                <a:schemeClr val="bg1"/>
              </a:solidFill>
              <a:effectLst>
                <a:outerShdw blurRad="50800" dist="50800" dir="5400000" algn="ctr" rotWithShape="0">
                  <a:schemeClr val="tx1"/>
                </a:outerShdw>
              </a:effectLst>
              <a:latin typeface="Papyrus" panose="03070502060502030205" pitchFamily="66" charset="0"/>
            </a:endParaRPr>
          </a:p>
          <a:p>
            <a:pPr algn="ctr"/>
            <a:r>
              <a:rPr lang="en-US" sz="1400" dirty="0" smtClean="0">
                <a:solidFill>
                  <a:schemeClr val="bg1"/>
                </a:solidFill>
                <a:latin typeface="Papyrus" panose="03070502060502030205" pitchFamily="66" charset="0"/>
              </a:rPr>
              <a:t>new living translation</a:t>
            </a:r>
            <a:endParaRPr lang="en-US" sz="14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1933921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7024</TotalTime>
  <Words>221</Words>
  <Application>Microsoft Macintosh PowerPoint</Application>
  <PresentationFormat>On-screen Show (16:9)</PresentationFormat>
  <Paragraphs>66</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Calibri</vt:lpstr>
      <vt:lpstr>Franklin Gothic Demi</vt:lpstr>
      <vt:lpstr>Papyrus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102</cp:revision>
  <dcterms:created xsi:type="dcterms:W3CDTF">2017-03-21T02:22:27Z</dcterms:created>
  <dcterms:modified xsi:type="dcterms:W3CDTF">2017-06-03T16:54:20Z</dcterms:modified>
</cp:coreProperties>
</file>