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</p:sldMasterIdLst>
  <p:sldIdLst>
    <p:sldId id="256" r:id="rId21"/>
    <p:sldId id="301" r:id="rId22"/>
    <p:sldId id="302" r:id="rId23"/>
    <p:sldId id="257" r:id="rId24"/>
    <p:sldId id="290" r:id="rId25"/>
    <p:sldId id="297" r:id="rId26"/>
    <p:sldId id="298" r:id="rId27"/>
    <p:sldId id="307" r:id="rId28"/>
    <p:sldId id="306" r:id="rId29"/>
    <p:sldId id="262" r:id="rId30"/>
    <p:sldId id="270" r:id="rId31"/>
    <p:sldId id="303" r:id="rId32"/>
    <p:sldId id="272" r:id="rId33"/>
    <p:sldId id="291" r:id="rId34"/>
    <p:sldId id="273" r:id="rId35"/>
    <p:sldId id="265" r:id="rId36"/>
    <p:sldId id="274" r:id="rId37"/>
    <p:sldId id="275" r:id="rId38"/>
    <p:sldId id="279" r:id="rId39"/>
    <p:sldId id="276" r:id="rId40"/>
    <p:sldId id="280" r:id="rId41"/>
    <p:sldId id="278" r:id="rId42"/>
    <p:sldId id="277" r:id="rId43"/>
    <p:sldId id="281" r:id="rId44"/>
    <p:sldId id="293" r:id="rId45"/>
    <p:sldId id="292" r:id="rId46"/>
    <p:sldId id="282" r:id="rId47"/>
    <p:sldId id="305" r:id="rId48"/>
    <p:sldId id="294" r:id="rId49"/>
    <p:sldId id="285" r:id="rId50"/>
    <p:sldId id="286" r:id="rId51"/>
    <p:sldId id="287" r:id="rId52"/>
    <p:sldId id="283" r:id="rId53"/>
    <p:sldId id="284" r:id="rId54"/>
    <p:sldId id="288" r:id="rId55"/>
    <p:sldId id="295" r:id="rId56"/>
    <p:sldId id="296" r:id="rId57"/>
    <p:sldId id="289" r:id="rId58"/>
    <p:sldId id="299" r:id="rId59"/>
    <p:sldId id="300" r:id="rId60"/>
  </p:sldIdLst>
  <p:sldSz cx="9144000" cy="5143500" type="screen16x9"/>
  <p:notesSz cx="6858000" cy="9144000"/>
  <p:embeddedFontLst>
    <p:embeddedFont>
      <p:font typeface="Arid ITC" panose="02000403060000020003" pitchFamily="2" charset="0"/>
      <p:regular r:id="rId61"/>
    </p:embeddedFont>
    <p:embeddedFont>
      <p:font typeface="Viner Hand ITC" panose="03070502030502020203" pitchFamily="66" charset="0"/>
      <p:regular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Believer Fever" panose="02000500000000000000" pitchFamily="2" charset="0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69900"/>
    <a:srgbClr val="CCCC00"/>
    <a:srgbClr val="FCDE04"/>
    <a:srgbClr val="FCFF75"/>
    <a:srgbClr val="003300"/>
    <a:srgbClr val="FFFF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80" d="100"/>
          <a:sy n="80" d="100"/>
        </p:scale>
        <p:origin x="-9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font" Target="fonts/font3.fntdata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font" Target="fonts/font1.fntdata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font" Target="fonts/font4.fntdata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font" Target="fonts/font7.fntdata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font" Target="fonts/font2.fntdata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937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167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204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22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06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573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499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125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938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61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733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887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852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469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000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60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292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983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835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772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0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983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064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727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194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921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372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389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052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571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770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77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460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349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449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56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382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995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35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656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30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313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31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937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782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758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777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223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151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517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65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416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579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32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488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93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43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326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333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92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2133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516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764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62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294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095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67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835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03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3903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5772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096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32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30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30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0832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050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775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293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874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504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568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827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08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2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4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4020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3344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0164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484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3098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386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0429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9856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610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6611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23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178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1974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651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826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340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9619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2338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9793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8726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2256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3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24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9214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6855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1272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7484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0120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826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280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125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6017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206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62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880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7184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022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9362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4007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8862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787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5928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1816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0006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0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625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22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62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54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19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66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1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2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31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27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61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01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08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06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7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76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1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6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81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92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02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96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36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23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3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74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15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00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1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156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67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371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85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99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9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33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79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431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42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23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580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972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08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24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075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324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848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61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7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34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804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23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68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666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556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133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43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275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580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521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258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35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885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00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681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141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09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324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215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2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26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180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488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650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006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35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093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7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96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037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4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9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2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7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2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9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1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0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0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4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1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2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3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3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0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8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63A6-070D-4B59-BAF4-9B11D2E3A3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DC3B-3AE3-4AB2-B49F-F02B4CA64D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7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7795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dobe Caslon Pro" pitchFamily="18" charset="0"/>
              </a:rPr>
              <a:t>ONE</a:t>
            </a:r>
            <a:endParaRPr lang="en-US" sz="6600" dirty="0">
              <a:latin typeface="Adobe Caslon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539954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dobe Caslon Pro" pitchFamily="18" charset="0"/>
              </a:rPr>
              <a:t>MONTH</a:t>
            </a:r>
            <a:endParaRPr lang="en-US" sz="6600" dirty="0">
              <a:latin typeface="Adobe Caslon Pr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09" y="2301954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dobe Caslon Pro" pitchFamily="18" charset="0"/>
              </a:rPr>
              <a:t>TO</a:t>
            </a:r>
            <a:endParaRPr lang="en-US" sz="6600" dirty="0">
              <a:latin typeface="Adobe Caslon Pr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61521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Teach us to number our days, </a:t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that we may gain a heart of wisdom. -Psalm 90:12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3" t="20420" r="15785" b="26727"/>
          <a:stretch/>
        </p:blipFill>
        <p:spPr bwMode="auto">
          <a:xfrm>
            <a:off x="4703431" y="681474"/>
            <a:ext cx="3938543" cy="232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3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48084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dobe Caslon Pro" pitchFamily="18" charset="0"/>
              </a:rPr>
              <a:t>JESUS LIVED   </a:t>
            </a:r>
            <a:endParaRPr lang="en-US" sz="5400" dirty="0">
              <a:latin typeface="Adobe Caslon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7309" y="449818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Teach us to number our days, </a:t>
            </a:r>
            <a:b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</a:b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that we may gain a heart of wisdom. </a:t>
            </a:r>
            <a:b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</a:b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- Psalm 90:12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6364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3300"/>
                </a:solidFill>
                <a:latin typeface="Viner Hand ITC" panose="03070502030502020203" pitchFamily="66" charset="0"/>
              </a:rPr>
              <a:t>1</a:t>
            </a:r>
            <a:endParaRPr lang="en-US" sz="8000" dirty="0">
              <a:solidFill>
                <a:srgbClr val="003300"/>
              </a:solidFill>
              <a:latin typeface="Believer Fever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3114" y="1188482"/>
            <a:ext cx="738793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cap="none" spc="0" dirty="0" smtClean="0">
                <a:ln w="1905">
                  <a:solidFill>
                    <a:srgbClr val="669900">
                      <a:alpha val="17000"/>
                    </a:srgbClr>
                  </a:solidFill>
                </a:ln>
                <a:gradFill>
                  <a:gsLst>
                    <a:gs pos="32000">
                      <a:srgbClr val="FCDE04"/>
                    </a:gs>
                    <a:gs pos="53000">
                      <a:srgbClr val="669900"/>
                    </a:gs>
                  </a:gsLst>
                  <a:lin ang="5400000" scaled="0"/>
                </a:gradFill>
                <a:latin typeface="Arid ITC" panose="02000403060000020003" pitchFamily="2" charset="0"/>
              </a:rPr>
              <a:t>passionately</a:t>
            </a:r>
            <a:endParaRPr lang="en-US" sz="13800" cap="none" spc="0" dirty="0">
              <a:ln w="1905">
                <a:solidFill>
                  <a:srgbClr val="669900">
                    <a:alpha val="17000"/>
                  </a:srgbClr>
                </a:solidFill>
              </a:ln>
              <a:gradFill>
                <a:gsLst>
                  <a:gs pos="32000">
                    <a:srgbClr val="FCDE04"/>
                  </a:gs>
                  <a:gs pos="53000">
                    <a:srgbClr val="669900"/>
                  </a:gs>
                </a:gsLst>
                <a:lin ang="5400000" scaled="0"/>
              </a:gra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173355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00"/>
                </a:solidFill>
                <a:cs typeface="Adobe Arabic" pitchFamily="18" charset="-78"/>
              </a:rPr>
              <a:t>The thief’s purpose is to steal </a:t>
            </a:r>
            <a:r>
              <a:rPr lang="en-US" sz="3200" dirty="0" smtClean="0">
                <a:solidFill>
                  <a:srgbClr val="003300"/>
                </a:solidFill>
                <a:cs typeface="Adobe Arabic" pitchFamily="18" charset="-78"/>
              </a:rPr>
              <a:t>and </a:t>
            </a:r>
            <a:r>
              <a:rPr lang="en-US" sz="3200" dirty="0">
                <a:solidFill>
                  <a:srgbClr val="003300"/>
                </a:solidFill>
                <a:cs typeface="Adobe Arabic" pitchFamily="18" charset="-78"/>
              </a:rPr>
              <a:t>kill and destroy. </a:t>
            </a:r>
            <a:r>
              <a:rPr lang="en-US" sz="3200" dirty="0" smtClean="0">
                <a:solidFill>
                  <a:srgbClr val="003300"/>
                </a:solidFill>
                <a:cs typeface="Adobe Arabic" pitchFamily="18" charset="-78"/>
              </a:rPr>
              <a:t>My </a:t>
            </a:r>
            <a:r>
              <a:rPr lang="en-US" sz="3200" dirty="0">
                <a:solidFill>
                  <a:srgbClr val="003300"/>
                </a:solidFill>
                <a:cs typeface="Adobe Arabic" pitchFamily="18" charset="-78"/>
              </a:rPr>
              <a:t>purpose is to give them a rich and satisfying life.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7064" y="157430"/>
            <a:ext cx="28194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John 10:10</a:t>
            </a:r>
            <a:endParaRPr lang="en-US" sz="4800" cap="none" spc="0" dirty="0">
              <a:ln w="19050">
                <a:noFill/>
                <a:prstDash val="solid"/>
              </a:ln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666750"/>
            <a:ext cx="2975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4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4364" y="301061"/>
            <a:ext cx="56388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Jesus healed a blind man</a:t>
            </a:r>
            <a:endParaRPr lang="en-US" sz="48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pic>
        <p:nvPicPr>
          <p:cNvPr id="1026" name="Picture 2" descr="http://www.wingclips.com/system/movie-clips/jesus/rise-up-and-walk/images/jesus-movie-clip-screenshot-rise-up-and-walk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4">
            <a:off x="2306783" y="1568204"/>
            <a:ext cx="4572000" cy="257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068" y="150495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3300"/>
                </a:solidFill>
              </a:rPr>
              <a:t> “I entered this world to render judgment—to give sight to the blind and to show those who think they </a:t>
            </a:r>
            <a:r>
              <a:rPr lang="en-US" sz="3200" dirty="0" smtClean="0">
                <a:solidFill>
                  <a:srgbClr val="003300"/>
                </a:solidFill>
              </a:rPr>
              <a:t>see</a:t>
            </a:r>
            <a:r>
              <a:rPr lang="en-US" sz="3200" dirty="0">
                <a:solidFill>
                  <a:srgbClr val="003300"/>
                </a:solidFill>
              </a:rPr>
              <a:t> that they are blind.”</a:t>
            </a:r>
          </a:p>
          <a:p>
            <a:pPr algn="ctr"/>
            <a:r>
              <a:rPr lang="en-US" sz="3200" b="1" baseline="30000" dirty="0">
                <a:solidFill>
                  <a:srgbClr val="003300"/>
                </a:solidFill>
              </a:rPr>
              <a:t> 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00620"/>
            <a:ext cx="44958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0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 John 9:39</a:t>
            </a:r>
            <a:endParaRPr lang="en-US" sz="40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21696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0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995" y="1164164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Some Pharisees who were standing nearby heard him and asked, </a:t>
            </a:r>
            <a:r>
              <a:rPr lang="en-US" sz="3200" dirty="0" smtClean="0">
                <a:solidFill>
                  <a:srgbClr val="003300"/>
                </a:solidFill>
              </a:rPr>
              <a:t/>
            </a:r>
            <a:br>
              <a:rPr lang="en-US" sz="3200" dirty="0" smtClean="0">
                <a:solidFill>
                  <a:srgbClr val="003300"/>
                </a:solidFill>
              </a:rPr>
            </a:br>
            <a:r>
              <a:rPr lang="en-US" sz="3200" dirty="0" smtClean="0">
                <a:solidFill>
                  <a:srgbClr val="003300"/>
                </a:solidFill>
              </a:rPr>
              <a:t>“</a:t>
            </a:r>
            <a:r>
              <a:rPr lang="en-US" sz="3200" dirty="0">
                <a:solidFill>
                  <a:srgbClr val="003300"/>
                </a:solidFill>
              </a:rPr>
              <a:t>Are you saying we’re blind?”</a:t>
            </a:r>
          </a:p>
          <a:p>
            <a:pPr algn="ctr"/>
            <a:r>
              <a:rPr lang="en-US" sz="3200" b="1" baseline="30000" dirty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“If you were blind, you wouldn’t be guilty,” Jesus replied. “But you remain guilty because you claim you can see</a:t>
            </a:r>
            <a:r>
              <a:rPr lang="en-US" sz="3200" dirty="0" smtClean="0">
                <a:solidFill>
                  <a:srgbClr val="003300"/>
                </a:solidFill>
              </a:rPr>
              <a:t>.”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00620"/>
            <a:ext cx="44958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0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 John 9:40-41</a:t>
            </a:r>
            <a:endParaRPr lang="en-US" sz="40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5263" y="656998"/>
            <a:ext cx="2137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0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1352550"/>
            <a:ext cx="762000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19050">
                  <a:noFill/>
                  <a:prstDash val="solid"/>
                </a:ln>
                <a:solidFill>
                  <a:srgbClr val="66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someday syndrome</a:t>
            </a:r>
            <a:endParaRPr lang="en-US" sz="8800" cap="none" spc="0" dirty="0">
              <a:ln w="19050">
                <a:noFill/>
                <a:prstDash val="solid"/>
              </a:ln>
              <a:solidFill>
                <a:srgbClr val="66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265" y="970060"/>
            <a:ext cx="8077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>
                <a:solidFill>
                  <a:srgbClr val="003300"/>
                </a:solidFill>
                <a:cs typeface="Adobe Arabic" pitchFamily="18" charset="-78"/>
              </a:rPr>
              <a:t> </a:t>
            </a:r>
            <a:r>
              <a:rPr lang="en-US" sz="3200" dirty="0">
                <a:solidFill>
                  <a:srgbClr val="003300"/>
                </a:solidFill>
                <a:cs typeface="Adobe Arabic" pitchFamily="18" charset="-78"/>
              </a:rPr>
              <a:t>“To what can I compare the people of this generation?” Jesus </a:t>
            </a:r>
            <a:r>
              <a:rPr lang="en-US" sz="3200" dirty="0" smtClean="0">
                <a:solidFill>
                  <a:srgbClr val="003300"/>
                </a:solidFill>
                <a:cs typeface="Adobe Arabic" pitchFamily="18" charset="-78"/>
              </a:rPr>
              <a:t>asked, “</a:t>
            </a:r>
            <a:r>
              <a:rPr lang="en-US" sz="3200" dirty="0">
                <a:solidFill>
                  <a:srgbClr val="003300"/>
                </a:solidFill>
                <a:cs typeface="Adobe Arabic" pitchFamily="18" charset="-78"/>
              </a:rPr>
              <a:t>How can I describe them? </a:t>
            </a:r>
            <a:r>
              <a:rPr lang="en-US" sz="3200" b="1" baseline="30000" dirty="0">
                <a:solidFill>
                  <a:srgbClr val="003300"/>
                </a:solidFill>
                <a:cs typeface="Adobe Arabic" pitchFamily="18" charset="-78"/>
              </a:rPr>
              <a:t> </a:t>
            </a:r>
            <a:r>
              <a:rPr lang="en-US" sz="3200" dirty="0">
                <a:solidFill>
                  <a:srgbClr val="003300"/>
                </a:solidFill>
                <a:cs typeface="Adobe Arabic" pitchFamily="18" charset="-78"/>
              </a:rPr>
              <a:t>They are like children playing a game in the public square. They complain to their friends</a:t>
            </a:r>
            <a:r>
              <a:rPr lang="en-US" sz="3200" dirty="0" smtClean="0">
                <a:solidFill>
                  <a:srgbClr val="003300"/>
                </a:solidFill>
                <a:cs typeface="Adobe Arabic" pitchFamily="18" charset="-78"/>
              </a:rPr>
              <a:t>, ‘</a:t>
            </a:r>
            <a:r>
              <a:rPr lang="en-US" sz="3200" dirty="0">
                <a:solidFill>
                  <a:srgbClr val="003300"/>
                </a:solidFill>
                <a:cs typeface="Adobe Arabic" pitchFamily="18" charset="-78"/>
              </a:rPr>
              <a:t>We played wedding songs</a:t>
            </a:r>
            <a:r>
              <a:rPr lang="en-US" sz="3200" dirty="0" smtClean="0">
                <a:solidFill>
                  <a:srgbClr val="003300"/>
                </a:solidFill>
                <a:cs typeface="Adobe Arabic" pitchFamily="18" charset="-78"/>
              </a:rPr>
              <a:t>,</a:t>
            </a:r>
            <a:r>
              <a:rPr lang="en-US" sz="3200" dirty="0">
                <a:solidFill>
                  <a:srgbClr val="003300"/>
                </a:solidFill>
                <a:cs typeface="Adobe Arabic" pitchFamily="18" charset="-78"/>
              </a:rPr>
              <a:t> and you didn’t </a:t>
            </a:r>
            <a:r>
              <a:rPr lang="en-US" sz="3200" dirty="0" smtClean="0">
                <a:solidFill>
                  <a:srgbClr val="003300"/>
                </a:solidFill>
                <a:cs typeface="Adobe Arabic" pitchFamily="18" charset="-78"/>
              </a:rPr>
              <a:t>dance, so </a:t>
            </a:r>
            <a:r>
              <a:rPr lang="en-US" sz="3200" dirty="0">
                <a:solidFill>
                  <a:srgbClr val="003300"/>
                </a:solidFill>
                <a:cs typeface="Adobe Arabic" pitchFamily="18" charset="-78"/>
              </a:rPr>
              <a:t>we played funeral songs</a:t>
            </a:r>
            <a:r>
              <a:rPr lang="en-US" sz="3200" dirty="0" smtClean="0">
                <a:solidFill>
                  <a:srgbClr val="003300"/>
                </a:solidFill>
                <a:cs typeface="Adobe Arabic" pitchFamily="18" charset="-78"/>
              </a:rPr>
              <a:t>, </a:t>
            </a:r>
            <a:br>
              <a:rPr lang="en-US" sz="3200" dirty="0" smtClean="0">
                <a:solidFill>
                  <a:srgbClr val="003300"/>
                </a:solidFill>
                <a:cs typeface="Adobe Arabic" pitchFamily="18" charset="-78"/>
              </a:rPr>
            </a:br>
            <a:r>
              <a:rPr lang="en-US" sz="3200" dirty="0" smtClean="0">
                <a:solidFill>
                  <a:srgbClr val="003300"/>
                </a:solidFill>
                <a:cs typeface="Adobe Arabic" pitchFamily="18" charset="-78"/>
              </a:rPr>
              <a:t>and </a:t>
            </a:r>
            <a:r>
              <a:rPr lang="en-US" sz="3200" dirty="0">
                <a:solidFill>
                  <a:srgbClr val="003300"/>
                </a:solidFill>
                <a:cs typeface="Adobe Arabic" pitchFamily="18" charset="-78"/>
              </a:rPr>
              <a:t>you didn’t weep.’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57150"/>
            <a:ext cx="35052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000" i="1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L</a:t>
            </a:r>
            <a:r>
              <a:rPr lang="en-US" sz="36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uke 7: 31-32</a:t>
            </a:r>
            <a:endParaRPr lang="en-US" sz="3600" cap="none" spc="0" dirty="0">
              <a:ln w="19050">
                <a:noFill/>
                <a:prstDash val="solid"/>
              </a:ln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2082" y="514350"/>
            <a:ext cx="2137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0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48084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  <a:latin typeface="Adobe Caslon Pro" pitchFamily="18" charset="0"/>
              </a:rPr>
              <a:t>JESUS LOVED   </a:t>
            </a:r>
            <a:endParaRPr lang="en-US" sz="54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7309" y="449818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  <a:t>Teach us to number our days, </a:t>
            </a:r>
            <a:b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</a:br>
            <a: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  <a:t>that we may gain a heart of wisdom. </a:t>
            </a:r>
            <a:b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</a:br>
            <a: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  <a:t>- Psalm 90:12</a:t>
            </a:r>
            <a:endParaRPr lang="en-US" sz="1400" dirty="0">
              <a:solidFill>
                <a:srgbClr val="9BBB59">
                  <a:lumMod val="50000"/>
                </a:srgbClr>
              </a:solidFill>
              <a:latin typeface="Adobe Caslon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6364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3300"/>
                </a:solidFill>
                <a:latin typeface="Viner Hand ITC" panose="03070502030502020203" pitchFamily="66" charset="0"/>
              </a:rPr>
              <a:t>2</a:t>
            </a:r>
            <a:endParaRPr lang="en-US" sz="8000" dirty="0">
              <a:solidFill>
                <a:srgbClr val="003300"/>
              </a:solidFill>
              <a:latin typeface="Believer Fever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3114" y="1323556"/>
            <a:ext cx="738793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cap="none" spc="0" dirty="0" smtClean="0">
                <a:ln w="1905">
                  <a:solidFill>
                    <a:srgbClr val="669900">
                      <a:alpha val="17000"/>
                    </a:srgbClr>
                  </a:solidFill>
                </a:ln>
                <a:gradFill>
                  <a:gsLst>
                    <a:gs pos="32000">
                      <a:srgbClr val="FCDE04"/>
                    </a:gs>
                    <a:gs pos="53000">
                      <a:srgbClr val="669900"/>
                    </a:gs>
                  </a:gsLst>
                  <a:lin ang="5400000" scaled="0"/>
                </a:gradFill>
                <a:latin typeface="Arid ITC" panose="02000403060000020003" pitchFamily="2" charset="0"/>
              </a:rPr>
              <a:t>completely</a:t>
            </a:r>
            <a:endParaRPr lang="en-US" sz="13800" cap="none" spc="0" dirty="0">
              <a:ln w="1905">
                <a:solidFill>
                  <a:srgbClr val="669900">
                    <a:alpha val="17000"/>
                  </a:srgbClr>
                </a:solidFill>
              </a:ln>
              <a:gradFill>
                <a:gsLst>
                  <a:gs pos="32000">
                    <a:srgbClr val="FCDE04"/>
                  </a:gs>
                  <a:gs pos="53000">
                    <a:srgbClr val="669900"/>
                  </a:gs>
                </a:gsLst>
                <a:lin ang="5400000" scaled="0"/>
              </a:gra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2875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3300"/>
                </a:solidFill>
              </a:rPr>
              <a:t>Jesus </a:t>
            </a:r>
            <a:r>
              <a:rPr lang="en-US" sz="3200" dirty="0">
                <a:solidFill>
                  <a:srgbClr val="003300"/>
                </a:solidFill>
              </a:rPr>
              <a:t>knew that his hour had come to leave this world and return to his Father. </a:t>
            </a:r>
            <a:r>
              <a:rPr lang="en-US" sz="3200" dirty="0" smtClean="0">
                <a:solidFill>
                  <a:srgbClr val="003300"/>
                </a:solidFill>
              </a:rPr>
              <a:t/>
            </a:r>
            <a:br>
              <a:rPr lang="en-US" sz="3200" dirty="0" smtClean="0">
                <a:solidFill>
                  <a:srgbClr val="003300"/>
                </a:solidFill>
              </a:rPr>
            </a:br>
            <a:r>
              <a:rPr lang="en-US" sz="3200" dirty="0" smtClean="0">
                <a:solidFill>
                  <a:srgbClr val="003300"/>
                </a:solidFill>
              </a:rPr>
              <a:t>He </a:t>
            </a:r>
            <a:r>
              <a:rPr lang="en-US" sz="3200" dirty="0">
                <a:solidFill>
                  <a:srgbClr val="003300"/>
                </a:solidFill>
              </a:rPr>
              <a:t>had loved his disciples during his ministry on earth, and now he loved them to the very end</a:t>
            </a:r>
            <a:endParaRPr lang="en-US" sz="3200" dirty="0">
              <a:solidFill>
                <a:srgbClr val="003300"/>
              </a:solidFill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200620"/>
            <a:ext cx="28194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John 13:1</a:t>
            </a:r>
            <a:endParaRPr lang="en-US" sz="54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819150"/>
            <a:ext cx="2137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0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ssets.faithgateway.com/wp-content/uploads/2014/04/jesus-washing-f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0550"/>
            <a:ext cx="381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64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312773">
            <a:off x="4636306" y="630597"/>
            <a:ext cx="2743200" cy="4047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714">
            <a:off x="4337489" y="355679"/>
            <a:ext cx="2652712" cy="39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7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120015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Jesus replied, “‘You must love the </a:t>
            </a:r>
            <a:r>
              <a:rPr lang="en-US" sz="3200" cap="small" dirty="0">
                <a:solidFill>
                  <a:srgbClr val="003300"/>
                </a:solidFill>
              </a:rPr>
              <a:t>Lord</a:t>
            </a:r>
            <a:r>
              <a:rPr lang="en-US" sz="3200" dirty="0">
                <a:solidFill>
                  <a:srgbClr val="003300"/>
                </a:solidFill>
              </a:rPr>
              <a:t> your God with all your heart, all your soul, and all your mind</a:t>
            </a:r>
            <a:r>
              <a:rPr lang="en-US" sz="3200" dirty="0" smtClean="0">
                <a:solidFill>
                  <a:srgbClr val="003300"/>
                </a:solidFill>
              </a:rPr>
              <a:t>.’</a:t>
            </a:r>
            <a:r>
              <a:rPr lang="en-US" sz="3200" b="1" baseline="30000" dirty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This is the first and greatest commandment. </a:t>
            </a:r>
            <a:r>
              <a:rPr lang="en-US" sz="3200" b="1" baseline="30000" dirty="0">
                <a:solidFill>
                  <a:srgbClr val="003300"/>
                </a:solidFill>
              </a:rPr>
              <a:t> </a:t>
            </a:r>
            <a:r>
              <a:rPr lang="en-US" sz="3200" b="1" baseline="30000" dirty="0" smtClean="0">
                <a:solidFill>
                  <a:srgbClr val="003300"/>
                </a:solidFill>
              </a:rPr>
              <a:t/>
            </a:r>
            <a:br>
              <a:rPr lang="en-US" sz="3200" b="1" baseline="30000" dirty="0" smtClean="0">
                <a:solidFill>
                  <a:srgbClr val="003300"/>
                </a:solidFill>
              </a:rPr>
            </a:br>
            <a:r>
              <a:rPr lang="en-US" sz="3200" dirty="0" smtClean="0">
                <a:solidFill>
                  <a:srgbClr val="003300"/>
                </a:solidFill>
              </a:rPr>
              <a:t>A </a:t>
            </a:r>
            <a:r>
              <a:rPr lang="en-US" sz="3200" dirty="0">
                <a:solidFill>
                  <a:srgbClr val="003300"/>
                </a:solidFill>
              </a:rPr>
              <a:t>second is equally important: </a:t>
            </a:r>
            <a:r>
              <a:rPr lang="en-US" sz="3200" dirty="0" smtClean="0">
                <a:solidFill>
                  <a:srgbClr val="003300"/>
                </a:solidFill>
              </a:rPr>
              <a:t/>
            </a:r>
            <a:br>
              <a:rPr lang="en-US" sz="3200" dirty="0" smtClean="0">
                <a:solidFill>
                  <a:srgbClr val="003300"/>
                </a:solidFill>
              </a:rPr>
            </a:br>
            <a:r>
              <a:rPr lang="en-US" sz="3200" dirty="0" smtClean="0">
                <a:solidFill>
                  <a:srgbClr val="003300"/>
                </a:solidFill>
              </a:rPr>
              <a:t>‘</a:t>
            </a:r>
            <a:r>
              <a:rPr lang="en-US" sz="3200" dirty="0">
                <a:solidFill>
                  <a:srgbClr val="003300"/>
                </a:solidFill>
              </a:rPr>
              <a:t>Love your neighbor as yourself</a:t>
            </a:r>
            <a:r>
              <a:rPr lang="en-US" sz="3200" dirty="0" smtClean="0">
                <a:solidFill>
                  <a:srgbClr val="003300"/>
                </a:solidFill>
              </a:rPr>
              <a:t>.’</a:t>
            </a:r>
            <a:r>
              <a:rPr lang="en-US" sz="3200" dirty="0">
                <a:solidFill>
                  <a:srgbClr val="003300"/>
                </a:solidFill>
              </a:rPr>
              <a:t> </a:t>
            </a:r>
            <a:endParaRPr lang="en-US" sz="3200" dirty="0">
              <a:solidFill>
                <a:srgbClr val="003300"/>
              </a:solidFill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133350"/>
            <a:ext cx="44196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Matthew 22:37-39</a:t>
            </a:r>
            <a:endParaRPr lang="en-US" sz="36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86085"/>
            <a:ext cx="24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4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211455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>
                <a:solidFill>
                  <a:srgbClr val="003300"/>
                </a:solidFill>
              </a:rPr>
              <a:t> </a:t>
            </a:r>
            <a:r>
              <a:rPr lang="en-US" sz="3200" dirty="0" smtClean="0">
                <a:solidFill>
                  <a:srgbClr val="003300"/>
                </a:solidFill>
              </a:rPr>
              <a:t>Love never fails…..</a:t>
            </a:r>
            <a:r>
              <a:rPr lang="en-US" sz="3200" dirty="0">
                <a:solidFill>
                  <a:srgbClr val="003300"/>
                </a:solidFill>
              </a:rPr>
              <a:t> </a:t>
            </a:r>
            <a:endParaRPr lang="en-US" sz="3200" dirty="0">
              <a:solidFill>
                <a:srgbClr val="003300"/>
              </a:solidFill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133350"/>
            <a:ext cx="44196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dirty="0" smtClean="0">
                <a:ln w="19050">
                  <a:noFill/>
                  <a:prstDash val="solid"/>
                </a:ln>
                <a:solidFill>
                  <a:srgbClr val="66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1 Corinthians 13:8</a:t>
            </a:r>
            <a:endParaRPr lang="en-US" sz="4800" dirty="0">
              <a:ln w="19050">
                <a:noFill/>
                <a:prstDash val="solid"/>
              </a:ln>
              <a:solidFill>
                <a:srgbClr val="66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738485"/>
            <a:ext cx="280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4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48084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Adobe Caslon Pro" pitchFamily="18" charset="0"/>
              </a:rPr>
              <a:t>JESUS LEARNED   </a:t>
            </a:r>
            <a:endParaRPr lang="en-US" sz="54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7309" y="449818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  <a:t>Teach us to number our days, </a:t>
            </a:r>
            <a:b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</a:br>
            <a: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  <a:t>that we may gain a heart of wisdom. </a:t>
            </a:r>
            <a:b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</a:br>
            <a: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  <a:t>- Psalm 90:12</a:t>
            </a:r>
            <a:endParaRPr lang="en-US" sz="1400" dirty="0">
              <a:solidFill>
                <a:srgbClr val="9BBB59">
                  <a:lumMod val="50000"/>
                </a:srgbClr>
              </a:solidFill>
              <a:latin typeface="Adobe Caslon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6364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3300"/>
                </a:solidFill>
                <a:latin typeface="Viner Hand ITC" panose="03070502030502020203" pitchFamily="66" charset="0"/>
              </a:rPr>
              <a:t>3</a:t>
            </a:r>
            <a:endParaRPr lang="en-US" sz="8000" dirty="0">
              <a:solidFill>
                <a:srgbClr val="003300"/>
              </a:solidFill>
              <a:latin typeface="Believer Fever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014" y="1428750"/>
            <a:ext cx="738793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cap="none" spc="0" dirty="0" smtClean="0">
                <a:ln w="1905">
                  <a:solidFill>
                    <a:srgbClr val="669900">
                      <a:alpha val="17000"/>
                    </a:srgbClr>
                  </a:solidFill>
                </a:ln>
                <a:gradFill>
                  <a:gsLst>
                    <a:gs pos="32000">
                      <a:srgbClr val="FCDE04"/>
                    </a:gs>
                    <a:gs pos="53000">
                      <a:srgbClr val="669900"/>
                    </a:gs>
                  </a:gsLst>
                  <a:lin ang="5400000" scaled="0"/>
                </a:gradFill>
                <a:latin typeface="Arid ITC" panose="02000403060000020003" pitchFamily="2" charset="0"/>
              </a:rPr>
              <a:t>humbly</a:t>
            </a:r>
            <a:endParaRPr lang="en-US" sz="13800" cap="none" spc="0" dirty="0">
              <a:ln w="1905">
                <a:solidFill>
                  <a:srgbClr val="669900">
                    <a:alpha val="17000"/>
                  </a:srgbClr>
                </a:solidFill>
              </a:ln>
              <a:gradFill>
                <a:gsLst>
                  <a:gs pos="32000">
                    <a:srgbClr val="FCDE04"/>
                  </a:gs>
                  <a:gs pos="53000">
                    <a:srgbClr val="669900"/>
                  </a:gs>
                </a:gsLst>
                <a:lin ang="5400000" scaled="0"/>
              </a:gra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150495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 The words I speak are not my own, but my Father who lives in me does his work through me. </a:t>
            </a:r>
            <a:r>
              <a:rPr lang="en-US" sz="3200" dirty="0" smtClean="0">
                <a:solidFill>
                  <a:srgbClr val="003300"/>
                </a:solidFill>
              </a:rPr>
              <a:t>Just </a:t>
            </a:r>
            <a:r>
              <a:rPr lang="en-US" sz="3200" dirty="0">
                <a:solidFill>
                  <a:srgbClr val="003300"/>
                </a:solidFill>
              </a:rPr>
              <a:t>believe that I am in the Father and the Father is in me.</a:t>
            </a:r>
            <a:endParaRPr lang="en-US" sz="3200" dirty="0">
              <a:solidFill>
                <a:srgbClr val="003300"/>
              </a:solidFill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009" y="121227"/>
            <a:ext cx="44196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John 14</a:t>
            </a:r>
            <a:r>
              <a:rPr lang="en-US" sz="28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 :</a:t>
            </a:r>
            <a:r>
              <a:rPr lang="en-US" sz="44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10</a:t>
            </a:r>
            <a:endParaRPr lang="en-US" sz="54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666750"/>
            <a:ext cx="3508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4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264" y="112395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 </a:t>
            </a:r>
            <a:r>
              <a:rPr lang="en-US" sz="3200" b="1" baseline="30000" dirty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“I don’t have much more time to talk to you, because the ruler of this world approaches. He has no power over me, </a:t>
            </a:r>
            <a:r>
              <a:rPr lang="en-US" sz="3200" dirty="0" smtClean="0">
                <a:solidFill>
                  <a:srgbClr val="003300"/>
                </a:solidFill>
              </a:rPr>
              <a:t>but </a:t>
            </a:r>
            <a:r>
              <a:rPr lang="en-US" sz="3200" dirty="0">
                <a:solidFill>
                  <a:srgbClr val="003300"/>
                </a:solidFill>
              </a:rPr>
              <a:t>I will do what the Father requires of me, so that the world will know that I love the Father</a:t>
            </a:r>
            <a:r>
              <a:rPr lang="en-US" sz="3200" dirty="0" smtClean="0">
                <a:solidFill>
                  <a:srgbClr val="003300"/>
                </a:solidFill>
              </a:rPr>
              <a:t>. Come</a:t>
            </a:r>
            <a:r>
              <a:rPr lang="en-US" sz="3200" dirty="0">
                <a:solidFill>
                  <a:srgbClr val="003300"/>
                </a:solidFill>
              </a:rPr>
              <a:t>, let’s be going</a:t>
            </a:r>
            <a:r>
              <a:rPr lang="en-US" sz="3200" dirty="0" smtClean="0">
                <a:solidFill>
                  <a:srgbClr val="003300"/>
                </a:solidFill>
              </a:rPr>
              <a:t>.”</a:t>
            </a:r>
            <a:endParaRPr lang="en-US" sz="3200" dirty="0">
              <a:solidFill>
                <a:srgbClr val="003300"/>
              </a:solidFill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009" y="121227"/>
            <a:ext cx="44196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John 14 :31-32</a:t>
            </a:r>
            <a:endParaRPr lang="en-US" sz="54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782947"/>
            <a:ext cx="3584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4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150495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Even though Jesus was God’s Son, </a:t>
            </a:r>
            <a:endParaRPr lang="en-US" sz="3200" dirty="0" smtClean="0">
              <a:solidFill>
                <a:srgbClr val="0033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3300"/>
                </a:solidFill>
              </a:rPr>
              <a:t>he </a:t>
            </a:r>
            <a:r>
              <a:rPr lang="en-US" sz="3200" dirty="0">
                <a:solidFill>
                  <a:srgbClr val="003300"/>
                </a:solidFill>
              </a:rPr>
              <a:t>learned obedience </a:t>
            </a:r>
            <a:endParaRPr lang="en-US" sz="3200" dirty="0" smtClean="0">
              <a:solidFill>
                <a:srgbClr val="0033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3300"/>
                </a:solidFill>
              </a:rPr>
              <a:t>from </a:t>
            </a:r>
            <a:r>
              <a:rPr lang="en-US" sz="3200" dirty="0">
                <a:solidFill>
                  <a:srgbClr val="003300"/>
                </a:solidFill>
              </a:rPr>
              <a:t>the things he suffered.</a:t>
            </a:r>
            <a:endParaRPr lang="en-US" sz="3200" dirty="0">
              <a:solidFill>
                <a:srgbClr val="003300"/>
              </a:solidFill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009" y="121227"/>
            <a:ext cx="44196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Hebrews 5 :8</a:t>
            </a:r>
            <a:endParaRPr lang="en-US" sz="54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819150"/>
            <a:ext cx="378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4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455" y="1174595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 smtClean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Instead, he gave up his divine </a:t>
            </a:r>
            <a:r>
              <a:rPr lang="en-US" sz="3200" dirty="0" smtClean="0">
                <a:solidFill>
                  <a:srgbClr val="003300"/>
                </a:solidFill>
              </a:rPr>
              <a:t>privileges;</a:t>
            </a:r>
            <a:endParaRPr lang="en-US" sz="3200" dirty="0">
              <a:solidFill>
                <a:srgbClr val="003300"/>
              </a:solidFill>
            </a:endParaRPr>
          </a:p>
          <a:p>
            <a:pPr algn="ctr"/>
            <a:r>
              <a:rPr lang="en-US" sz="3200" dirty="0">
                <a:solidFill>
                  <a:srgbClr val="003300"/>
                </a:solidFill>
              </a:rPr>
              <a:t>    he took the humble position of a </a:t>
            </a:r>
            <a:r>
              <a:rPr lang="en-US" sz="3200" dirty="0" smtClean="0">
                <a:solidFill>
                  <a:srgbClr val="003300"/>
                </a:solidFill>
              </a:rPr>
              <a:t>slave</a:t>
            </a:r>
            <a:endParaRPr lang="en-US" sz="3200" dirty="0">
              <a:solidFill>
                <a:srgbClr val="003300"/>
              </a:solidFill>
            </a:endParaRPr>
          </a:p>
          <a:p>
            <a:pPr algn="ctr"/>
            <a:r>
              <a:rPr lang="en-US" sz="3200" dirty="0">
                <a:solidFill>
                  <a:srgbClr val="003300"/>
                </a:solidFill>
              </a:rPr>
              <a:t>    and was born as a human being.</a:t>
            </a:r>
          </a:p>
          <a:p>
            <a:pPr algn="ctr"/>
            <a:r>
              <a:rPr lang="en-US" sz="3200" dirty="0">
                <a:solidFill>
                  <a:srgbClr val="003300"/>
                </a:solidFill>
              </a:rPr>
              <a:t>When he appeared in human </a:t>
            </a:r>
            <a:r>
              <a:rPr lang="en-US" sz="3200" dirty="0" smtClean="0">
                <a:solidFill>
                  <a:srgbClr val="003300"/>
                </a:solidFill>
              </a:rPr>
              <a:t>form, </a:t>
            </a:r>
            <a:r>
              <a:rPr lang="en-US" sz="3200" dirty="0">
                <a:solidFill>
                  <a:srgbClr val="003300"/>
                </a:solidFill>
              </a:rPr>
              <a:t>he humbled himself in obedience to God</a:t>
            </a:r>
          </a:p>
          <a:p>
            <a:pPr algn="ctr"/>
            <a:r>
              <a:rPr lang="en-US" sz="3200" dirty="0">
                <a:solidFill>
                  <a:srgbClr val="003300"/>
                </a:solidFill>
              </a:rPr>
              <a:t>    and died a criminal’s death on a cross</a:t>
            </a:r>
            <a:endParaRPr lang="en-US" sz="3200" dirty="0">
              <a:solidFill>
                <a:srgbClr val="003300"/>
              </a:solidFill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009" y="121227"/>
            <a:ext cx="44196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Philippines 2 :7-8</a:t>
            </a:r>
            <a:endParaRPr lang="en-US" sz="48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742950"/>
            <a:ext cx="3494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4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455" y="1174595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 smtClean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CCFF33"/>
                </a:solidFill>
              </a:rPr>
              <a:t>Instead, he gave up his divine </a:t>
            </a:r>
            <a:r>
              <a:rPr lang="en-US" sz="3200" dirty="0" smtClean="0">
                <a:solidFill>
                  <a:srgbClr val="CCFF33"/>
                </a:solidFill>
              </a:rPr>
              <a:t>privileges;</a:t>
            </a:r>
            <a:endParaRPr lang="en-US" sz="3200" dirty="0">
              <a:solidFill>
                <a:srgbClr val="CCFF33"/>
              </a:solidFill>
            </a:endParaRPr>
          </a:p>
          <a:p>
            <a:pPr algn="ctr"/>
            <a:r>
              <a:rPr lang="en-US" sz="3200" dirty="0">
                <a:solidFill>
                  <a:srgbClr val="CCFF33"/>
                </a:solidFill>
              </a:rPr>
              <a:t>    he took the humble position of a </a:t>
            </a:r>
            <a:r>
              <a:rPr lang="en-US" sz="3200" dirty="0" smtClean="0">
                <a:solidFill>
                  <a:srgbClr val="CCFF33"/>
                </a:solidFill>
              </a:rPr>
              <a:t>slave</a:t>
            </a:r>
            <a:endParaRPr lang="en-US" sz="3200" dirty="0">
              <a:solidFill>
                <a:srgbClr val="CCFF33"/>
              </a:solidFill>
            </a:endParaRPr>
          </a:p>
          <a:p>
            <a:pPr algn="ctr"/>
            <a:r>
              <a:rPr lang="en-US" sz="3200" dirty="0">
                <a:solidFill>
                  <a:srgbClr val="CCFF33"/>
                </a:solidFill>
              </a:rPr>
              <a:t>    and was born as a human being.</a:t>
            </a:r>
          </a:p>
          <a:p>
            <a:pPr algn="ctr"/>
            <a:r>
              <a:rPr lang="en-US" sz="3200" dirty="0">
                <a:solidFill>
                  <a:srgbClr val="CCFF33"/>
                </a:solidFill>
              </a:rPr>
              <a:t>When he appeared in human </a:t>
            </a:r>
            <a:r>
              <a:rPr lang="en-US" sz="3200" dirty="0" smtClean="0">
                <a:solidFill>
                  <a:srgbClr val="CCFF33"/>
                </a:solidFill>
              </a:rPr>
              <a:t>form, </a:t>
            </a:r>
            <a:r>
              <a:rPr lang="en-US" sz="3200" dirty="0">
                <a:solidFill>
                  <a:srgbClr val="CCFF33"/>
                </a:solidFill>
              </a:rPr>
              <a:t>he humbled himself in obedience to God</a:t>
            </a:r>
          </a:p>
          <a:p>
            <a:pPr algn="ctr"/>
            <a:r>
              <a:rPr lang="en-US" sz="3200" dirty="0">
                <a:solidFill>
                  <a:srgbClr val="003300"/>
                </a:solidFill>
              </a:rPr>
              <a:t>    and died a criminal’s death on a cross</a:t>
            </a:r>
            <a:endParaRPr lang="en-US" sz="3200" dirty="0">
              <a:solidFill>
                <a:srgbClr val="003300"/>
              </a:solidFill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009" y="121227"/>
            <a:ext cx="44196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Philippines 2 :7-8</a:t>
            </a:r>
            <a:endParaRPr lang="en-US" sz="48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742950"/>
            <a:ext cx="3494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4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  <p:pic>
        <p:nvPicPr>
          <p:cNvPr id="7" name="Picture 2" descr="http://www.discerninghearts.com/blog/wp-content/uploads/2012/02/Jesus-Cro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118">
            <a:off x="3679591" y="880660"/>
            <a:ext cx="1964926" cy="2593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0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2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196215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 smtClean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Seek his will in all you do, </a:t>
            </a:r>
            <a:endParaRPr lang="en-US" sz="3200" dirty="0" smtClean="0">
              <a:solidFill>
                <a:srgbClr val="0033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3300"/>
                </a:solidFill>
              </a:rPr>
              <a:t>and </a:t>
            </a:r>
            <a:r>
              <a:rPr lang="en-US" sz="3200" dirty="0">
                <a:solidFill>
                  <a:srgbClr val="003300"/>
                </a:solidFill>
              </a:rPr>
              <a:t>he will show you which path to take.</a:t>
            </a:r>
            <a:endParaRPr lang="en-US" sz="3200" dirty="0">
              <a:solidFill>
                <a:srgbClr val="003300"/>
              </a:solidFill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009" y="121227"/>
            <a:ext cx="44196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Proverbs </a:t>
            </a:r>
            <a:r>
              <a:rPr lang="en-US" sz="5400" dirty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3</a:t>
            </a:r>
            <a:r>
              <a:rPr lang="en-US" sz="54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 :6</a:t>
            </a:r>
            <a:endParaRPr lang="en-US" sz="54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782947"/>
            <a:ext cx="333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4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196215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 smtClean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Seek the Kingdom of </a:t>
            </a:r>
            <a:r>
              <a:rPr lang="en-US" sz="3200" dirty="0" smtClean="0">
                <a:solidFill>
                  <a:srgbClr val="003300"/>
                </a:solidFill>
              </a:rPr>
              <a:t>God </a:t>
            </a:r>
            <a:r>
              <a:rPr lang="en-US" sz="3200" dirty="0">
                <a:solidFill>
                  <a:srgbClr val="003300"/>
                </a:solidFill>
              </a:rPr>
              <a:t>above all else, and live righteously, </a:t>
            </a:r>
            <a:r>
              <a:rPr lang="en-US" sz="3200" dirty="0" smtClean="0">
                <a:solidFill>
                  <a:srgbClr val="003300"/>
                </a:solidFill>
              </a:rPr>
              <a:t/>
            </a:r>
            <a:br>
              <a:rPr lang="en-US" sz="3200" dirty="0" smtClean="0">
                <a:solidFill>
                  <a:srgbClr val="003300"/>
                </a:solidFill>
              </a:rPr>
            </a:br>
            <a:r>
              <a:rPr lang="en-US" sz="3200" dirty="0" smtClean="0">
                <a:solidFill>
                  <a:srgbClr val="003300"/>
                </a:solidFill>
              </a:rPr>
              <a:t>and </a:t>
            </a:r>
            <a:r>
              <a:rPr lang="en-US" sz="3200" dirty="0">
                <a:solidFill>
                  <a:srgbClr val="003300"/>
                </a:solidFill>
              </a:rPr>
              <a:t>he will give you everything you need</a:t>
            </a:r>
            <a:r>
              <a:rPr lang="en-US" sz="3200" dirty="0" smtClean="0">
                <a:solidFill>
                  <a:srgbClr val="003300"/>
                </a:solidFill>
              </a:rPr>
              <a:t>.</a:t>
            </a:r>
            <a:endParaRPr lang="en-US" sz="3200" dirty="0">
              <a:solidFill>
                <a:srgbClr val="003300"/>
              </a:solidFill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009" y="121227"/>
            <a:ext cx="44196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Matthew 6 :33</a:t>
            </a:r>
            <a:endParaRPr lang="en-US" sz="54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782947"/>
            <a:ext cx="319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4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5273" y="203835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3300"/>
                </a:solidFill>
                <a:latin typeface="Adobe Caslon Pro" pitchFamily="18" charset="0"/>
              </a:rPr>
              <a:t>TIME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3300"/>
                </a:solidFill>
                <a:latin typeface="Adobe Caslon Pro" pitchFamily="18" charset="0"/>
              </a:rPr>
              <a:t>MONEY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3300"/>
                </a:solidFill>
                <a:latin typeface="Adobe Caslon Pro" pitchFamily="18" charset="0"/>
              </a:rPr>
              <a:t>WORSHIP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3300"/>
                </a:solidFill>
                <a:latin typeface="Adobe Caslon Pro" pitchFamily="18" charset="0"/>
              </a:rPr>
              <a:t>DECISIONS</a:t>
            </a:r>
            <a:endParaRPr lang="en-US" sz="3600" dirty="0">
              <a:solidFill>
                <a:srgbClr val="003300"/>
              </a:solidFill>
              <a:latin typeface="Adobe Caslon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5064" y="742950"/>
            <a:ext cx="7387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cap="none" spc="0" dirty="0" smtClean="0">
                <a:ln w="1905">
                  <a:solidFill>
                    <a:srgbClr val="669900">
                      <a:alpha val="17000"/>
                    </a:srgbClr>
                  </a:solidFill>
                </a:ln>
                <a:gradFill>
                  <a:gsLst>
                    <a:gs pos="22000">
                      <a:srgbClr val="FCDE04"/>
                    </a:gs>
                    <a:gs pos="53000">
                      <a:srgbClr val="669900"/>
                    </a:gs>
                  </a:gsLst>
                  <a:lin ang="5400000" scaled="0"/>
                </a:gradFill>
                <a:latin typeface="Arid ITC" panose="02000403060000020003" pitchFamily="2" charset="0"/>
              </a:rPr>
              <a:t>Humbly give God your</a:t>
            </a:r>
            <a:endParaRPr lang="en-US" sz="6600" cap="none" spc="0" dirty="0">
              <a:ln w="1905">
                <a:solidFill>
                  <a:srgbClr val="669900">
                    <a:alpha val="17000"/>
                  </a:srgbClr>
                </a:solidFill>
              </a:ln>
              <a:gradFill>
                <a:gsLst>
                  <a:gs pos="22000">
                    <a:srgbClr val="FCDE04"/>
                  </a:gs>
                  <a:gs pos="53000">
                    <a:srgbClr val="669900"/>
                  </a:gs>
                </a:gsLst>
                <a:lin ang="5400000" scaled="0"/>
              </a:gra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9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48084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  <a:latin typeface="Adobe Caslon Pro" pitchFamily="18" charset="0"/>
              </a:rPr>
              <a:t>JESUS LEFT   </a:t>
            </a:r>
            <a:endParaRPr lang="en-US" sz="54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7309" y="449818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  <a:t>Teach us to number our days, </a:t>
            </a:r>
            <a:b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</a:br>
            <a: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  <a:t>that we may gain a heart of wisdom. </a:t>
            </a:r>
            <a:b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</a:br>
            <a: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  <a:t>- Psalm 90:12</a:t>
            </a:r>
            <a:endParaRPr lang="en-US" sz="1400" dirty="0">
              <a:solidFill>
                <a:srgbClr val="9BBB59">
                  <a:lumMod val="50000"/>
                </a:srgbClr>
              </a:solidFill>
              <a:latin typeface="Adobe Caslon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6364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3300"/>
                </a:solidFill>
                <a:latin typeface="Viner Hand ITC" panose="03070502030502020203" pitchFamily="66" charset="0"/>
              </a:rPr>
              <a:t>4</a:t>
            </a:r>
            <a:endParaRPr lang="en-US" sz="8000" dirty="0">
              <a:solidFill>
                <a:srgbClr val="003300"/>
              </a:solidFill>
              <a:latin typeface="Believer Fever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0636" y="1188482"/>
            <a:ext cx="53340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cap="none" spc="0" dirty="0" smtClean="0">
                <a:ln w="1905">
                  <a:solidFill>
                    <a:srgbClr val="669900">
                      <a:alpha val="17000"/>
                    </a:srgbClr>
                  </a:solidFill>
                </a:ln>
                <a:gradFill>
                  <a:gsLst>
                    <a:gs pos="27000">
                      <a:srgbClr val="FCDE04"/>
                    </a:gs>
                    <a:gs pos="39000">
                      <a:srgbClr val="669900"/>
                    </a:gs>
                  </a:gsLst>
                  <a:lin ang="5400000" scaled="0"/>
                </a:gradFill>
                <a:latin typeface="Arid ITC" panose="02000403060000020003" pitchFamily="2" charset="0"/>
              </a:rPr>
              <a:t>boldly</a:t>
            </a:r>
            <a:endParaRPr lang="en-US" sz="19900" cap="none" spc="0" dirty="0">
              <a:ln w="1905">
                <a:solidFill>
                  <a:srgbClr val="669900">
                    <a:alpha val="17000"/>
                  </a:srgbClr>
                </a:solidFill>
              </a:ln>
              <a:gradFill>
                <a:gsLst>
                  <a:gs pos="27000">
                    <a:srgbClr val="FCDE04"/>
                  </a:gs>
                  <a:gs pos="39000">
                    <a:srgbClr val="669900"/>
                  </a:gs>
                </a:gsLst>
                <a:lin ang="5400000" scaled="0"/>
              </a:gra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3355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 smtClean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Jesus fully realized </a:t>
            </a:r>
            <a:r>
              <a:rPr lang="en-US" sz="3200" dirty="0" smtClean="0">
                <a:solidFill>
                  <a:srgbClr val="003300"/>
                </a:solidFill>
              </a:rPr>
              <a:t/>
            </a:r>
            <a:br>
              <a:rPr lang="en-US" sz="3200" dirty="0" smtClean="0">
                <a:solidFill>
                  <a:srgbClr val="003300"/>
                </a:solidFill>
              </a:rPr>
            </a:br>
            <a:r>
              <a:rPr lang="en-US" sz="3200" dirty="0" smtClean="0">
                <a:solidFill>
                  <a:srgbClr val="003300"/>
                </a:solidFill>
              </a:rPr>
              <a:t>all </a:t>
            </a:r>
            <a:r>
              <a:rPr lang="en-US" sz="3200" dirty="0">
                <a:solidFill>
                  <a:srgbClr val="003300"/>
                </a:solidFill>
              </a:rPr>
              <a:t>that was going to happen to him, </a:t>
            </a:r>
            <a:r>
              <a:rPr lang="en-US" sz="3200" dirty="0" smtClean="0">
                <a:solidFill>
                  <a:srgbClr val="003300"/>
                </a:solidFill>
              </a:rPr>
              <a:t/>
            </a:r>
            <a:br>
              <a:rPr lang="en-US" sz="3200" dirty="0" smtClean="0">
                <a:solidFill>
                  <a:srgbClr val="003300"/>
                </a:solidFill>
              </a:rPr>
            </a:br>
            <a:r>
              <a:rPr lang="en-US" sz="3200" dirty="0" smtClean="0">
                <a:solidFill>
                  <a:srgbClr val="003300"/>
                </a:solidFill>
              </a:rPr>
              <a:t>so </a:t>
            </a:r>
            <a:r>
              <a:rPr lang="en-US" sz="3200" dirty="0">
                <a:solidFill>
                  <a:srgbClr val="003300"/>
                </a:solidFill>
              </a:rPr>
              <a:t>he stepped forward to meet </a:t>
            </a:r>
            <a:r>
              <a:rPr lang="en-US" sz="3200" dirty="0" smtClean="0">
                <a:solidFill>
                  <a:srgbClr val="003300"/>
                </a:solidFill>
              </a:rPr>
              <a:t>them.</a:t>
            </a:r>
            <a:endParaRPr lang="en-US" sz="3200" dirty="0">
              <a:solidFill>
                <a:srgbClr val="003300"/>
              </a:solidFill>
              <a:cs typeface="Adobe Arabic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666750"/>
            <a:ext cx="305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4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57150"/>
            <a:ext cx="44196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John 18 :4</a:t>
            </a:r>
            <a:endParaRPr lang="en-US" sz="54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196215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 smtClean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As the time drew near for him to ascend to heaven, Jesus resolutely set out for Jerusalem.</a:t>
            </a:r>
            <a:endParaRPr lang="en-US" sz="3200" dirty="0">
              <a:solidFill>
                <a:srgbClr val="003300"/>
              </a:solidFill>
              <a:cs typeface="Adobe Arabic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81915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4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124420"/>
            <a:ext cx="44196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Luke 9:51</a:t>
            </a:r>
            <a:endParaRPr lang="en-US" sz="54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6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142875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 smtClean="0">
                <a:solidFill>
                  <a:srgbClr val="003300"/>
                </a:solidFill>
              </a:rPr>
              <a:t> </a:t>
            </a:r>
            <a:r>
              <a:rPr lang="en-US" sz="3200" dirty="0">
                <a:solidFill>
                  <a:srgbClr val="003300"/>
                </a:solidFill>
              </a:rPr>
              <a:t>‘Well done, my good and faithful servant. You have been faithful in handling this small amount, so now I will give you many more responsibilities. </a:t>
            </a:r>
            <a:r>
              <a:rPr lang="en-US" sz="3200" dirty="0" smtClean="0">
                <a:solidFill>
                  <a:srgbClr val="003300"/>
                </a:solidFill>
              </a:rPr>
              <a:t/>
            </a:r>
            <a:br>
              <a:rPr lang="en-US" sz="3200" dirty="0" smtClean="0">
                <a:solidFill>
                  <a:srgbClr val="003300"/>
                </a:solidFill>
              </a:rPr>
            </a:br>
            <a:r>
              <a:rPr lang="en-US" sz="3200" dirty="0" smtClean="0">
                <a:solidFill>
                  <a:srgbClr val="003300"/>
                </a:solidFill>
              </a:rPr>
              <a:t>Let’s </a:t>
            </a:r>
            <a:r>
              <a:rPr lang="en-US" sz="3200" dirty="0">
                <a:solidFill>
                  <a:srgbClr val="003300"/>
                </a:solidFill>
              </a:rPr>
              <a:t>celebrate together!’</a:t>
            </a:r>
            <a:endParaRPr lang="en-US" sz="3200" dirty="0">
              <a:solidFill>
                <a:srgbClr val="003300"/>
              </a:solidFill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009" y="121227"/>
            <a:ext cx="44196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dirty="0" smtClean="0">
                <a:ln w="19050">
                  <a:noFill/>
                  <a:prstDash val="solid"/>
                </a:ln>
                <a:gradFill flip="none" rotWithShape="1">
                  <a:gsLst>
                    <a:gs pos="0">
                      <a:srgbClr val="9BBB59">
                        <a:shade val="30000"/>
                        <a:satMod val="115000"/>
                      </a:srgbClr>
                    </a:gs>
                    <a:gs pos="50000">
                      <a:srgbClr val="9BBB59">
                        <a:shade val="67500"/>
                        <a:satMod val="115000"/>
                      </a:srgbClr>
                    </a:gs>
                    <a:gs pos="100000">
                      <a:srgbClr val="FFC000"/>
                    </a:gs>
                  </a:gsLst>
                  <a:lin ang="156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d ITC" panose="02000403060000020003" pitchFamily="2" charset="0"/>
              </a:rPr>
              <a:t>Matthew 25 :23</a:t>
            </a:r>
            <a:endParaRPr lang="en-US" sz="5400" dirty="0">
              <a:ln w="19050">
                <a:noFill/>
                <a:prstDash val="solid"/>
              </a:ln>
              <a:gradFill flip="none" rotWithShape="1">
                <a:gsLst>
                  <a:gs pos="0">
                    <a:srgbClr val="9BBB59">
                      <a:shade val="30000"/>
                      <a:satMod val="115000"/>
                    </a:srgbClr>
                  </a:gs>
                  <a:gs pos="50000">
                    <a:srgbClr val="9BBB59">
                      <a:shade val="67500"/>
                      <a:satMod val="115000"/>
                    </a:srgbClr>
                  </a:gs>
                  <a:gs pos="100000">
                    <a:srgbClr val="FFC000"/>
                  </a:gs>
                </a:gsLst>
                <a:lin ang="156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d ITC" panose="0200040306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782947"/>
            <a:ext cx="404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669900"/>
                </a:solidFill>
                <a:latin typeface="Arid ITC" panose="02000403060000020003" pitchFamily="2" charset="0"/>
              </a:rPr>
              <a:t>new living translation</a:t>
            </a:r>
            <a:endParaRPr lang="en-US" sz="2400" dirty="0">
              <a:solidFill>
                <a:srgbClr val="669900"/>
              </a:soli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97155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  <a:latin typeface="Adobe Caslon Pro" pitchFamily="18" charset="0"/>
              </a:rPr>
              <a:t>LIVE   </a:t>
            </a:r>
            <a:endParaRPr lang="en-US" sz="66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9473" y="165735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  <a:latin typeface="Adobe Caslon Pro" pitchFamily="18" charset="0"/>
              </a:rPr>
              <a:t>THE  </a:t>
            </a:r>
            <a:endParaRPr lang="en-US" sz="66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635998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  <a:t>Teach us to number our days, </a:t>
            </a:r>
            <a:br>
              <a:rPr lang="en-US" sz="20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</a:br>
            <a:r>
              <a:rPr lang="en-US" sz="20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  <a:t>that we may gain a heart of wisdom. -Psalm 90:12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2718599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FOR GOD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79995"/>
            <a:ext cx="53340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cap="none" spc="0" dirty="0" smtClean="0">
                <a:ln w="1905">
                  <a:solidFill>
                    <a:srgbClr val="669900">
                      <a:alpha val="17000"/>
                    </a:srgbClr>
                  </a:solidFill>
                </a:ln>
                <a:gradFill>
                  <a:gsLst>
                    <a:gs pos="28000">
                      <a:srgbClr val="FCDE04"/>
                    </a:gs>
                    <a:gs pos="61000">
                      <a:srgbClr val="669900"/>
                    </a:gs>
                  </a:gsLst>
                  <a:lin ang="6600000" scaled="0"/>
                </a:gradFill>
                <a:latin typeface="Arid ITC" panose="02000403060000020003" pitchFamily="2" charset="0"/>
              </a:rPr>
              <a:t>dash</a:t>
            </a:r>
            <a:endParaRPr lang="en-US" sz="19900" cap="none" spc="0" dirty="0">
              <a:ln w="1905">
                <a:solidFill>
                  <a:srgbClr val="669900">
                    <a:alpha val="17000"/>
                  </a:srgbClr>
                </a:solidFill>
              </a:ln>
              <a:gradFill>
                <a:gsLst>
                  <a:gs pos="28000">
                    <a:srgbClr val="FCDE04"/>
                  </a:gs>
                  <a:gs pos="61000">
                    <a:srgbClr val="669900"/>
                  </a:gs>
                </a:gsLst>
                <a:lin ang="6600000" scaled="0"/>
              </a:gra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97155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dobe Caslon Pro" pitchFamily="18" charset="0"/>
              </a:rPr>
              <a:t>LIVING   </a:t>
            </a:r>
            <a:endParaRPr lang="en-US" sz="6600" dirty="0">
              <a:latin typeface="Adobe Caslon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180975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dobe Caslon Pro" pitchFamily="18" charset="0"/>
              </a:rPr>
              <a:t>THE  </a:t>
            </a:r>
            <a:endParaRPr lang="en-US" sz="6600" dirty="0">
              <a:latin typeface="Adobe Caslon Pr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28798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Teach us to number our days, </a:t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dobe Caslon Pro" pitchFamily="18" charset="0"/>
              </a:rPr>
              <a:t>that we may gain a heart of wisdom. -Psalm 90:12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4330" y="8472"/>
            <a:ext cx="53340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cap="none" spc="0" dirty="0" smtClean="0">
                <a:ln w="1905">
                  <a:solidFill>
                    <a:srgbClr val="669900">
                      <a:alpha val="17000"/>
                    </a:srgbClr>
                  </a:solidFill>
                </a:ln>
                <a:gradFill>
                  <a:gsLst>
                    <a:gs pos="28000">
                      <a:srgbClr val="FCDE04"/>
                    </a:gs>
                    <a:gs pos="61000">
                      <a:srgbClr val="669900"/>
                    </a:gs>
                  </a:gsLst>
                  <a:lin ang="6600000" scaled="0"/>
                </a:gradFill>
                <a:latin typeface="Arid ITC" panose="02000403060000020003" pitchFamily="2" charset="0"/>
              </a:rPr>
              <a:t>dash</a:t>
            </a:r>
            <a:endParaRPr lang="en-US" sz="19900" cap="none" spc="0" dirty="0">
              <a:ln w="1905">
                <a:solidFill>
                  <a:srgbClr val="669900">
                    <a:alpha val="17000"/>
                  </a:srgbClr>
                </a:solidFill>
              </a:ln>
              <a:gradFill>
                <a:gsLst>
                  <a:gs pos="28000">
                    <a:srgbClr val="FCDE04"/>
                  </a:gs>
                  <a:gs pos="61000">
                    <a:srgbClr val="669900"/>
                  </a:gs>
                </a:gsLst>
                <a:lin ang="6600000" scaled="0"/>
              </a:gradFill>
              <a:latin typeface="Arid ITC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477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  <a:latin typeface="Adobe Caslon Pro" pitchFamily="18" charset="0"/>
              </a:rPr>
              <a:t>ONE</a:t>
            </a:r>
            <a:endParaRPr lang="en-US" sz="66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35255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  <a:latin typeface="Adobe Caslon Pro" pitchFamily="18" charset="0"/>
              </a:rPr>
              <a:t>MONTH</a:t>
            </a:r>
            <a:endParaRPr lang="en-US" sz="66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09" y="219075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  <a:latin typeface="Adobe Caslon Pro" pitchFamily="18" charset="0"/>
              </a:rPr>
              <a:t>TO</a:t>
            </a:r>
            <a:endParaRPr lang="en-US" sz="66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28798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  <a:t>Teach us to number our days, </a:t>
            </a:r>
            <a:br>
              <a:rPr lang="en-US" sz="20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</a:br>
            <a:r>
              <a:rPr lang="en-US" sz="2000" dirty="0" smtClean="0">
                <a:solidFill>
                  <a:srgbClr val="9BBB59">
                    <a:lumMod val="50000"/>
                  </a:srgbClr>
                </a:solidFill>
                <a:latin typeface="Adobe Caslon Pro" pitchFamily="18" charset="0"/>
              </a:rPr>
              <a:t>that we may gain a heart of wisdom. -Psalm 90:12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3" t="20420" r="15785" b="26727"/>
          <a:stretch/>
        </p:blipFill>
        <p:spPr bwMode="auto">
          <a:xfrm>
            <a:off x="4696504" y="741925"/>
            <a:ext cx="3938543" cy="232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4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notablecharacters.files.wordpress.com/2010/10/lonson-and-betsey-tombstones-cropp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898"/>
          <a:stretch/>
        </p:blipFill>
        <p:spPr bwMode="auto">
          <a:xfrm>
            <a:off x="37388" y="5195"/>
            <a:ext cx="91066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6" t="52597" r="36537"/>
          <a:stretch/>
        </p:blipFill>
        <p:spPr bwMode="auto">
          <a:xfrm>
            <a:off x="3091651" y="2419350"/>
            <a:ext cx="2971800" cy="16623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3337" y="1604711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003300"/>
                </a:solidFill>
              </a:rPr>
              <a:t> “Death is more universal than life; everyone dies, but not everyone lives”  </a:t>
            </a:r>
            <a:r>
              <a:rPr lang="en-US" sz="3200" dirty="0" smtClean="0">
                <a:solidFill>
                  <a:srgbClr val="003300"/>
                </a:solidFill>
              </a:rPr>
              <a:t>                      - </a:t>
            </a:r>
            <a:r>
              <a:rPr lang="en-US" sz="3200" dirty="0" smtClean="0">
                <a:solidFill>
                  <a:srgbClr val="003300"/>
                </a:solidFill>
                <a:latin typeface="Adobe Arabic" pitchFamily="18" charset="-78"/>
                <a:cs typeface="Adobe Arabic" pitchFamily="18" charset="-78"/>
              </a:rPr>
              <a:t>ALAN SACHS</a:t>
            </a:r>
            <a:endParaRPr lang="en-US" sz="3200" dirty="0">
              <a:solidFill>
                <a:srgbClr val="0033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50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https://www.youtube.com/watch?v=VbRGmOO-Ed0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252</Words>
  <Application>Microsoft Office PowerPoint</Application>
  <PresentationFormat>On-screen Show (16:9)</PresentationFormat>
  <Paragraphs>106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40</vt:i4>
      </vt:variant>
    </vt:vector>
  </HeadingPairs>
  <TitlesOfParts>
    <vt:vector size="67" baseType="lpstr">
      <vt:lpstr>Arial</vt:lpstr>
      <vt:lpstr>Arid ITC</vt:lpstr>
      <vt:lpstr>Adobe Arabic</vt:lpstr>
      <vt:lpstr>Viner Hand ITC</vt:lpstr>
      <vt:lpstr>Adobe Caslon Pro</vt:lpstr>
      <vt:lpstr>Calibri</vt:lpstr>
      <vt:lpstr>Believer Fever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52</cp:revision>
  <dcterms:created xsi:type="dcterms:W3CDTF">2016-07-20T00:18:01Z</dcterms:created>
  <dcterms:modified xsi:type="dcterms:W3CDTF">2016-08-02T17:44:38Z</dcterms:modified>
</cp:coreProperties>
</file>