
<file path=[Content_Types].xml><?xml version="1.0" encoding="utf-8"?>
<Types xmlns="http://schemas.openxmlformats.org/package/2006/content-types">
  <Default Extension="xml" ContentType="application/xml"/>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93" r:id="rId5"/>
    <p:sldId id="294" r:id="rId6"/>
    <p:sldId id="265" r:id="rId7"/>
    <p:sldId id="290" r:id="rId8"/>
    <p:sldId id="291" r:id="rId9"/>
    <p:sldId id="292" r:id="rId10"/>
    <p:sldId id="295" r:id="rId11"/>
    <p:sldId id="297" r:id="rId12"/>
    <p:sldId id="296" r:id="rId13"/>
    <p:sldId id="298" r:id="rId14"/>
    <p:sldId id="261" r:id="rId15"/>
    <p:sldId id="278" r:id="rId16"/>
    <p:sldId id="279" r:id="rId17"/>
    <p:sldId id="280" r:id="rId18"/>
    <p:sldId id="260" r:id="rId19"/>
    <p:sldId id="282" r:id="rId20"/>
    <p:sldId id="299" r:id="rId21"/>
    <p:sldId id="281" r:id="rId22"/>
    <p:sldId id="283" r:id="rId23"/>
    <p:sldId id="284" r:id="rId24"/>
    <p:sldId id="285" r:id="rId25"/>
    <p:sldId id="286" r:id="rId26"/>
    <p:sldId id="287" r:id="rId27"/>
    <p:sldId id="268" r:id="rId28"/>
    <p:sldId id="275" r:id="rId29"/>
    <p:sldId id="272" r:id="rId30"/>
    <p:sldId id="300" r:id="rId31"/>
    <p:sldId id="273"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247122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419593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318035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9E925-C79F-42A1-A729-2F274C948898}" type="datetimeFigureOut">
              <a:rPr lang="en-US" smtClean="0"/>
              <a:t>12/19/16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202557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9E925-C79F-42A1-A729-2F274C948898}" type="datetimeFigureOut">
              <a:rPr lang="en-US" smtClean="0"/>
              <a:t>12/19/16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56608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9E925-C79F-42A1-A729-2F274C948898}" type="datetimeFigureOut">
              <a:rPr lang="en-US" smtClean="0"/>
              <a:t>12/19/16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65880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9E925-C79F-42A1-A729-2F274C948898}" type="datetimeFigureOut">
              <a:rPr lang="en-US" smtClean="0"/>
              <a:t>12/19/16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243708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9E925-C79F-42A1-A729-2F274C948898}" type="datetimeFigureOut">
              <a:rPr lang="en-US" smtClean="0"/>
              <a:t>12/19/16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410249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9E925-C79F-42A1-A729-2F274C948898}" type="datetimeFigureOut">
              <a:rPr lang="en-US" smtClean="0"/>
              <a:t>12/19/16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183537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9E925-C79F-42A1-A729-2F274C948898}" type="datetimeFigureOut">
              <a:rPr lang="en-US" smtClean="0"/>
              <a:t>12/19/16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154698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9E925-C79F-42A1-A729-2F274C948898}" type="datetimeFigureOut">
              <a:rPr lang="en-US" smtClean="0"/>
              <a:t>12/19/16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D88A9-0BA7-4D2C-9A41-46DB44EA457A}" type="slidenum">
              <a:rPr lang="en-US" smtClean="0"/>
              <a:t>‹#›</a:t>
            </a:fld>
            <a:endParaRPr lang="en-US"/>
          </a:p>
        </p:txBody>
      </p:sp>
    </p:spTree>
    <p:extLst>
      <p:ext uri="{BB962C8B-B14F-4D97-AF65-F5344CB8AC3E}">
        <p14:creationId xmlns:p14="http://schemas.microsoft.com/office/powerpoint/2010/main" val="19051767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A9E925-C79F-42A1-A729-2F274C948898}" type="datetimeFigureOut">
              <a:rPr lang="en-US" smtClean="0"/>
              <a:t>12/19/16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D88A9-0BA7-4D2C-9A41-46DB44EA457A}" type="slidenum">
              <a:rPr lang="en-US" smtClean="0"/>
              <a:t>‹#›</a:t>
            </a:fld>
            <a:endParaRPr lang="en-US"/>
          </a:p>
        </p:txBody>
      </p:sp>
    </p:spTree>
    <p:extLst>
      <p:ext uri="{BB962C8B-B14F-4D97-AF65-F5344CB8AC3E}">
        <p14:creationId xmlns:p14="http://schemas.microsoft.com/office/powerpoint/2010/main" val="16965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5651" y="697408"/>
            <a:ext cx="3343856"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P</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eopl</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2362200" y="1885950"/>
            <a:ext cx="4724400"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N</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ATIVIT</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Y</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8" name="Rectangle 7"/>
          <p:cNvSpPr/>
          <p:nvPr/>
        </p:nvSpPr>
        <p:spPr>
          <a:xfrm>
            <a:off x="2963214" y="1581150"/>
            <a:ext cx="3343856" cy="523220"/>
          </a:xfrm>
          <a:prstGeom prst="rect">
            <a:avLst/>
          </a:prstGeom>
          <a:noFill/>
        </p:spPr>
        <p:txBody>
          <a:bodyPr wrap="square" lIns="91440" tIns="45720" rIns="91440" bIns="45720">
            <a:spAutoFit/>
          </a:bodyPr>
          <a:lstStyle/>
          <a:p>
            <a:pPr algn="ctr"/>
            <a:r>
              <a:rPr lang="en-US" sz="2800" b="1" cap="none" spc="0" dirty="0" smtClean="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OF THE</a:t>
            </a:r>
            <a:endParaRPr lang="en-US" sz="2800" b="1" cap="none" spc="0" dirty="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endParaRPr>
          </a:p>
        </p:txBody>
      </p:sp>
    </p:spTree>
    <p:extLst>
      <p:ext uri="{BB962C8B-B14F-4D97-AF65-F5344CB8AC3E}">
        <p14:creationId xmlns:p14="http://schemas.microsoft.com/office/powerpoint/2010/main" val="53409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3065" y="1428750"/>
            <a:ext cx="6477000" cy="1200329"/>
          </a:xfrm>
          <a:prstGeom prst="rect">
            <a:avLst/>
          </a:prstGeom>
          <a:noFill/>
        </p:spPr>
        <p:txBody>
          <a:bodyPr wrap="square" rtlCol="0">
            <a:spAutoFit/>
          </a:bodyPr>
          <a:lstStyle/>
          <a:p>
            <a:pPr algn="ctr"/>
            <a:r>
              <a:rPr lang="en-US" sz="2400" b="1" baseline="30000" dirty="0" smtClean="0">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For most people, hope is something they do, but the Bible talks about hope </a:t>
            </a:r>
            <a: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a:t>
            </a:r>
            <a:r>
              <a:rPr lang="en-US" sz="2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something we can </a:t>
            </a:r>
            <a:r>
              <a:rPr lang="en-US" sz="2400" u="sng"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HAVE.</a:t>
            </a:r>
          </a:p>
        </p:txBody>
      </p:sp>
    </p:spTree>
    <p:extLst>
      <p:ext uri="{BB962C8B-B14F-4D97-AF65-F5344CB8AC3E}">
        <p14:creationId xmlns:p14="http://schemas.microsoft.com/office/powerpoint/2010/main" val="297994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3065" y="1428750"/>
            <a:ext cx="6477000" cy="1200329"/>
          </a:xfrm>
          <a:prstGeom prst="rect">
            <a:avLst/>
          </a:prstGeom>
          <a:noFill/>
        </p:spPr>
        <p:txBody>
          <a:bodyPr wrap="square" rtlCol="0">
            <a:spAutoFit/>
          </a:bodyPr>
          <a:lstStyle/>
          <a:p>
            <a:pPr algn="ctr"/>
            <a:r>
              <a:rPr lang="en-US" sz="2400" b="1" baseline="30000" dirty="0" smtClean="0">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Hope is the confident </a:t>
            </a:r>
            <a:r>
              <a:rPr lang="en-US" sz="2400" u="sng"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expectation</a:t>
            </a:r>
            <a:r>
              <a:rPr lang="en-US" sz="2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a:t>
            </a:r>
            <a:r>
              <a:rPr lang="en-US" sz="2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is willing and able </a:t>
            </a:r>
            <a: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a:t>
            </a:r>
            <a:r>
              <a:rPr lang="en-US" sz="2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fulfill His promises to us.</a:t>
            </a:r>
            <a:endParaRPr lang="en-US" sz="2400" u="sng"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737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3065" y="1428750"/>
            <a:ext cx="6477000" cy="1200329"/>
          </a:xfrm>
          <a:prstGeom prst="rect">
            <a:avLst/>
          </a:prstGeom>
          <a:noFill/>
        </p:spPr>
        <p:txBody>
          <a:bodyPr wrap="square" rtlCol="0">
            <a:spAutoFit/>
          </a:bodyPr>
          <a:lstStyle/>
          <a:p>
            <a:pPr algn="ctr"/>
            <a:r>
              <a:rPr lang="en-US" sz="2400" b="1" baseline="30000" dirty="0" smtClean="0">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a:t>
            </a:r>
            <a:r>
              <a:rPr lang="en-US" sz="2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hope is a strong and trustworthy anchor for our souls. It leads us through the curtain into God’s inner sanctuary</a:t>
            </a:r>
            <a:r>
              <a:rPr lang="en-US" sz="24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US" sz="24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Hebrews 6:19</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9949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151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343400" y="969763"/>
            <a:ext cx="609600" cy="6266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7700" y="1604212"/>
            <a:ext cx="8001000" cy="461665"/>
          </a:xfrm>
          <a:prstGeom prst="rect">
            <a:avLst/>
          </a:prstGeom>
          <a:noFill/>
        </p:spPr>
        <p:txBody>
          <a:bodyPr wrap="square" lIns="91440" tIns="45720" rIns="91440" bIns="45720">
            <a:spAutoFit/>
          </a:bodyPr>
          <a:lstStyle/>
          <a:p>
            <a:pPr algn="ctr"/>
            <a:r>
              <a:rPr lang="en-US" sz="2400" b="1"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Accept </a:t>
            </a:r>
            <a:r>
              <a:rPr lang="en-US" sz="2400" b="1"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the fact that </a:t>
            </a:r>
            <a:r>
              <a:rPr lang="en-US" sz="2400" b="1"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we’re</a:t>
            </a:r>
            <a:endParaRPr lang="en-US" sz="24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1447800" y="2051816"/>
            <a:ext cx="6629399" cy="646331"/>
          </a:xfrm>
          <a:prstGeom prst="rect">
            <a:avLst/>
          </a:prstGeom>
          <a:solidFill>
            <a:schemeClr val="tx1"/>
          </a:solid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Absolved of our past</a:t>
            </a:r>
            <a:endParaRPr lang="en-US" sz="28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4191000" y="934819"/>
            <a:ext cx="9144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1</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Tree>
    <p:extLst>
      <p:ext uri="{BB962C8B-B14F-4D97-AF65-F5344CB8AC3E}">
        <p14:creationId xmlns:p14="http://schemas.microsoft.com/office/powerpoint/2010/main" val="181902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352550"/>
            <a:ext cx="6172200" cy="1200329"/>
          </a:xfrm>
          <a:prstGeom prst="rect">
            <a:avLst/>
          </a:prstGeom>
          <a:noFill/>
        </p:spPr>
        <p:txBody>
          <a:bodyPr wrap="square" rtlCol="0">
            <a:spAutoFit/>
          </a:bodyPr>
          <a:lstStyle/>
          <a:p>
            <a:pPr algn="ctr"/>
            <a:r>
              <a:rPr lang="en-US" sz="2400" b="1" baseline="30000" dirty="0">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“And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she will have a son,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and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you are to name him Jesus,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for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he will save his people from their sins</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Matthew 1:21</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4283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66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42950"/>
            <a:ext cx="8077200" cy="2308324"/>
          </a:xfrm>
          <a:prstGeom prst="rect">
            <a:avLst/>
          </a:prstGeom>
          <a:noFill/>
        </p:spPr>
        <p:txBody>
          <a:bodyPr wrap="square" rtlCol="0">
            <a:spAutoFit/>
          </a:bodyPr>
          <a:lstStyle/>
          <a:p>
            <a:pPr algn="ctr"/>
            <a:r>
              <a:rPr lang="en-US" sz="2400" b="1" u="sng" baseline="30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2400" u="sng"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HOPE KILLERS</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1.Bitterness and Resentment</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2.Worry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and Anxiety</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3.Looking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Back and Comparing</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4.Guilt</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5.Past Failures </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Luke 4:8</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439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46288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Lamentations </a:t>
            </a: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3:22-24</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524000" y="971550"/>
            <a:ext cx="6172200" cy="1938992"/>
          </a:xfrm>
          <a:prstGeom prst="rect">
            <a:avLst/>
          </a:prstGeom>
          <a:noFill/>
        </p:spPr>
        <p:txBody>
          <a:bodyPr wrap="square" rtlCol="0">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faithful love of the Lord never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ends!</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His mercies never cease</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Great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is his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faithfulness; his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mercies begin afresh each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morning.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 say to myself, “The Lord is my inheritance</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therefore, I will hope in him!”</a:t>
            </a:r>
          </a:p>
        </p:txBody>
      </p:sp>
    </p:spTree>
    <p:extLst>
      <p:ext uri="{BB962C8B-B14F-4D97-AF65-F5344CB8AC3E}">
        <p14:creationId xmlns:p14="http://schemas.microsoft.com/office/powerpoint/2010/main" val="1420199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336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8637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57400" y="1586210"/>
            <a:ext cx="609600" cy="6266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7700" y="876984"/>
            <a:ext cx="80010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Trust God to</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2133600" y="2190750"/>
            <a:ext cx="5181599" cy="769441"/>
          </a:xfrm>
          <a:prstGeom prst="rect">
            <a:avLst/>
          </a:prstGeom>
          <a:noFill/>
        </p:spPr>
        <p:txBody>
          <a:bodyPr wrap="square" lIns="91440" tIns="45720" rIns="91440" bIns="45720">
            <a:spAutoFit/>
          </a:bodyPr>
          <a:lstStyle/>
          <a:p>
            <a:pPr algn="ctr"/>
            <a:r>
              <a:rPr lang="en-US" sz="44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Your life</a:t>
            </a:r>
            <a:endParaRPr lang="en-US" sz="44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1905000" y="1555026"/>
            <a:ext cx="9144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2</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8" name="Rectangle 7"/>
          <p:cNvSpPr/>
          <p:nvPr/>
        </p:nvSpPr>
        <p:spPr>
          <a:xfrm>
            <a:off x="3200400" y="1504950"/>
            <a:ext cx="3048000" cy="707886"/>
          </a:xfrm>
          <a:prstGeom prst="rect">
            <a:avLst/>
          </a:prstGeom>
          <a:solidFill>
            <a:schemeClr val="tx1"/>
          </a:solidFill>
        </p:spPr>
        <p:txBody>
          <a:bodyPr wrap="square" lIns="91440" tIns="45720" rIns="91440" bIns="45720">
            <a:spAutoFit/>
          </a:bodyPr>
          <a:lstStyle/>
          <a:p>
            <a:pPr algn="ctr"/>
            <a:r>
              <a:rPr lang="en-US" sz="4000" b="1" cap="none" spc="0" dirty="0" smtClean="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Manage</a:t>
            </a:r>
            <a:endParaRPr lang="en-US" sz="4000" b="1" cap="none" spc="0" dirty="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endParaRPr>
          </a:p>
        </p:txBody>
      </p:sp>
    </p:spTree>
    <p:extLst>
      <p:ext uri="{BB962C8B-B14F-4D97-AF65-F5344CB8AC3E}">
        <p14:creationId xmlns:p14="http://schemas.microsoft.com/office/powerpoint/2010/main" val="261358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04950"/>
            <a:ext cx="8077200" cy="830997"/>
          </a:xfrm>
          <a:prstGeom prst="rect">
            <a:avLst/>
          </a:prstGeom>
          <a:noFill/>
        </p:spPr>
        <p:txBody>
          <a:bodyPr wrap="square" rtlCol="0">
            <a:spAutoFit/>
          </a:bodyPr>
          <a:lstStyle/>
          <a:p>
            <a:pPr algn="ctr"/>
            <a:r>
              <a:rPr lang="en-US" sz="2400" b="1" baseline="30000" dirty="0">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But when the right time came,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God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sent his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Son…</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Galatians 4:4</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7610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76418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123950"/>
            <a:ext cx="5715000"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chemeClr val="bg1"/>
                </a:solidFill>
              </a:rPr>
              <a:t>Believe </a:t>
            </a:r>
            <a:r>
              <a:rPr lang="en-US" sz="2400" b="1" dirty="0">
                <a:solidFill>
                  <a:schemeClr val="bg1"/>
                </a:solidFill>
              </a:rPr>
              <a:t>Impossible Things Are </a:t>
            </a:r>
            <a:r>
              <a:rPr lang="en-US" sz="2400" b="1" dirty="0" smtClean="0">
                <a:solidFill>
                  <a:schemeClr val="bg1"/>
                </a:solidFill>
              </a:rPr>
              <a:t>Possible</a:t>
            </a:r>
            <a:r>
              <a:rPr lang="en-US" sz="2400" b="1" dirty="0">
                <a:solidFill>
                  <a:schemeClr val="bg1"/>
                </a:solidFill>
              </a:rPr>
              <a:t> </a:t>
            </a:r>
            <a:endParaRPr lang="en-US" sz="2400" dirty="0">
              <a:solidFill>
                <a:schemeClr val="bg1"/>
              </a:solidFill>
            </a:endParaRPr>
          </a:p>
          <a:p>
            <a:pPr marL="342900" indent="-342900">
              <a:buFont typeface="Arial" panose="020B0604020202020204" pitchFamily="34" charset="0"/>
              <a:buChar char="•"/>
            </a:pPr>
            <a:r>
              <a:rPr lang="en-US" sz="2400" b="1" dirty="0" smtClean="0">
                <a:solidFill>
                  <a:schemeClr val="bg1"/>
                </a:solidFill>
              </a:rPr>
              <a:t>Believe </a:t>
            </a:r>
            <a:r>
              <a:rPr lang="en-US" sz="2400" b="1" dirty="0">
                <a:solidFill>
                  <a:schemeClr val="bg1"/>
                </a:solidFill>
              </a:rPr>
              <a:t>God Has Better Days Ahead</a:t>
            </a:r>
            <a:endParaRPr lang="en-US" sz="2400" dirty="0">
              <a:solidFill>
                <a:schemeClr val="bg1"/>
              </a:solidFill>
            </a:endParaRPr>
          </a:p>
          <a:p>
            <a:pPr marL="342900" indent="-342900">
              <a:buFont typeface="Arial" panose="020B0604020202020204" pitchFamily="34" charset="0"/>
              <a:buChar char="•"/>
            </a:pPr>
            <a:r>
              <a:rPr lang="en-US" sz="2400" b="1" dirty="0" smtClean="0">
                <a:solidFill>
                  <a:schemeClr val="bg1"/>
                </a:solidFill>
              </a:rPr>
              <a:t>Realize </a:t>
            </a:r>
            <a:r>
              <a:rPr lang="en-US" sz="2400" b="1" dirty="0">
                <a:solidFill>
                  <a:schemeClr val="bg1"/>
                </a:solidFill>
              </a:rPr>
              <a:t>the Power of Perspective</a:t>
            </a:r>
            <a:endParaRPr lang="en-US" sz="2400" dirty="0">
              <a:solidFill>
                <a:schemeClr val="bg1"/>
              </a:solidFill>
            </a:endParaRPr>
          </a:p>
          <a:p>
            <a:pPr marL="342900" indent="-342900">
              <a:buFont typeface="Arial" panose="020B0604020202020204" pitchFamily="34" charset="0"/>
              <a:buChar char="•"/>
            </a:pPr>
            <a:r>
              <a:rPr lang="en-US" sz="2400" b="1" dirty="0" smtClean="0">
                <a:solidFill>
                  <a:schemeClr val="bg1"/>
                </a:solidFill>
              </a:rPr>
              <a:t>Replace </a:t>
            </a:r>
            <a:r>
              <a:rPr lang="en-US" sz="2400" b="1" dirty="0">
                <a:solidFill>
                  <a:schemeClr val="bg1"/>
                </a:solidFill>
              </a:rPr>
              <a:t>FEAR with FAITH</a:t>
            </a:r>
            <a:endParaRPr lang="en-US" sz="2400" dirty="0">
              <a:solidFill>
                <a:schemeClr val="bg1"/>
              </a:solidFill>
            </a:endParaRPr>
          </a:p>
          <a:p>
            <a:pPr marL="342900" indent="-342900">
              <a:buFont typeface="Arial" panose="020B0604020202020204" pitchFamily="34" charset="0"/>
              <a:buChar char="•"/>
            </a:pPr>
            <a:r>
              <a:rPr lang="en-US" sz="2400" b="1" dirty="0" smtClean="0">
                <a:solidFill>
                  <a:schemeClr val="bg1"/>
                </a:solidFill>
              </a:rPr>
              <a:t>Replace </a:t>
            </a:r>
            <a:r>
              <a:rPr lang="en-US" sz="2400" b="1" dirty="0">
                <a:solidFill>
                  <a:schemeClr val="bg1"/>
                </a:solidFill>
              </a:rPr>
              <a:t>“What If?” with “Why Not?”</a:t>
            </a:r>
            <a:endParaRPr lang="en-US" sz="2400" dirty="0">
              <a:solidFill>
                <a:schemeClr val="bg1"/>
              </a:solidFill>
            </a:endParaRP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Joshua 1:9</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3752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922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190999" y="590550"/>
            <a:ext cx="609600" cy="6266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1357091"/>
            <a:ext cx="8001000" cy="461665"/>
          </a:xfrm>
          <a:prstGeom prst="rect">
            <a:avLst/>
          </a:prstGeom>
          <a:noFill/>
        </p:spPr>
        <p:txBody>
          <a:bodyPr wrap="square" lIns="91440" tIns="45720" rIns="91440" bIns="45720">
            <a:spAutoFit/>
          </a:bodyPr>
          <a:lstStyle/>
          <a:p>
            <a:pPr algn="ctr"/>
            <a:r>
              <a:rPr lang="en-US" sz="24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Stand firmly on the fact</a:t>
            </a:r>
            <a:endParaRPr lang="en-US" sz="24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1524000" y="2266950"/>
            <a:ext cx="6248400" cy="584775"/>
          </a:xfrm>
          <a:prstGeom prst="rect">
            <a:avLst/>
          </a:prstGeom>
          <a:noFill/>
        </p:spPr>
        <p:txBody>
          <a:bodyPr wrap="square" lIns="91440" tIns="45720" rIns="91440" bIns="45720">
            <a:spAutoFit/>
          </a:bodyPr>
          <a:lstStyle/>
          <a:p>
            <a:pPr algn="ctr"/>
            <a:r>
              <a:rPr lang="en-US" sz="32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Assured of our future</a:t>
            </a:r>
            <a:endParaRPr lang="en-US" sz="32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9" name="Rectangle 8"/>
          <p:cNvSpPr/>
          <p:nvPr/>
        </p:nvSpPr>
        <p:spPr>
          <a:xfrm>
            <a:off x="4038599" y="590550"/>
            <a:ext cx="914400" cy="646331"/>
          </a:xfrm>
          <a:prstGeom prst="rect">
            <a:avLst/>
          </a:prstGeom>
          <a:noFill/>
        </p:spPr>
        <p:txBody>
          <a:bodyPr wrap="square" lIns="91440" tIns="45720" rIns="91440" bIns="45720">
            <a:spAutoFit/>
          </a:bodyPr>
          <a:lstStyle/>
          <a:p>
            <a:pPr algn="ctr"/>
            <a:r>
              <a:rPr lang="en-US" sz="3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3</a:t>
            </a:r>
            <a:endParaRPr lang="en-US" sz="3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8" name="Rectangle 7"/>
          <p:cNvSpPr/>
          <p:nvPr/>
        </p:nvSpPr>
        <p:spPr>
          <a:xfrm>
            <a:off x="2209800" y="1787813"/>
            <a:ext cx="4800600" cy="461665"/>
          </a:xfrm>
          <a:prstGeom prst="rect">
            <a:avLst/>
          </a:prstGeom>
          <a:solidFill>
            <a:schemeClr val="tx1"/>
          </a:solidFill>
        </p:spPr>
        <p:txBody>
          <a:bodyPr wrap="square" lIns="91440" tIns="45720" rIns="91440" bIns="45720">
            <a:spAutoFit/>
          </a:bodyPr>
          <a:lstStyle/>
          <a:p>
            <a:pPr algn="ctr"/>
            <a:r>
              <a:rPr lang="en-US" sz="24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That we are</a:t>
            </a:r>
            <a:endParaRPr lang="en-US" sz="24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Tree>
    <p:extLst>
      <p:ext uri="{BB962C8B-B14F-4D97-AF65-F5344CB8AC3E}">
        <p14:creationId xmlns:p14="http://schemas.microsoft.com/office/powerpoint/2010/main" val="1766473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047750"/>
            <a:ext cx="6477000" cy="1938992"/>
          </a:xfrm>
          <a:prstGeom prst="rect">
            <a:avLst/>
          </a:prstGeom>
          <a:noFill/>
        </p:spPr>
        <p:txBody>
          <a:bodyPr wrap="square" rtlCol="0">
            <a:spAutoFit/>
          </a:bodyPr>
          <a:lstStyle/>
          <a:p>
            <a:pPr algn="ctr"/>
            <a:r>
              <a:rPr lang="en-US" sz="2000" b="1" baseline="30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“Don’t let your hearts be troubled. Trust in God, and trust also in me.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There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is more than enough room in my Father’s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home.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If this were not so, would I have told you that </a:t>
            </a:r>
            <a:r>
              <a:rPr lang="en-US" sz="2000" u="sng"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am going to prepare a place for </a:t>
            </a:r>
            <a:r>
              <a:rPr lang="en-US" sz="2000" u="sng"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When everything is ready, I will come and get you, so that you will always be with me where I am.</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John 14:1-3</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4685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5"/>
            <a:ext cx="9147504" cy="5143500"/>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86000" y="285750"/>
            <a:ext cx="4419600" cy="441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173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438150"/>
            <a:ext cx="8000999" cy="2677656"/>
          </a:xfrm>
          <a:prstGeom prst="rect">
            <a:avLst/>
          </a:prstGeom>
          <a:solidFill>
            <a:schemeClr val="tx1">
              <a:alpha val="45000"/>
            </a:schemeClr>
          </a:solidFill>
          <a:effectLst>
            <a:glow rad="228600">
              <a:schemeClr val="accent1">
                <a:satMod val="175000"/>
                <a:alpha val="40000"/>
              </a:schemeClr>
            </a:glow>
          </a:effectLst>
        </p:spPr>
        <p:txBody>
          <a:bodyPr wrap="square">
            <a:spAutoFit/>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I pray for you </a:t>
            </a:r>
            <a:r>
              <a:rPr lang="en-US" sz="2400" dirty="0">
                <a:solidFill>
                  <a:schemeClr val="bg1"/>
                </a:solidFill>
                <a:effectLst>
                  <a:glow>
                    <a:schemeClr val="accent1">
                      <a:satMod val="175000"/>
                      <a:alpha val="40000"/>
                    </a:schemeClr>
                  </a:glow>
                </a:effectLst>
                <a:latin typeface="Tahoma" panose="020B0604030504040204" pitchFamily="34" charset="0"/>
                <a:ea typeface="Tahoma" panose="020B0604030504040204" pitchFamily="34" charset="0"/>
                <a:cs typeface="Tahoma" panose="020B0604030504040204" pitchFamily="34" charset="0"/>
              </a:rPr>
              <a:t>constantly</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asking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God, the glorious Father of our Lord Jesus Christ, to give you spiritual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wisdom</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and insight so that you might grow in your knowledge of God.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pray that your hearts will be flooded with light so that you can understand the confident hope he has given to those he called—his holy people who are his rich and glorious inheritance</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Ephesians 1:16-18</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5883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3900" y="814052"/>
            <a:ext cx="8001000" cy="830997"/>
          </a:xfrm>
          <a:prstGeom prst="rect">
            <a:avLst/>
          </a:prstGeom>
          <a:noFill/>
        </p:spPr>
        <p:txBody>
          <a:bodyPr wrap="square" lIns="91440" tIns="45720" rIns="91440" bIns="45720">
            <a:spAutoFit/>
          </a:bodyPr>
          <a:lstStyle/>
          <a:p>
            <a:pPr algn="ctr"/>
            <a:r>
              <a:rPr lang="en-US" sz="48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God’s Gift</a:t>
            </a:r>
            <a:endParaRPr lang="en-US" sz="48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876300" y="2098157"/>
            <a:ext cx="7620000" cy="830997"/>
          </a:xfrm>
          <a:prstGeom prst="rect">
            <a:avLst/>
          </a:prstGeom>
          <a:noFill/>
        </p:spPr>
        <p:txBody>
          <a:bodyPr wrap="square" lIns="91440" tIns="45720" rIns="91440" bIns="45720">
            <a:spAutoFit/>
          </a:bodyPr>
          <a:lstStyle/>
          <a:p>
            <a:pPr algn="ctr"/>
            <a:r>
              <a:rPr lang="en-US" sz="48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outerShdw blurRad="139700" dist="38100" dir="2700000" algn="tl">
                    <a:srgbClr val="000000">
                      <a:alpha val="26000"/>
                    </a:srgbClr>
                  </a:outerShdw>
                </a:effectLst>
                <a:latin typeface="Augustus" pitchFamily="2" charset="0"/>
              </a:rPr>
              <a:t>HOPE</a:t>
            </a:r>
            <a:endParaRPr lang="en-US" sz="48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outerShdw blurRad="139700" dist="38100" dir="2700000" algn="tl">
                  <a:srgbClr val="000000">
                    <a:alpha val="26000"/>
                  </a:srgbClr>
                </a:outerShdw>
              </a:effectLst>
              <a:latin typeface="Augustus" pitchFamily="2" charset="0"/>
            </a:endParaRPr>
          </a:p>
        </p:txBody>
      </p:sp>
      <p:sp>
        <p:nvSpPr>
          <p:cNvPr id="8" name="Rectangle 7"/>
          <p:cNvSpPr/>
          <p:nvPr/>
        </p:nvSpPr>
        <p:spPr>
          <a:xfrm>
            <a:off x="2895600" y="1571759"/>
            <a:ext cx="3581400" cy="523220"/>
          </a:xfrm>
          <a:prstGeom prst="rect">
            <a:avLst/>
          </a:prstGeom>
          <a:solidFill>
            <a:srgbClr val="0000CC"/>
          </a:solidFill>
        </p:spPr>
        <p:txBody>
          <a:bodyPr wrap="square" lIns="91440" tIns="45720" rIns="91440" bIns="45720">
            <a:spAutoFit/>
          </a:bodyPr>
          <a:lstStyle/>
          <a:p>
            <a:pPr algn="ctr"/>
            <a:r>
              <a:rPr lang="en-US" sz="2800" b="1" cap="none" spc="0" dirty="0" smtClean="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of</a:t>
            </a:r>
            <a:endParaRPr lang="en-US" sz="2800" b="1" cap="none" spc="0" dirty="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endParaRPr>
          </a:p>
        </p:txBody>
      </p:sp>
    </p:spTree>
    <p:extLst>
      <p:ext uri="{BB962C8B-B14F-4D97-AF65-F5344CB8AC3E}">
        <p14:creationId xmlns:p14="http://schemas.microsoft.com/office/powerpoint/2010/main" val="1551033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895350"/>
            <a:ext cx="8000999" cy="1938992"/>
          </a:xfrm>
          <a:prstGeom prst="rect">
            <a:avLst/>
          </a:prstGeom>
          <a:solidFill>
            <a:schemeClr val="tx1">
              <a:alpha val="44000"/>
            </a:schemeClr>
          </a:solidFill>
          <a:effectLst>
            <a:glow rad="228600">
              <a:schemeClr val="accent1">
                <a:satMod val="175000"/>
                <a:alpha val="40000"/>
              </a:schemeClr>
            </a:glow>
          </a:effectLst>
        </p:spPr>
        <p:txBody>
          <a:bodyPr wrap="square">
            <a:spAutoFit/>
          </a:bodyP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 also pray that you will understand the incredible greatness of God’s power for us who believe him. This is the same mighty power </a:t>
            </a:r>
            <a:r>
              <a:rPr lang="en-US" sz="240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that raised Christ from the dead and seated him in the place of honor at God’s right hand in the heavenly realms.</a:t>
            </a: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Ephesians 1:19-20</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4469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5651" y="697408"/>
            <a:ext cx="3343856"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P</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eopl</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e</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7" name="Rectangle 6"/>
          <p:cNvSpPr/>
          <p:nvPr/>
        </p:nvSpPr>
        <p:spPr>
          <a:xfrm>
            <a:off x="2362200" y="1885950"/>
            <a:ext cx="4724400" cy="1107996"/>
          </a:xfrm>
          <a:prstGeom prst="rect">
            <a:avLst/>
          </a:prstGeom>
          <a:noFill/>
        </p:spPr>
        <p:txBody>
          <a:bodyPr wrap="square" lIns="91440" tIns="45720" rIns="91440" bIns="45720">
            <a:spAutoFit/>
          </a:bodyPr>
          <a:lstStyle/>
          <a:p>
            <a:pPr algn="ct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N</a:t>
            </a:r>
            <a:r>
              <a:rPr lang="en-US" sz="60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ATIVIT</a:t>
            </a:r>
            <a:r>
              <a:rPr lang="en-US" sz="6600" b="1" cap="none" spc="0" dirty="0" smtClean="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rPr>
              <a:t>Y</a:t>
            </a:r>
            <a:endParaRPr lang="en-US" sz="6600" b="1" cap="none" spc="0" dirty="0">
              <a:ln w="952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effectLst/>
              <a:latin typeface="Augustus" pitchFamily="2" charset="0"/>
            </a:endParaRPr>
          </a:p>
        </p:txBody>
      </p:sp>
      <p:sp>
        <p:nvSpPr>
          <p:cNvPr id="8" name="Rectangle 7"/>
          <p:cNvSpPr/>
          <p:nvPr/>
        </p:nvSpPr>
        <p:spPr>
          <a:xfrm>
            <a:off x="2963214" y="1581150"/>
            <a:ext cx="3343856" cy="523220"/>
          </a:xfrm>
          <a:prstGeom prst="rect">
            <a:avLst/>
          </a:prstGeom>
          <a:noFill/>
        </p:spPr>
        <p:txBody>
          <a:bodyPr wrap="square" lIns="91440" tIns="45720" rIns="91440" bIns="45720">
            <a:spAutoFit/>
          </a:bodyPr>
          <a:lstStyle/>
          <a:p>
            <a:pPr algn="ctr"/>
            <a:r>
              <a:rPr lang="en-US" sz="2800" b="1" cap="none" spc="0" dirty="0" smtClean="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rPr>
              <a:t>OF THE</a:t>
            </a:r>
            <a:endParaRPr lang="en-US" sz="2800" b="1" cap="none" spc="0" dirty="0">
              <a:ln w="3175" cmpd="sng">
                <a:solidFill>
                  <a:schemeClr val="tx1"/>
                </a:solidFill>
                <a:prstDash val="solid"/>
              </a:ln>
              <a:gradFill>
                <a:gsLst>
                  <a:gs pos="0">
                    <a:schemeClr val="bg1"/>
                  </a:gs>
                  <a:gs pos="9000">
                    <a:schemeClr val="bg1"/>
                  </a:gs>
                  <a:gs pos="50000">
                    <a:schemeClr val="bg1"/>
                  </a:gs>
                  <a:gs pos="79000">
                    <a:schemeClr val="bg1"/>
                  </a:gs>
                  <a:gs pos="100000">
                    <a:schemeClr val="bg1"/>
                  </a:gs>
                </a:gsLst>
                <a:lin ang="5400000"/>
              </a:gradFill>
              <a:latin typeface="Augustus" pitchFamily="2" charset="0"/>
            </a:endParaRPr>
          </a:p>
        </p:txBody>
      </p:sp>
    </p:spTree>
    <p:extLst>
      <p:ext uri="{BB962C8B-B14F-4D97-AF65-F5344CB8AC3E}">
        <p14:creationId xmlns:p14="http://schemas.microsoft.com/office/powerpoint/2010/main" val="1346000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8552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581150"/>
            <a:ext cx="6172200" cy="830997"/>
          </a:xfrm>
          <a:prstGeom prst="rect">
            <a:avLst/>
          </a:prstGeom>
          <a:noFill/>
        </p:spPr>
        <p:txBody>
          <a:bodyPr wrap="square" rtlCol="0">
            <a:spAutoFit/>
          </a:bodyPr>
          <a:lstStyle/>
          <a:p>
            <a:pPr algn="ctr"/>
            <a:r>
              <a:rPr lang="en-US" sz="2400" b="1" baseline="30000" dirty="0" smtClean="0">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“And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his name will be the hope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of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all the world</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Matthew 12:21</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0411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71550"/>
            <a:ext cx="8077200" cy="461665"/>
          </a:xfrm>
          <a:prstGeom prst="rect">
            <a:avLst/>
          </a:prstGeom>
          <a:noFill/>
        </p:spPr>
        <p:txBody>
          <a:bodyPr wrap="square" rtlCol="0">
            <a:spAutoFit/>
          </a:bodyPr>
          <a:lstStyle/>
          <a:p>
            <a:pPr algn="ctr"/>
            <a:r>
              <a:rPr lang="en-US" sz="2400" b="1" baseline="30000" dirty="0">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Poor Substitutes for Hope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2:48</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971800" y="1581150"/>
            <a:ext cx="33528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Wishful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thinking</a:t>
            </a:r>
          </a:p>
        </p:txBody>
      </p:sp>
    </p:spTree>
    <p:extLst>
      <p:ext uri="{BB962C8B-B14F-4D97-AF65-F5344CB8AC3E}">
        <p14:creationId xmlns:p14="http://schemas.microsoft.com/office/powerpoint/2010/main" val="4186938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71550"/>
            <a:ext cx="8077200" cy="461665"/>
          </a:xfrm>
          <a:prstGeom prst="rect">
            <a:avLst/>
          </a:prstGeom>
          <a:noFill/>
        </p:spPr>
        <p:txBody>
          <a:bodyPr wrap="square" rtlCol="0">
            <a:spAutoFit/>
          </a:bodyPr>
          <a:lstStyle/>
          <a:p>
            <a:pPr algn="ctr"/>
            <a:r>
              <a:rPr lang="en-US" sz="2400" b="1" baseline="30000" dirty="0">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Poor Substitutes for Hope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2:48</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971800" y="1581150"/>
            <a:ext cx="33528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Wishful </a:t>
            </a:r>
            <a:r>
              <a:rPr lang="en-US" sz="2400"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thinking</a:t>
            </a:r>
          </a:p>
          <a:p>
            <a:pPr marL="285750" indent="-285750">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Blind optimism</a:t>
            </a:r>
          </a:p>
        </p:txBody>
      </p:sp>
    </p:spTree>
    <p:extLst>
      <p:ext uri="{BB962C8B-B14F-4D97-AF65-F5344CB8AC3E}">
        <p14:creationId xmlns:p14="http://schemas.microsoft.com/office/powerpoint/2010/main" val="2460273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71550"/>
            <a:ext cx="8077200" cy="461665"/>
          </a:xfrm>
          <a:prstGeom prst="rect">
            <a:avLst/>
          </a:prstGeom>
          <a:noFill/>
        </p:spPr>
        <p:txBody>
          <a:bodyPr wrap="square" rtlCol="0">
            <a:spAutoFit/>
          </a:bodyPr>
          <a:lstStyle/>
          <a:p>
            <a:pPr algn="ctr"/>
            <a:r>
              <a:rPr lang="en-US" sz="2400" b="1" baseline="30000" dirty="0">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Poor Substitutes for Hope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352800" y="4390085"/>
            <a:ext cx="2743200" cy="492443"/>
          </a:xfrm>
          <a:prstGeom prst="rect">
            <a:avLst/>
          </a:prstGeom>
          <a:noFill/>
        </p:spPr>
        <p:txBody>
          <a:bodyPr wrap="square" rtlCol="0">
            <a:spAutoFit/>
          </a:bodyPr>
          <a:lstStyle/>
          <a:p>
            <a:pPr algn="ct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2:48</a:t>
            </a:r>
            <a:b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new living translation</a:t>
            </a:r>
            <a:endPar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971800" y="1581150"/>
            <a:ext cx="3352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Wishful </a:t>
            </a:r>
            <a:r>
              <a:rPr lang="en-US" sz="2400"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thinking</a:t>
            </a:r>
          </a:p>
          <a:p>
            <a:pPr marL="285750" indent="-285750">
              <a:buFont typeface="Arial" panose="020B0604020202020204" pitchFamily="34" charset="0"/>
              <a:buChar char="•"/>
            </a:pPr>
            <a:r>
              <a:rPr lang="en-US" sz="2400"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Blind optimism</a:t>
            </a:r>
          </a:p>
          <a:p>
            <a:pPr marL="285750" indent="-285750">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Ambitious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Dreams</a:t>
            </a:r>
            <a:endParaRPr lang="en-US" sz="2400" dirty="0"/>
          </a:p>
        </p:txBody>
      </p:sp>
    </p:spTree>
    <p:extLst>
      <p:ext uri="{BB962C8B-B14F-4D97-AF65-F5344CB8AC3E}">
        <p14:creationId xmlns:p14="http://schemas.microsoft.com/office/powerpoint/2010/main" val="2460273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2989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132</Words>
  <Application>Microsoft Macintosh PowerPoint</Application>
  <PresentationFormat>On-screen Show (16:9)</PresentationFormat>
  <Paragraphs>59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Augustus</vt:lpstr>
      <vt:lpstr>Calibri</vt:lpstr>
      <vt:lpstr>Tahoma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28</cp:revision>
  <dcterms:created xsi:type="dcterms:W3CDTF">2016-11-17T01:07:37Z</dcterms:created>
  <dcterms:modified xsi:type="dcterms:W3CDTF">2016-12-19T17:44:49Z</dcterms:modified>
</cp:coreProperties>
</file>