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28"/>
  </p:notesMasterIdLst>
  <p:sldIdLst>
    <p:sldId id="269" r:id="rId3"/>
    <p:sldId id="414" r:id="rId4"/>
    <p:sldId id="507" r:id="rId5"/>
    <p:sldId id="349" r:id="rId6"/>
    <p:sldId id="526" r:id="rId7"/>
    <p:sldId id="527" r:id="rId8"/>
    <p:sldId id="528" r:id="rId9"/>
    <p:sldId id="330" r:id="rId10"/>
    <p:sldId id="509" r:id="rId11"/>
    <p:sldId id="529" r:id="rId12"/>
    <p:sldId id="530" r:id="rId13"/>
    <p:sldId id="531" r:id="rId14"/>
    <p:sldId id="511" r:id="rId15"/>
    <p:sldId id="474" r:id="rId16"/>
    <p:sldId id="448" r:id="rId17"/>
    <p:sldId id="532" r:id="rId18"/>
    <p:sldId id="490" r:id="rId19"/>
    <p:sldId id="479" r:id="rId20"/>
    <p:sldId id="502" r:id="rId21"/>
    <p:sldId id="480" r:id="rId22"/>
    <p:sldId id="481" r:id="rId23"/>
    <p:sldId id="463" r:id="rId24"/>
    <p:sldId id="533" r:id="rId25"/>
    <p:sldId id="534" r:id="rId26"/>
    <p:sldId id="469"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CC"/>
    <a:srgbClr val="800000"/>
    <a:srgbClr val="FFCC66"/>
    <a:srgbClr val="D9A40D"/>
    <a:srgbClr val="FFCC99"/>
    <a:srgbClr val="996633"/>
    <a:srgbClr val="CC99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p:scale>
          <a:sx n="142" d="100"/>
          <a:sy n="142" d="100"/>
        </p:scale>
        <p:origin x="-7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9D0D-D26C-4596-92C7-5FEF4580BD6C}" type="datetimeFigureOut">
              <a:rPr lang="en-US" smtClean="0"/>
              <a:t>9/7/2017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010E04-9020-4D96-B703-2D053106E7B0}" type="slidenum">
              <a:rPr lang="en-US" smtClean="0"/>
              <a:t>‹#›</a:t>
            </a:fld>
            <a:endParaRPr lang="en-US"/>
          </a:p>
        </p:txBody>
      </p:sp>
    </p:spTree>
    <p:extLst>
      <p:ext uri="{BB962C8B-B14F-4D97-AF65-F5344CB8AC3E}">
        <p14:creationId xmlns:p14="http://schemas.microsoft.com/office/powerpoint/2010/main" val="3982388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010E04-9020-4D96-B703-2D053106E7B0}" type="slidenum">
              <a:rPr lang="en-US" smtClean="0"/>
              <a:t>22</a:t>
            </a:fld>
            <a:endParaRPr lang="en-US"/>
          </a:p>
        </p:txBody>
      </p:sp>
    </p:spTree>
    <p:extLst>
      <p:ext uri="{BB962C8B-B14F-4D97-AF65-F5344CB8AC3E}">
        <p14:creationId xmlns:p14="http://schemas.microsoft.com/office/powerpoint/2010/main" val="8479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788968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68202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80919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1873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56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768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251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18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02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145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13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2105656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321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00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3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0CF9C-E8AF-45BD-9BCA-F62AEAF176C0}" type="datetimeFigureOut">
              <a:rPr lang="en-US" smtClean="0"/>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99789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0CF9C-E8AF-45BD-9BCA-F62AEAF176C0}"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3887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0CF9C-E8AF-45BD-9BCA-F62AEAF176C0}" type="datetimeFigureOut">
              <a:rPr lang="en-US" smtClean="0"/>
              <a:t>9/7/2017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28056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0CF9C-E8AF-45BD-9BCA-F62AEAF176C0}" type="datetimeFigureOut">
              <a:rPr lang="en-US" smtClean="0"/>
              <a:t>9/7/2017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80871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0CF9C-E8AF-45BD-9BCA-F62AEAF176C0}" type="datetimeFigureOut">
              <a:rPr lang="en-US" smtClean="0"/>
              <a:t>9/7/2017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729176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381167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0CF9C-E8AF-45BD-9BCA-F62AEAF176C0}" type="datetimeFigureOut">
              <a:rPr lang="en-US" smtClean="0"/>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4AEEE-0638-4CCF-94E0-D18E34461457}" type="slidenum">
              <a:rPr lang="en-US" smtClean="0"/>
              <a:t>‹#›</a:t>
            </a:fld>
            <a:endParaRPr lang="en-US"/>
          </a:p>
        </p:txBody>
      </p:sp>
    </p:spTree>
    <p:extLst>
      <p:ext uri="{BB962C8B-B14F-4D97-AF65-F5344CB8AC3E}">
        <p14:creationId xmlns:p14="http://schemas.microsoft.com/office/powerpoint/2010/main" val="1607954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t>9/7/2017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t>‹#›</a:t>
            </a:fld>
            <a:endParaRPr lang="en-US"/>
          </a:p>
        </p:txBody>
      </p:sp>
    </p:spTree>
    <p:extLst>
      <p:ext uri="{BB962C8B-B14F-4D97-AF65-F5344CB8AC3E}">
        <p14:creationId xmlns:p14="http://schemas.microsoft.com/office/powerpoint/2010/main" val="381485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40CF9C-E8AF-45BD-9BCA-F62AEAF176C0}" type="datetimeFigureOut">
              <a:rPr lang="en-US" smtClean="0">
                <a:solidFill>
                  <a:prstClr val="black">
                    <a:tint val="75000"/>
                  </a:prstClr>
                </a:solidFill>
              </a:rPr>
              <a:pPr/>
              <a:t>9/7/2017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FD4AEEE-0638-4CCF-94E0-D18E34461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335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6847" y="2266950"/>
            <a:ext cx="79248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Paul went in and prayed for him, and laying his hands on him, he healed him.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Then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all the other sick people on the island came and were healed.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As a result we were showered with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honors…. </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7" name="TextBox 6"/>
          <p:cNvSpPr txBox="1"/>
          <p:nvPr/>
        </p:nvSpPr>
        <p:spPr>
          <a:xfrm>
            <a:off x="3124200" y="39433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28:8-10</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3110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747" y="438150"/>
            <a:ext cx="7924800" cy="3477875"/>
          </a:xfrm>
          <a:prstGeom prst="rect">
            <a:avLst/>
          </a:prstGeom>
          <a:noFill/>
        </p:spPr>
        <p:txBody>
          <a:bodyPr wrap="square" rtlCol="0">
            <a:spAutoFit/>
          </a:bodyPr>
          <a:lstStyle/>
          <a:p>
            <a:pPr algn="ct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Still later he appeared to the eleven disciples as they were eating together. He rebuked them for their stubborn unbelief because they refused to believe those who had seen him after he had been raised from the dead. And then he told them, “Go into all the world and preach the Good News to everyone. Anyone who believes and is baptized will be saved. But anyone who refuses to believe will be condemned. These miraculous signs will accompany those who believe: They will cast out demons in my name, and they will speak in new languages. They will be able to handle snakes with safety, and if they drink anything poisonous, it won’t hurt them. They will be able to place their hands on the sick, and they will be healed</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7" name="TextBox 6"/>
          <p:cNvSpPr txBox="1"/>
          <p:nvPr/>
        </p:nvSpPr>
        <p:spPr>
          <a:xfrm>
            <a:off x="3200400" y="4071402"/>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Mark 16:14-18</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31109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2194" y="2876550"/>
            <a:ext cx="7924800" cy="830997"/>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Let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your good deeds shine out for all to see,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r>
            <a:b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b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 everyone will praise your heavenly Father.</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7" name="TextBox 6"/>
          <p:cNvSpPr txBox="1"/>
          <p:nvPr/>
        </p:nvSpPr>
        <p:spPr>
          <a:xfrm>
            <a:off x="3124200" y="39433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Matthew 5:16</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2031109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25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5777" y="2394287"/>
            <a:ext cx="7703780" cy="1015663"/>
          </a:xfrm>
          <a:prstGeom prst="rect">
            <a:avLst/>
          </a:prstGeom>
          <a:noFill/>
          <a:ln>
            <a:noFill/>
          </a:ln>
        </p:spPr>
        <p:txBody>
          <a:bodyPr wrap="square" lIns="91440" tIns="45720" rIns="91440" bIns="45720">
            <a:spAutoFit/>
          </a:bodyPr>
          <a:lstStyle/>
          <a:p>
            <a:pPr algn="ctr"/>
            <a:r>
              <a:rPr lang="en-US" sz="60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SHOW YOUR</a:t>
            </a:r>
            <a:endParaRPr lang="en-US" sz="66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6" name="Rectangle 5"/>
          <p:cNvSpPr/>
          <p:nvPr/>
        </p:nvSpPr>
        <p:spPr>
          <a:xfrm>
            <a:off x="2743200" y="3173321"/>
            <a:ext cx="48768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0" y="3028950"/>
            <a:ext cx="6472518" cy="1446550"/>
          </a:xfrm>
          <a:prstGeom prst="rect">
            <a:avLst/>
          </a:prstGeom>
          <a:noFill/>
        </p:spPr>
        <p:txBody>
          <a:bodyPr wrap="square" rtlCol="0">
            <a:spAutoFit/>
          </a:bodyPr>
          <a:lstStyle/>
          <a:p>
            <a:pPr lvl="0" algn="ctr"/>
            <a:r>
              <a:rPr lang="en-US" sz="72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WEAKNESSES</a:t>
            </a:r>
            <a:endParaRPr lang="en-US" sz="54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400" dirty="0">
              <a:solidFill>
                <a:schemeClr val="bg1"/>
              </a:solidFill>
            </a:endParaRPr>
          </a:p>
        </p:txBody>
      </p:sp>
      <p:sp>
        <p:nvSpPr>
          <p:cNvPr id="7" name="TextBox 6"/>
          <p:cNvSpPr txBox="1"/>
          <p:nvPr/>
        </p:nvSpPr>
        <p:spPr>
          <a:xfrm>
            <a:off x="667871" y="2443726"/>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2</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1197405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106070"/>
            <a:ext cx="8610600" cy="2677656"/>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was arrested in Jerusalem and handed over to the Roman government, even though I had done nothing against our people or the customs of our ancestors.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Romans tried me and wanted to release me, because they found no cause for the death sentence.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when the Jewish leaders protested the decision, I felt it necessary to appeal to Caesar, even though I had no desire to press charges against my own people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95600" y="41719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28:17-19</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32440741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106070"/>
            <a:ext cx="8610600" cy="2677656"/>
          </a:xfrm>
          <a:prstGeom prst="rect">
            <a:avLst/>
          </a:prstGeom>
          <a:noFill/>
        </p:spPr>
        <p:txBody>
          <a:bodyPr wrap="square" rtlCol="0">
            <a:spAutoFit/>
          </a:bodyPr>
          <a:lstStyle/>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Three different times I begged the Lord to take it away.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Each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time he said, “My grace is all you need. My power works best in weakness.” So now I am glad to boast about my weaknesses, so that the power of Christ can work through me.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That’s why I take pleasure in my weaknesses, and in the insults, hardships, persecutions, and troubles that I suffer for Christ. For when I am weak, then I am strong.</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590800" y="4095750"/>
            <a:ext cx="44196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 Corinthians 12:8-10</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842543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2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1800" y="3638550"/>
            <a:ext cx="3429000" cy="1132453"/>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7188" y="2800350"/>
            <a:ext cx="8305800" cy="984885"/>
          </a:xfrm>
          <a:prstGeom prst="rect">
            <a:avLst/>
          </a:prstGeom>
          <a:noFill/>
        </p:spPr>
        <p:txBody>
          <a:bodyPr wrap="square" rtlCol="0">
            <a:spAutoFit/>
          </a:bodyPr>
          <a:lstStyle/>
          <a:p>
            <a:pPr lvl="0" algn="ctr"/>
            <a:r>
              <a:rPr lang="en-US" sz="48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MAKE MUCH OF</a:t>
            </a:r>
            <a:endParaRPr lang="en-US" sz="3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000" dirty="0">
              <a:solidFill>
                <a:schemeClr val="bg1"/>
              </a:solidFill>
            </a:endParaRPr>
          </a:p>
        </p:txBody>
      </p:sp>
      <p:sp>
        <p:nvSpPr>
          <p:cNvPr id="7" name="TextBox 6"/>
          <p:cNvSpPr txBox="1"/>
          <p:nvPr/>
        </p:nvSpPr>
        <p:spPr>
          <a:xfrm>
            <a:off x="609600" y="2232452"/>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3</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
        <p:nvSpPr>
          <p:cNvPr id="5" name="Rectangle 4"/>
          <p:cNvSpPr/>
          <p:nvPr/>
        </p:nvSpPr>
        <p:spPr>
          <a:xfrm>
            <a:off x="1536325" y="3371225"/>
            <a:ext cx="6248400" cy="1446550"/>
          </a:xfrm>
          <a:prstGeom prst="rect">
            <a:avLst/>
          </a:prstGeom>
          <a:noFill/>
          <a:ln>
            <a:noFill/>
          </a:ln>
        </p:spPr>
        <p:txBody>
          <a:bodyPr wrap="square" lIns="91440" tIns="45720" rIns="91440" bIns="45720">
            <a:spAutoFit/>
          </a:bodyPr>
          <a:lstStyle/>
          <a:p>
            <a:pPr algn="ctr"/>
            <a:r>
              <a:rPr lang="en-US" sz="88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CHRIST </a:t>
            </a:r>
            <a:endParaRPr lang="en-US" sz="96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Tree>
    <p:extLst>
      <p:ext uri="{BB962C8B-B14F-4D97-AF65-F5344CB8AC3E}">
        <p14:creationId xmlns:p14="http://schemas.microsoft.com/office/powerpoint/2010/main" val="4132519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150" y="2189629"/>
            <a:ext cx="8115300" cy="1569660"/>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asked you to come here today so we could get acquainted and so I could explain to you that I am bound with this chain because I believe that the hope of Israel—the Messiah—has already come</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2819400" y="4095750"/>
            <a:ext cx="33528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28:20</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66806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685800" y="3333750"/>
            <a:ext cx="7696200" cy="1295400"/>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192741" y="3257550"/>
            <a:ext cx="8686800" cy="1615827"/>
          </a:xfrm>
          <a:prstGeom prst="rect">
            <a:avLst/>
          </a:prstGeom>
          <a:noFill/>
        </p:spPr>
        <p:txBody>
          <a:bodyPr wrap="square" rtlCol="0">
            <a:spAutoFit/>
          </a:bodyPr>
          <a:lstStyle/>
          <a:p>
            <a:pPr lvl="0" algn="ctr"/>
            <a:r>
              <a:rPr lang="en-US" sz="88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OUR TURN NOW</a:t>
            </a:r>
            <a:endParaRPr lang="en-US" sz="80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1237305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53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51055" y="2495550"/>
            <a:ext cx="6172200" cy="1282832"/>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2266950"/>
            <a:ext cx="7833686" cy="1938992"/>
          </a:xfrm>
          <a:prstGeom prst="rect">
            <a:avLst/>
          </a:prstGeom>
          <a:noFill/>
        </p:spPr>
        <p:txBody>
          <a:bodyPr wrap="square" rtlCol="0">
            <a:spAutoFit/>
          </a:bodyPr>
          <a:lstStyle/>
          <a:p>
            <a:pPr lvl="0" algn="ctr"/>
            <a:r>
              <a:rPr lang="en-US" sz="9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BE UNBIASED</a:t>
            </a:r>
            <a:endParaRPr lang="en-US" sz="72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2000" dirty="0">
              <a:solidFill>
                <a:schemeClr val="bg1"/>
              </a:solidFill>
            </a:endParaRPr>
          </a:p>
        </p:txBody>
      </p:sp>
      <p:sp>
        <p:nvSpPr>
          <p:cNvPr id="7" name="TextBox 6"/>
          <p:cNvSpPr txBox="1"/>
          <p:nvPr/>
        </p:nvSpPr>
        <p:spPr>
          <a:xfrm>
            <a:off x="4267200" y="6667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4</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889468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038350"/>
            <a:ext cx="8126506" cy="1938992"/>
          </a:xfrm>
          <a:prstGeom prst="rect">
            <a:avLst/>
          </a:prstGeom>
          <a:noFill/>
        </p:spPr>
        <p:txBody>
          <a:bodyPr wrap="square" rtlCol="0">
            <a:spAutoFit/>
          </a:bodyPr>
          <a:lstStyle/>
          <a:p>
            <a:pPr algn="ct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So I want you to know that this salvation from God has also been offered to the Gentiles, and they will accept it</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For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next two years, Paul lived in Rome at his own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expense.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He welcomed all who visited him, </a:t>
            </a:r>
            <a:r>
              <a:rPr lang="en-US" sz="20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boldly </a:t>
            </a:r>
            <a:r>
              <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proclaiming the Kingdom of God and teaching about the Lord Jesus Christ. And no one tried to stop him.</a:t>
            </a:r>
            <a:endParaRPr lang="en-US" sz="20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4" name="TextBox 3"/>
          <p:cNvSpPr txBox="1"/>
          <p:nvPr/>
        </p:nvSpPr>
        <p:spPr>
          <a:xfrm>
            <a:off x="3505200" y="40957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28:29-31</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4707276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486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28800" y="1962150"/>
            <a:ext cx="5410200" cy="1295400"/>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TextBox 3"/>
          <p:cNvSpPr txBox="1"/>
          <p:nvPr/>
        </p:nvSpPr>
        <p:spPr>
          <a:xfrm>
            <a:off x="221876" y="895350"/>
            <a:ext cx="8686800" cy="1615827"/>
          </a:xfrm>
          <a:prstGeom prst="rect">
            <a:avLst/>
          </a:prstGeom>
          <a:noFill/>
        </p:spPr>
        <p:txBody>
          <a:bodyPr wrap="square" rtlCol="0">
            <a:spAutoFit/>
          </a:bodyPr>
          <a:lstStyle/>
          <a:p>
            <a:pPr lvl="0" algn="ctr"/>
            <a:r>
              <a:rPr lang="en-US" sz="88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IT’S OUR</a:t>
            </a:r>
            <a:endParaRPr lang="en-US" sz="80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200" dirty="0">
              <a:solidFill>
                <a:schemeClr val="bg1"/>
              </a:solidFill>
            </a:endParaRPr>
          </a:p>
        </p:txBody>
      </p:sp>
      <p:sp>
        <p:nvSpPr>
          <p:cNvPr id="5" name="TextBox 4"/>
          <p:cNvSpPr txBox="1"/>
          <p:nvPr/>
        </p:nvSpPr>
        <p:spPr>
          <a:xfrm>
            <a:off x="221876" y="1885950"/>
            <a:ext cx="8686800" cy="1615827"/>
          </a:xfrm>
          <a:prstGeom prst="rect">
            <a:avLst/>
          </a:prstGeom>
          <a:noFill/>
        </p:spPr>
        <p:txBody>
          <a:bodyPr wrap="square" rtlCol="0">
            <a:spAutoFit/>
          </a:bodyPr>
          <a:lstStyle/>
          <a:p>
            <a:pPr lvl="0" algn="ctr"/>
            <a:r>
              <a:rPr lang="en-US" sz="8800" b="1" dirty="0" smtClean="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rPr>
              <a:t>TURN NOW</a:t>
            </a:r>
            <a:endParaRPr lang="en-US" sz="8000" b="1" i="1" dirty="0">
              <a:ln w="12700">
                <a:solidFill>
                  <a:prstClr val="black"/>
                </a:solidFill>
                <a:prstDash val="solid"/>
              </a:ln>
              <a:solidFill>
                <a:srgbClr val="FFFFCC"/>
              </a:solidFill>
              <a:effectLst>
                <a:outerShdw blurRad="63500" dist="101600" dir="1740000" sx="101000" sy="101000" algn="tl" rotWithShape="0">
                  <a:prstClr val="black"/>
                </a:outerShdw>
              </a:effectLst>
              <a:latin typeface="Franklin Gothic Demi" panose="020B07030201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4233864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68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8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285750"/>
            <a:ext cx="8305800" cy="3416320"/>
          </a:xfrm>
          <a:prstGeom prst="rect">
            <a:avLst/>
          </a:prstGeom>
          <a:noFill/>
        </p:spPr>
        <p:txBody>
          <a:bodyPr wrap="square" rtlCol="0">
            <a:spAutoFit/>
          </a:bodyPr>
          <a:lstStyle/>
          <a:p>
            <a:pPr algn="ctr"/>
            <a:endParaRPr lang="en-US" sz="2400" dirty="0" smtClean="0">
              <a:solidFill>
                <a:schemeClr val="bg1"/>
              </a:solidFill>
              <a:effectLst>
                <a:outerShdw blurRad="50800" dist="50800" dir="5400000" algn="ctr" rotWithShape="0">
                  <a:schemeClr val="bg2">
                    <a:lumMod val="10000"/>
                  </a:schemeClr>
                </a:outerShdw>
              </a:effectLst>
              <a:latin typeface="Papyrus" panose="03070502060502030205" pitchFamily="66" charset="0"/>
            </a:endParaRPr>
          </a:p>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left you on the island of Crete so you could complete our work there and appoint elders in each town as I instructed you. </a:t>
            </a:r>
            <a:endPar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a:p>
            <a:pPr algn="ct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I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am planning to send either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Artemas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or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Tychicus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to you. As soon as one of them arrives, do your best to meet me at </a:t>
            </a:r>
            <a:r>
              <a:rPr lang="en-US" sz="2400" dirty="0" err="1">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Nicopolis</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for I have decided to stay there for the winter. </a:t>
            </a:r>
          </a:p>
        </p:txBody>
      </p:sp>
      <p:sp>
        <p:nvSpPr>
          <p:cNvPr id="4" name="TextBox 3"/>
          <p:cNvSpPr txBox="1"/>
          <p:nvPr/>
        </p:nvSpPr>
        <p:spPr>
          <a:xfrm>
            <a:off x="2335492" y="3867150"/>
            <a:ext cx="4396815"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Titus 3:12</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a:t>
            </a:r>
            <a:r>
              <a:rPr lang="en-US" sz="1400" dirty="0" smtClean="0">
                <a:solidFill>
                  <a:schemeClr val="bg1"/>
                </a:solidFill>
                <a:latin typeface="Papyrus" panose="03070502060502030205" pitchFamily="66" charset="0"/>
              </a:rPr>
              <a:t>living translation</a:t>
            </a:r>
            <a:endParaRPr lang="en-US" sz="1400" dirty="0">
              <a:solidFill>
                <a:schemeClr val="bg1"/>
              </a:solidFill>
              <a:latin typeface="Papyrus" panose="03070502060502030205" pitchFamily="66" charset="0"/>
            </a:endParaRPr>
          </a:p>
        </p:txBody>
      </p:sp>
      <p:sp>
        <p:nvSpPr>
          <p:cNvPr id="2" name="TextBox 1"/>
          <p:cNvSpPr txBox="1"/>
          <p:nvPr/>
        </p:nvSpPr>
        <p:spPr>
          <a:xfrm>
            <a:off x="3657600" y="1885950"/>
            <a:ext cx="2057400" cy="461665"/>
          </a:xfrm>
          <a:prstGeom prst="rect">
            <a:avLst/>
          </a:prstGeom>
          <a:noFill/>
        </p:spPr>
        <p:txBody>
          <a:bodyPr wrap="square" rtlCol="0">
            <a:spAutoFit/>
          </a:bodyPr>
          <a:lstStyle/>
          <a:p>
            <a:r>
              <a:rPr lang="en-US" sz="2400" dirty="0">
                <a:solidFill>
                  <a:schemeClr val="bg1"/>
                </a:solidFill>
                <a:effectLst>
                  <a:outerShdw blurRad="50800" dist="50800" dir="5400000" algn="ctr" rotWithShape="0">
                    <a:schemeClr val="tx1"/>
                  </a:outerShdw>
                </a:effectLst>
                <a:latin typeface="Papyrus" panose="03070502060502030205" pitchFamily="66" charset="0"/>
              </a:rPr>
              <a:t>Titus 1:5</a:t>
            </a:r>
            <a:endParaRPr lang="en-US" sz="2400" dirty="0"/>
          </a:p>
        </p:txBody>
      </p:sp>
    </p:spTree>
    <p:extLst>
      <p:ext uri="{BB962C8B-B14F-4D97-AF65-F5344CB8AC3E}">
        <p14:creationId xmlns:p14="http://schemas.microsoft.com/office/powerpoint/2010/main" val="2003233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42950"/>
            <a:ext cx="4762500" cy="3448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8080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http://shanekastler.typepad.com/.a/6a00d83451d6d969e201b8d0d7ca2d970c-pi"/>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4000"/>
                    </a14:imgEffect>
                  </a14:imgLayer>
                </a14:imgProps>
              </a:ext>
              <a:ext uri="{28A0092B-C50C-407E-A947-70E740481C1C}">
                <a14:useLocalDpi xmlns:a14="http://schemas.microsoft.com/office/drawing/2010/main" val="0"/>
              </a:ext>
            </a:extLst>
          </a:blip>
          <a:srcRect/>
          <a:stretch>
            <a:fillRect/>
          </a:stretch>
        </p:blipFill>
        <p:spPr bwMode="auto">
          <a:xfrm>
            <a:off x="2333064" y="1047750"/>
            <a:ext cx="4782202"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961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857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3338983"/>
            <a:ext cx="4495800" cy="1442567"/>
          </a:xfrm>
          <a:prstGeom prst="rect">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72671" y="3203392"/>
            <a:ext cx="7703780" cy="1569660"/>
          </a:xfrm>
          <a:prstGeom prst="rect">
            <a:avLst/>
          </a:prstGeom>
          <a:noFill/>
          <a:ln>
            <a:noFill/>
          </a:ln>
        </p:spPr>
        <p:txBody>
          <a:bodyPr wrap="square" lIns="91440" tIns="45720" rIns="91440" bIns="45720">
            <a:spAutoFit/>
          </a:bodyPr>
          <a:lstStyle/>
          <a:p>
            <a:pPr algn="ctr"/>
            <a:r>
              <a:rPr lang="en-US" sz="9600" b="1" dirty="0" smtClean="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EXAMPLES</a:t>
            </a:r>
            <a:endParaRPr lang="en-US" sz="11500" b="1" dirty="0">
              <a:ln w="12700">
                <a:solidFill>
                  <a:schemeClr val="tx1"/>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p:txBody>
      </p:sp>
      <p:sp>
        <p:nvSpPr>
          <p:cNvPr id="3" name="TextBox 2"/>
          <p:cNvSpPr txBox="1"/>
          <p:nvPr/>
        </p:nvSpPr>
        <p:spPr>
          <a:xfrm>
            <a:off x="457200" y="2541672"/>
            <a:ext cx="8382000" cy="1323439"/>
          </a:xfrm>
          <a:prstGeom prst="rect">
            <a:avLst/>
          </a:prstGeom>
          <a:noFill/>
        </p:spPr>
        <p:txBody>
          <a:bodyPr wrap="square" rtlCol="0">
            <a:spAutoFit/>
          </a:bodyPr>
          <a:lstStyle/>
          <a:p>
            <a:pPr lvl="0" algn="ctr"/>
            <a:r>
              <a:rPr lang="en-US" sz="6600" b="1" dirty="0" smtClean="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rPr>
              <a:t>BE</a:t>
            </a:r>
            <a:endParaRPr lang="en-US" sz="4800" b="1" dirty="0">
              <a:ln w="12700">
                <a:solidFill>
                  <a:prstClr val="black"/>
                </a:solidFill>
                <a:prstDash val="solid"/>
              </a:ln>
              <a:solidFill>
                <a:schemeClr val="bg1"/>
              </a:solidFill>
              <a:effectLst>
                <a:outerShdw blurRad="63500" dist="101600" dir="2340000" algn="tl" rotWithShape="0">
                  <a:prstClr val="black">
                    <a:alpha val="94000"/>
                  </a:prstClr>
                </a:outerShdw>
              </a:effectLst>
              <a:latin typeface="Franklin Gothic Demi" panose="020B0703020102020204" pitchFamily="34" charset="0"/>
            </a:endParaRPr>
          </a:p>
          <a:p>
            <a:endParaRPr lang="en-US" sz="1200" dirty="0">
              <a:solidFill>
                <a:schemeClr val="bg1"/>
              </a:solidFill>
            </a:endParaRPr>
          </a:p>
        </p:txBody>
      </p:sp>
      <p:sp>
        <p:nvSpPr>
          <p:cNvPr id="7" name="TextBox 6"/>
          <p:cNvSpPr txBox="1"/>
          <p:nvPr/>
        </p:nvSpPr>
        <p:spPr>
          <a:xfrm>
            <a:off x="635721" y="1809750"/>
            <a:ext cx="346690" cy="1862048"/>
          </a:xfrm>
          <a:prstGeom prst="rect">
            <a:avLst/>
          </a:prstGeom>
          <a:noFill/>
          <a:ln>
            <a:noFill/>
          </a:ln>
        </p:spPr>
        <p:txBody>
          <a:bodyPr wrap="square" rtlCol="0">
            <a:spAutoFit/>
          </a:bodyPr>
          <a:lstStyle/>
          <a:p>
            <a:r>
              <a:rPr lang="en-US" sz="11500" dirty="0" smtClean="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rPr>
              <a:t>1</a:t>
            </a:r>
            <a:endParaRPr lang="en-US" sz="11500" dirty="0">
              <a:ln>
                <a:solidFill>
                  <a:srgbClr val="92D050"/>
                </a:solidFill>
              </a:ln>
              <a:effectLst>
                <a:glow rad="584200">
                  <a:schemeClr val="bg2">
                    <a:lumMod val="50000"/>
                    <a:alpha val="8000"/>
                  </a:schemeClr>
                </a:glow>
                <a:outerShdw blurRad="266700" dist="50800" dir="5400000" algn="ctr" rotWithShape="0">
                  <a:schemeClr val="bg2">
                    <a:lumMod val="5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4239160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10098"/>
            <a:ext cx="7924800" cy="3785652"/>
          </a:xfrm>
          <a:prstGeom prst="rect">
            <a:avLst/>
          </a:prstGeom>
          <a:noFill/>
        </p:spPr>
        <p:txBody>
          <a:bodyPr wrap="square" rtlCol="0">
            <a:spAutoFit/>
          </a:bodyPr>
          <a:lstStyle/>
          <a:p>
            <a:pPr algn="ct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  As Paul gathered an armful of sticks and was laying them on the fire, a poisonous snake, driven out by the heat, bit him on the hand.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of the island saw it hanging from his hand and said to each other, “A murderer, no doubt! Though he escaped the sea, justice will not permit him to live.”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But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Paul shook off the snake into the fire and was unharmed. </a:t>
            </a:r>
            <a:r>
              <a:rPr lang="en-US" sz="2400" dirty="0" smtClean="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The </a:t>
            </a:r>
            <a:r>
              <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rPr>
              <a:t>people waited for him to swell up or suddenly drop dead. But when they had waited a long time and saw that he wasn’t harmed, they changed their minds and decided he was a god.</a:t>
            </a:r>
            <a:endParaRPr lang="en-US" sz="2400" dirty="0">
              <a:solidFill>
                <a:schemeClr val="bg1"/>
              </a:solidFill>
              <a:effectLst>
                <a:outerShdw blurRad="50800" dist="50800" dir="5400000" algn="ctr" rotWithShape="0">
                  <a:schemeClr val="bg2">
                    <a:lumMod val="10000"/>
                  </a:schemeClr>
                </a:outerShdw>
              </a:effectLst>
              <a:latin typeface="Franklin Gothic Demi" panose="020B0703020102020204" pitchFamily="34" charset="0"/>
            </a:endParaRPr>
          </a:p>
        </p:txBody>
      </p:sp>
      <p:sp>
        <p:nvSpPr>
          <p:cNvPr id="7" name="TextBox 6"/>
          <p:cNvSpPr txBox="1"/>
          <p:nvPr/>
        </p:nvSpPr>
        <p:spPr>
          <a:xfrm>
            <a:off x="3124200" y="4095750"/>
            <a:ext cx="2819400" cy="738664"/>
          </a:xfrm>
          <a:prstGeom prst="rect">
            <a:avLst/>
          </a:prstGeom>
          <a:noFill/>
        </p:spPr>
        <p:txBody>
          <a:bodyPr wrap="square" rtlCol="0">
            <a:spAutoFit/>
          </a:bodyPr>
          <a:lstStyle/>
          <a:p>
            <a:pPr algn="ct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Acts </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28:3-6</a:t>
            </a:r>
            <a:r>
              <a:rPr lang="en-US" sz="2800" dirty="0" smtClean="0">
                <a:solidFill>
                  <a:schemeClr val="bg1"/>
                </a:solidFill>
                <a:effectLst>
                  <a:outerShdw blurRad="50800" dist="50800" dir="5400000" algn="ctr" rotWithShape="0">
                    <a:schemeClr val="tx1"/>
                  </a:outerShdw>
                </a:effectLst>
                <a:latin typeface="Papyrus" panose="03070502060502030205" pitchFamily="66" charset="0"/>
              </a:rPr>
              <a:t/>
            </a:r>
            <a:br>
              <a:rPr lang="en-US" sz="2800" dirty="0" smtClean="0">
                <a:solidFill>
                  <a:schemeClr val="bg1"/>
                </a:solidFill>
                <a:effectLst>
                  <a:outerShdw blurRad="50800" dist="50800" dir="5400000" algn="ctr" rotWithShape="0">
                    <a:schemeClr val="tx1"/>
                  </a:outerShdw>
                </a:effectLst>
                <a:latin typeface="Papyrus" panose="03070502060502030205" pitchFamily="66" charset="0"/>
              </a:rPr>
            </a:br>
            <a:r>
              <a:rPr lang="en-US" sz="1400" dirty="0" smtClean="0">
                <a:solidFill>
                  <a:schemeClr val="bg1"/>
                </a:solidFill>
                <a:latin typeface="Papyrus" panose="03070502060502030205" pitchFamily="66" charset="0"/>
              </a:rPr>
              <a:t>new living translation</a:t>
            </a:r>
            <a:endParaRPr lang="en-US" sz="1400" dirty="0">
              <a:solidFill>
                <a:schemeClr val="bg1"/>
              </a:solidFill>
              <a:latin typeface="Papyrus" panose="03070502060502030205" pitchFamily="66" charset="0"/>
            </a:endParaRPr>
          </a:p>
        </p:txBody>
      </p:sp>
    </p:spTree>
    <p:extLst>
      <p:ext uri="{BB962C8B-B14F-4D97-AF65-F5344CB8AC3E}">
        <p14:creationId xmlns:p14="http://schemas.microsoft.com/office/powerpoint/2010/main" val="1063056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7855</TotalTime>
  <Words>715</Words>
  <Application>Microsoft Office PowerPoint</Application>
  <PresentationFormat>On-screen Show (16:9)</PresentationFormat>
  <Paragraphs>40</Paragraphs>
  <Slides>25</Slides>
  <Notes>1</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jim.smith</cp:lastModifiedBy>
  <cp:revision>183</cp:revision>
  <dcterms:created xsi:type="dcterms:W3CDTF">2017-03-21T02:22:27Z</dcterms:created>
  <dcterms:modified xsi:type="dcterms:W3CDTF">2017-09-08T00:31:20Z</dcterms:modified>
</cp:coreProperties>
</file>