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61" r:id="rId3"/>
    <p:sldId id="258" r:id="rId4"/>
    <p:sldId id="364" r:id="rId5"/>
    <p:sldId id="366" r:id="rId6"/>
    <p:sldId id="362" r:id="rId7"/>
    <p:sldId id="367" r:id="rId8"/>
    <p:sldId id="368" r:id="rId9"/>
    <p:sldId id="369" r:id="rId10"/>
    <p:sldId id="363" r:id="rId11"/>
    <p:sldId id="370" r:id="rId12"/>
    <p:sldId id="371" r:id="rId13"/>
    <p:sldId id="372" r:id="rId14"/>
    <p:sldId id="37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7"/>
    <p:restoredTop sz="94631"/>
  </p:normalViewPr>
  <p:slideViewPr>
    <p:cSldViewPr>
      <p:cViewPr varScale="1">
        <p:scale>
          <a:sx n="135" d="100"/>
          <a:sy n="135" d="100"/>
        </p:scale>
        <p:origin x="39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896E1-983D-4611-942E-54C3C3FCCDB7}" type="datetimeFigureOut">
              <a:rPr lang="en-US" smtClean="0"/>
              <a:t>10/17/16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BDCBB-6057-4A35-805D-D7C8E88176CB}" type="slidenum">
              <a:rPr lang="en-US" smtClean="0"/>
              <a:t>‹#›</a:t>
            </a:fld>
            <a:endParaRPr lang="en-US"/>
          </a:p>
        </p:txBody>
      </p:sp>
    </p:spTree>
    <p:extLst>
      <p:ext uri="{BB962C8B-B14F-4D97-AF65-F5344CB8AC3E}">
        <p14:creationId xmlns:p14="http://schemas.microsoft.com/office/powerpoint/2010/main" val="122256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77431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18067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389614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B9E6A-F95C-4C63-BC7B-779CC0C3CE57}"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33644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B9E6A-F95C-4C63-BC7B-779CC0C3CE57}" type="datetimeFigureOut">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15935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1B9E6A-F95C-4C63-BC7B-779CC0C3CE57}"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51629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1B9E6A-F95C-4C63-BC7B-779CC0C3CE57}" type="datetimeFigureOut">
              <a:rPr lang="en-US" smtClean="0"/>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72811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B9E6A-F95C-4C63-BC7B-779CC0C3CE57}" type="datetimeFigureOut">
              <a:rPr lang="en-US" smtClean="0"/>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70419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B9E6A-F95C-4C63-BC7B-779CC0C3CE57}" type="datetimeFigureOut">
              <a:rPr lang="en-US" smtClean="0"/>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40490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9E6A-F95C-4C63-BC7B-779CC0C3CE57}"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259185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B9E6A-F95C-4C63-BC7B-779CC0C3CE57}" type="datetimeFigureOut">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E0EB9-EC49-47A0-A98E-07281C22BAF6}" type="slidenum">
              <a:rPr lang="en-US" smtClean="0"/>
              <a:t>‹#›</a:t>
            </a:fld>
            <a:endParaRPr lang="en-US"/>
          </a:p>
        </p:txBody>
      </p:sp>
    </p:spTree>
    <p:extLst>
      <p:ext uri="{BB962C8B-B14F-4D97-AF65-F5344CB8AC3E}">
        <p14:creationId xmlns:p14="http://schemas.microsoft.com/office/powerpoint/2010/main" val="1932861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61B9E6A-F95C-4C63-BC7B-779CC0C3CE57}" type="datetimeFigureOut">
              <a:rPr lang="en-US" smtClean="0"/>
              <a:t>10/17/16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4E0EB9-EC49-47A0-A98E-07281C22BAF6}" type="slidenum">
              <a:rPr lang="en-US" smtClean="0"/>
              <a:t>‹#›</a:t>
            </a:fld>
            <a:endParaRPr lang="en-US"/>
          </a:p>
        </p:txBody>
      </p:sp>
    </p:spTree>
    <p:extLst>
      <p:ext uri="{BB962C8B-B14F-4D97-AF65-F5344CB8AC3E}">
        <p14:creationId xmlns:p14="http://schemas.microsoft.com/office/powerpoint/2010/main" val="160116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49909"/>
            <a:ext cx="54102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Evangelism</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12954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22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5800" y="2394287"/>
            <a:ext cx="79248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JUST DO IT.</a:t>
            </a:r>
            <a:endParaRPr lang="en-US" sz="6000" b="1" dirty="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790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49909"/>
            <a:ext cx="54102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Because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12954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22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5800" y="2394287"/>
            <a:ext cx="7924800" cy="1569660"/>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YOU ARE MORE READY THAN YOU REALIZE</a:t>
            </a:r>
            <a:endParaRPr lang="en-US" sz="4800" b="1" dirty="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51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61950"/>
            <a:ext cx="4521200" cy="3390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495800" y="1562100"/>
            <a:ext cx="4368800" cy="3276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813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590550"/>
            <a:ext cx="6134100" cy="38362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3378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1636807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839420"/>
            <a:ext cx="4343400" cy="3293209"/>
          </a:xfrm>
          <a:prstGeom prst="rect">
            <a:avLst/>
          </a:prstGeom>
          <a:solidFill>
            <a:srgbClr val="7F7F7F">
              <a:alpha val="69804"/>
            </a:srgbClr>
          </a:solidFill>
        </p:spPr>
        <p:txBody>
          <a:bodyPr wrap="square" rtlCol="0">
            <a:spAutoFit/>
          </a:bodyPr>
          <a:lstStyle/>
          <a:p>
            <a:r>
              <a:rPr lang="en-US" sz="1600" dirty="0">
                <a:solidFill>
                  <a:schemeClr val="bg1"/>
                </a:solidFill>
                <a:latin typeface="Century Gothic" charset="0"/>
                <a:ea typeface="Century Gothic" charset="0"/>
                <a:cs typeface="Century Gothic" charset="0"/>
              </a:rPr>
              <a:t>"Brethren, do something; do something, do something! While societies and unions make constitutions, let us win souls. I pray you, be men of action all of you. Get to work and quit yourselves like men. Old </a:t>
            </a:r>
            <a:r>
              <a:rPr lang="en-US" sz="1600" dirty="0" err="1">
                <a:solidFill>
                  <a:schemeClr val="bg1"/>
                </a:solidFill>
                <a:latin typeface="Century Gothic" charset="0"/>
                <a:ea typeface="Century Gothic" charset="0"/>
                <a:cs typeface="Century Gothic" charset="0"/>
              </a:rPr>
              <a:t>Suvarov's</a:t>
            </a:r>
            <a:r>
              <a:rPr lang="en-US" sz="1600" dirty="0">
                <a:solidFill>
                  <a:schemeClr val="bg1"/>
                </a:solidFill>
                <a:latin typeface="Century Gothic" charset="0"/>
                <a:ea typeface="Century Gothic" charset="0"/>
                <a:cs typeface="Century Gothic" charset="0"/>
              </a:rPr>
              <a:t> idea of war is mine: `Forward and strike! No theory! Attack! Form a column! Charge bayonets! Plunge into the center of the enemy! Our one aim is to win souls; and this we are not to talk about, but do in the power of God!" </a:t>
            </a:r>
          </a:p>
          <a:p>
            <a:endParaRPr lang="en-US" sz="1600" dirty="0" smtClean="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CHARLES SPURGEON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460434"/>
            <a:ext cx="4038600" cy="4051182"/>
          </a:xfrm>
          <a:prstGeom prst="rect">
            <a:avLst/>
          </a:prstGeom>
        </p:spPr>
      </p:pic>
    </p:spTree>
    <p:extLst>
      <p:ext uri="{BB962C8B-B14F-4D97-AF65-F5344CB8AC3E}">
        <p14:creationId xmlns:p14="http://schemas.microsoft.com/office/powerpoint/2010/main" val="161781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49909"/>
            <a:ext cx="54102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Because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12954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22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5800" y="2394287"/>
            <a:ext cx="79248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WE ARE SUPPOSED TO</a:t>
            </a:r>
            <a:endParaRPr lang="en-US" sz="4800" b="1" dirty="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70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Matthew 28:18-20</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838200" y="1428750"/>
            <a:ext cx="7315200" cy="2246769"/>
          </a:xfrm>
          <a:prstGeom prst="rect">
            <a:avLst/>
          </a:prstGeom>
          <a:solidFill>
            <a:srgbClr val="7F7F7F">
              <a:alpha val="69804"/>
            </a:srgbClr>
          </a:solidFill>
        </p:spPr>
        <p:txBody>
          <a:bodyPr wrap="square" rtlCol="0">
            <a:spAutoFit/>
          </a:bodyPr>
          <a:lstStyle/>
          <a:p>
            <a:pPr algn="ctr"/>
            <a:r>
              <a:rPr lang="en-US" sz="2000" dirty="0" smtClean="0">
                <a:solidFill>
                  <a:schemeClr val="bg1"/>
                </a:solidFill>
                <a:latin typeface="Century Gothic" charset="0"/>
                <a:ea typeface="Century Gothic" charset="0"/>
                <a:cs typeface="Century Gothic" charset="0"/>
              </a:rPr>
              <a:t>Jesus </a:t>
            </a:r>
            <a:r>
              <a:rPr lang="en-US" sz="2000" dirty="0">
                <a:solidFill>
                  <a:schemeClr val="bg1"/>
                </a:solidFill>
                <a:latin typeface="Century Gothic" charset="0"/>
                <a:ea typeface="Century Gothic" charset="0"/>
                <a:cs typeface="Century Gothic" charset="0"/>
              </a:rPr>
              <a:t>came and told his disciples, “I have been given all authority in heaven and on earth. </a:t>
            </a:r>
            <a:r>
              <a:rPr lang="en-US" sz="2000" dirty="0" smtClean="0">
                <a:solidFill>
                  <a:schemeClr val="bg1"/>
                </a:solidFill>
                <a:latin typeface="Century Gothic" charset="0"/>
                <a:ea typeface="Century Gothic" charset="0"/>
                <a:cs typeface="Century Gothic" charset="0"/>
              </a:rPr>
              <a:t>Therefore</a:t>
            </a:r>
            <a:r>
              <a:rPr lang="en-US" sz="2000" dirty="0">
                <a:solidFill>
                  <a:schemeClr val="bg1"/>
                </a:solidFill>
                <a:latin typeface="Century Gothic" charset="0"/>
                <a:ea typeface="Century Gothic" charset="0"/>
                <a:cs typeface="Century Gothic" charset="0"/>
              </a:rPr>
              <a:t>, go and make disciples of all the nations, baptizing them in the name of the Father and the Son and the Holy Spirit. </a:t>
            </a:r>
            <a:r>
              <a:rPr lang="en-US" sz="2000" dirty="0" smtClean="0">
                <a:solidFill>
                  <a:schemeClr val="bg1"/>
                </a:solidFill>
                <a:latin typeface="Century Gothic" charset="0"/>
                <a:ea typeface="Century Gothic" charset="0"/>
                <a:cs typeface="Century Gothic" charset="0"/>
              </a:rPr>
              <a:t>Teach </a:t>
            </a:r>
            <a:r>
              <a:rPr lang="en-US" sz="2000" dirty="0">
                <a:solidFill>
                  <a:schemeClr val="bg1"/>
                </a:solidFill>
                <a:latin typeface="Century Gothic" charset="0"/>
                <a:ea typeface="Century Gothic" charset="0"/>
                <a:cs typeface="Century Gothic" charset="0"/>
              </a:rPr>
              <a:t>these new disciples to obey all the commands I have given you. And be sure of this: I am with you always, even to the end of the age.”</a:t>
            </a:r>
            <a:endParaRPr lang="en-US" sz="2000" dirty="0">
              <a:solidFill>
                <a:schemeClr val="bg1"/>
              </a:solidFill>
              <a:effectLst>
                <a:outerShdw blurRad="88900" dist="50800" dir="5400000" algn="ctr" rotWithShape="0">
                  <a:srgbClr val="000000"/>
                </a:outerShdw>
              </a:effectLst>
              <a:latin typeface="Century Gothic" charset="0"/>
              <a:ea typeface="Century Gothic" charset="0"/>
              <a:cs typeface="Century Gothic" charset="0"/>
            </a:endParaRPr>
          </a:p>
        </p:txBody>
      </p:sp>
      <p:sp>
        <p:nvSpPr>
          <p:cNvPr id="9" name="TextBox 8"/>
          <p:cNvSpPr txBox="1"/>
          <p:nvPr/>
        </p:nvSpPr>
        <p:spPr>
          <a:xfrm>
            <a:off x="5943600" y="4495115"/>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4387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514350"/>
            <a:ext cx="3943350" cy="3943350"/>
          </a:xfrm>
          <a:prstGeom prst="rect">
            <a:avLst/>
          </a:prstGeom>
        </p:spPr>
      </p:pic>
      <p:sp>
        <p:nvSpPr>
          <p:cNvPr id="3" name="TextBox 2"/>
          <p:cNvSpPr txBox="1"/>
          <p:nvPr/>
        </p:nvSpPr>
        <p:spPr>
          <a:xfrm>
            <a:off x="4724400" y="1578084"/>
            <a:ext cx="3200400" cy="1815882"/>
          </a:xfrm>
          <a:prstGeom prst="rect">
            <a:avLst/>
          </a:prstGeom>
          <a:solidFill>
            <a:srgbClr val="7F7F7F">
              <a:alpha val="69804"/>
            </a:srgbClr>
          </a:solidFill>
        </p:spPr>
        <p:txBody>
          <a:bodyPr wrap="square" rtlCol="0">
            <a:spAutoFit/>
          </a:bodyPr>
          <a:lstStyle/>
          <a:p>
            <a:r>
              <a:rPr lang="en-US" sz="1600" dirty="0" smtClean="0">
                <a:solidFill>
                  <a:schemeClr val="bg1"/>
                </a:solidFill>
                <a:latin typeface="Century Gothic" charset="0"/>
                <a:ea typeface="Century Gothic" charset="0"/>
                <a:cs typeface="Century Gothic" charset="0"/>
              </a:rPr>
              <a:t>Discipleship </a:t>
            </a:r>
            <a:r>
              <a:rPr lang="en-US" sz="1600" dirty="0">
                <a:solidFill>
                  <a:schemeClr val="bg1"/>
                </a:solidFill>
                <a:latin typeface="Century Gothic" charset="0"/>
                <a:ea typeface="Century Gothic" charset="0"/>
                <a:cs typeface="Century Gothic" charset="0"/>
              </a:rPr>
              <a:t>is our call </a:t>
            </a:r>
            <a:endParaRPr lang="en-US" sz="1600" dirty="0" smtClean="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but </a:t>
            </a:r>
            <a:r>
              <a:rPr lang="en-US" sz="1600" dirty="0">
                <a:solidFill>
                  <a:schemeClr val="bg1"/>
                </a:solidFill>
                <a:latin typeface="Century Gothic" charset="0"/>
                <a:ea typeface="Century Gothic" charset="0"/>
                <a:cs typeface="Century Gothic" charset="0"/>
              </a:rPr>
              <a:t>we make disciples, </a:t>
            </a:r>
          </a:p>
          <a:p>
            <a:r>
              <a:rPr lang="en-US" sz="1600" dirty="0">
                <a:solidFill>
                  <a:schemeClr val="bg1"/>
                </a:solidFill>
                <a:latin typeface="Century Gothic" charset="0"/>
                <a:ea typeface="Century Gothic" charset="0"/>
                <a:cs typeface="Century Gothic" charset="0"/>
              </a:rPr>
              <a:t>this is not a suggestion, </a:t>
            </a:r>
            <a:endParaRPr lang="en-US" sz="1600" dirty="0" smtClean="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CREATE DISCIPLES</a:t>
            </a:r>
          </a:p>
          <a:p>
            <a:endParaRPr lang="en-US" sz="1600" dirty="0">
              <a:solidFill>
                <a:schemeClr val="bg1"/>
              </a:solidFill>
              <a:latin typeface="Century Gothic" charset="0"/>
              <a:ea typeface="Century Gothic" charset="0"/>
              <a:cs typeface="Century Gothic" charset="0"/>
            </a:endParaRPr>
          </a:p>
          <a:p>
            <a:r>
              <a:rPr lang="en-US" sz="1600" dirty="0" err="1" smtClean="0">
                <a:solidFill>
                  <a:schemeClr val="bg1"/>
                </a:solidFill>
                <a:latin typeface="Century Gothic" charset="0"/>
                <a:ea typeface="Century Gothic" charset="0"/>
                <a:cs typeface="Century Gothic" charset="0"/>
              </a:rPr>
              <a:t>Lecrae</a:t>
            </a:r>
            <a:endParaRPr lang="en-US" sz="1600" dirty="0" smtClean="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AFTER THE MUSIC STOPS</a:t>
            </a:r>
          </a:p>
        </p:txBody>
      </p:sp>
    </p:spTree>
    <p:extLst>
      <p:ext uri="{BB962C8B-B14F-4D97-AF65-F5344CB8AC3E}">
        <p14:creationId xmlns:p14="http://schemas.microsoft.com/office/powerpoint/2010/main" val="1759553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2 Timothy 1:8-12</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762000" y="555576"/>
            <a:ext cx="7315200" cy="3477875"/>
          </a:xfrm>
          <a:prstGeom prst="rect">
            <a:avLst/>
          </a:prstGeom>
          <a:solidFill>
            <a:srgbClr val="7F7F7F">
              <a:alpha val="69804"/>
            </a:srgbClr>
          </a:solidFill>
        </p:spPr>
        <p:txBody>
          <a:bodyPr wrap="square" rtlCol="0">
            <a:spAutoFit/>
          </a:bodyPr>
          <a:lstStyle/>
          <a:p>
            <a:pPr algn="ctr"/>
            <a:r>
              <a:rPr lang="en-US" sz="2000" dirty="0" smtClean="0">
                <a:solidFill>
                  <a:schemeClr val="bg1"/>
                </a:solidFill>
                <a:latin typeface="Century Gothic" charset="0"/>
                <a:ea typeface="Century Gothic" charset="0"/>
                <a:cs typeface="Century Gothic" charset="0"/>
              </a:rPr>
              <a:t>So </a:t>
            </a:r>
            <a:r>
              <a:rPr lang="en-US" sz="2000" dirty="0">
                <a:solidFill>
                  <a:schemeClr val="bg1"/>
                </a:solidFill>
                <a:latin typeface="Century Gothic" charset="0"/>
                <a:ea typeface="Century Gothic" charset="0"/>
                <a:cs typeface="Century Gothic" charset="0"/>
              </a:rPr>
              <a:t>never be ashamed to tell others about our Lord. And don’t be ashamed of me, either, even though I’m in prison for him. With the strength God gives you, be ready to suffer with me for the sake of the Good News. </a:t>
            </a:r>
            <a:r>
              <a:rPr lang="en-US" sz="2000" dirty="0" smtClean="0">
                <a:solidFill>
                  <a:schemeClr val="bg1"/>
                </a:solidFill>
                <a:latin typeface="Century Gothic" charset="0"/>
                <a:ea typeface="Century Gothic" charset="0"/>
                <a:cs typeface="Century Gothic" charset="0"/>
              </a:rPr>
              <a:t>For </a:t>
            </a:r>
            <a:r>
              <a:rPr lang="en-US" sz="2000" dirty="0">
                <a:solidFill>
                  <a:schemeClr val="bg1"/>
                </a:solidFill>
                <a:latin typeface="Century Gothic" charset="0"/>
                <a:ea typeface="Century Gothic" charset="0"/>
                <a:cs typeface="Century Gothic" charset="0"/>
              </a:rPr>
              <a:t>God saved us and called us to live a holy life. He did this, not because we deserved it, but because that was his plan from before the beginning of time—to show us his grace through Christ Jesus. </a:t>
            </a:r>
            <a:r>
              <a:rPr lang="en-US" sz="2000" dirty="0" smtClean="0">
                <a:solidFill>
                  <a:schemeClr val="bg1"/>
                </a:solidFill>
                <a:latin typeface="Century Gothic" charset="0"/>
                <a:ea typeface="Century Gothic" charset="0"/>
                <a:cs typeface="Century Gothic" charset="0"/>
              </a:rPr>
              <a:t>And </a:t>
            </a:r>
            <a:r>
              <a:rPr lang="en-US" sz="2000" dirty="0">
                <a:solidFill>
                  <a:schemeClr val="bg1"/>
                </a:solidFill>
                <a:latin typeface="Century Gothic" charset="0"/>
                <a:ea typeface="Century Gothic" charset="0"/>
                <a:cs typeface="Century Gothic" charset="0"/>
              </a:rPr>
              <a:t>now he has made all of this plain to us by the appearing of Christ Jesus, our Savior. He broke the power of death and illuminated the way to life and immortality through the Good News.</a:t>
            </a:r>
            <a:endParaRPr lang="en-US" sz="2000" dirty="0">
              <a:solidFill>
                <a:schemeClr val="bg1"/>
              </a:solidFill>
              <a:effectLst>
                <a:outerShdw blurRad="88900" dist="50800" dir="5400000" algn="ctr" rotWithShape="0">
                  <a:srgbClr val="000000"/>
                </a:outerShdw>
              </a:effectLst>
              <a:latin typeface="Century Gothic" charset="0"/>
              <a:ea typeface="Century Gothic" charset="0"/>
              <a:cs typeface="Century Gothic" charset="0"/>
            </a:endParaRPr>
          </a:p>
        </p:txBody>
      </p:sp>
      <p:sp>
        <p:nvSpPr>
          <p:cNvPr id="9" name="TextBox 8"/>
          <p:cNvSpPr txBox="1"/>
          <p:nvPr/>
        </p:nvSpPr>
        <p:spPr>
          <a:xfrm>
            <a:off x="5943600" y="4495115"/>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93383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49909"/>
            <a:ext cx="5410200" cy="769441"/>
          </a:xfrm>
          <a:prstGeom prst="rect">
            <a:avLst/>
          </a:prstGeom>
          <a:noFill/>
        </p:spPr>
        <p:txBody>
          <a:bodyPr wrap="square" rtlCol="0">
            <a:spAutoFit/>
          </a:bodyPr>
          <a:lstStyle/>
          <a:p>
            <a:pPr algn="ctr"/>
            <a:r>
              <a:rPr lang="en-US" sz="4400" dirty="0" smtClean="0">
                <a:solidFill>
                  <a:schemeClr val="bg1"/>
                </a:solidFill>
                <a:effectLst>
                  <a:outerShdw blurRad="12700" dist="38100" dir="2700000" algn="tl">
                    <a:srgbClr val="000000">
                      <a:alpha val="81000"/>
                    </a:srgbClr>
                  </a:outerShdw>
                </a:effectLst>
                <a:latin typeface="Master of break" pitchFamily="2" charset="0"/>
              </a:rPr>
              <a:t>Because</a:t>
            </a:r>
            <a:endParaRPr lang="en-US" sz="4400" dirty="0">
              <a:solidFill>
                <a:schemeClr val="bg1"/>
              </a:solidFill>
              <a:effectLst>
                <a:outerShdw blurRad="12700" dist="38100" dir="2700000" algn="tl">
                  <a:srgbClr val="000000">
                    <a:alpha val="81000"/>
                  </a:srgbClr>
                </a:outerShdw>
              </a:effectLst>
              <a:latin typeface="Master of break" pitchFamily="2" charset="0"/>
            </a:endParaRPr>
          </a:p>
        </p:txBody>
      </p:sp>
      <p:cxnSp>
        <p:nvCxnSpPr>
          <p:cNvPr id="8" name="Straight Connector 7"/>
          <p:cNvCxnSpPr/>
          <p:nvPr/>
        </p:nvCxnSpPr>
        <p:spPr>
          <a:xfrm>
            <a:off x="12954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2200" y="2343150"/>
            <a:ext cx="152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41935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5800" y="2394287"/>
            <a:ext cx="7924800"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rPr>
              <a:t>WE CAN ONLY DO IT HERE</a:t>
            </a:r>
            <a:endParaRPr lang="en-US" sz="4400" b="1" dirty="0">
              <a:solidFill>
                <a:schemeClr val="bg1"/>
              </a:solidFill>
              <a:effectLst>
                <a:outerShdw blurRad="38100" dist="38100" dir="2700000" algn="tl">
                  <a:srgbClr val="000000">
                    <a:alpha val="9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304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1932027"/>
            <a:ext cx="3276600" cy="1107996"/>
          </a:xfrm>
          <a:prstGeom prst="rect">
            <a:avLst/>
          </a:prstGeom>
          <a:solidFill>
            <a:srgbClr val="7F7F7F">
              <a:alpha val="69804"/>
            </a:srgbClr>
          </a:solidFill>
        </p:spPr>
        <p:txBody>
          <a:bodyPr wrap="square" rtlCol="0">
            <a:spAutoFit/>
          </a:bodyPr>
          <a:lstStyle/>
          <a:p>
            <a:r>
              <a:rPr lang="en-US" sz="1600" dirty="0">
                <a:solidFill>
                  <a:schemeClr val="bg1"/>
                </a:solidFill>
                <a:latin typeface="Century Gothic" charset="0"/>
                <a:ea typeface="Century Gothic" charset="0"/>
                <a:cs typeface="Century Gothic" charset="0"/>
              </a:rPr>
              <a:t>“Every Christian is a missionary or an imposter</a:t>
            </a:r>
            <a:r>
              <a:rPr lang="en-US" sz="1600" dirty="0" smtClean="0">
                <a:solidFill>
                  <a:schemeClr val="bg1"/>
                </a:solidFill>
                <a:latin typeface="Century Gothic" charset="0"/>
                <a:ea typeface="Century Gothic" charset="0"/>
                <a:cs typeface="Century Gothic" charset="0"/>
              </a:rPr>
              <a:t>.”</a:t>
            </a:r>
          </a:p>
          <a:p>
            <a:endParaRPr lang="en-US" sz="1600" dirty="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CHARLES SPURGEON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460434"/>
            <a:ext cx="4038600" cy="4051182"/>
          </a:xfrm>
          <a:prstGeom prst="rect">
            <a:avLst/>
          </a:prstGeom>
        </p:spPr>
      </p:pic>
    </p:spTree>
    <p:extLst>
      <p:ext uri="{BB962C8B-B14F-4D97-AF65-F5344CB8AC3E}">
        <p14:creationId xmlns:p14="http://schemas.microsoft.com/office/powerpoint/2010/main" val="170823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4171950"/>
            <a:ext cx="2743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aster of break" pitchFamily="2" charset="0"/>
                <a:cs typeface="Arial" panose="020B0604020202020204" pitchFamily="34" charset="0"/>
              </a:rPr>
              <a:t>2 Timothy 4:2</a:t>
            </a:r>
            <a:endParaRPr lang="en-US" sz="2400" dirty="0">
              <a:solidFill>
                <a:schemeClr val="bg1"/>
              </a:solidFill>
              <a:effectLst>
                <a:outerShdw blurRad="38100" dist="38100" dir="2700000" algn="tl">
                  <a:srgbClr val="000000">
                    <a:alpha val="43137"/>
                  </a:srgbClr>
                </a:outerShdw>
              </a:effectLst>
              <a:latin typeface="Master of break" pitchFamily="2" charset="0"/>
            </a:endParaRPr>
          </a:p>
        </p:txBody>
      </p:sp>
      <p:sp>
        <p:nvSpPr>
          <p:cNvPr id="6" name="TextBox 5"/>
          <p:cNvSpPr txBox="1"/>
          <p:nvPr/>
        </p:nvSpPr>
        <p:spPr>
          <a:xfrm>
            <a:off x="838200" y="2190750"/>
            <a:ext cx="7315200" cy="707886"/>
          </a:xfrm>
          <a:prstGeom prst="rect">
            <a:avLst/>
          </a:prstGeom>
          <a:solidFill>
            <a:srgbClr val="7F7F7F">
              <a:alpha val="69804"/>
            </a:srgbClr>
          </a:solidFill>
        </p:spPr>
        <p:txBody>
          <a:bodyPr wrap="square" rtlCol="0">
            <a:spAutoFit/>
          </a:bodyPr>
          <a:lstStyle/>
          <a:p>
            <a:pPr algn="ctr"/>
            <a:r>
              <a:rPr lang="en-US" sz="2000" dirty="0">
                <a:solidFill>
                  <a:schemeClr val="bg1"/>
                </a:solidFill>
                <a:latin typeface="Century Gothic" charset="0"/>
                <a:ea typeface="Century Gothic" charset="0"/>
                <a:cs typeface="Century Gothic" charset="0"/>
              </a:rPr>
              <a:t>Preach the word of God. Be prepared, </a:t>
            </a:r>
            <a:endParaRPr lang="en-US" sz="2000" dirty="0" smtClean="0">
              <a:solidFill>
                <a:schemeClr val="bg1"/>
              </a:solidFill>
              <a:latin typeface="Century Gothic" charset="0"/>
              <a:ea typeface="Century Gothic" charset="0"/>
              <a:cs typeface="Century Gothic" charset="0"/>
            </a:endParaRPr>
          </a:p>
          <a:p>
            <a:pPr algn="ctr"/>
            <a:r>
              <a:rPr lang="en-US" sz="2000" dirty="0" smtClean="0">
                <a:solidFill>
                  <a:schemeClr val="bg1"/>
                </a:solidFill>
                <a:latin typeface="Century Gothic" charset="0"/>
                <a:ea typeface="Century Gothic" charset="0"/>
                <a:cs typeface="Century Gothic" charset="0"/>
              </a:rPr>
              <a:t>whether </a:t>
            </a:r>
            <a:r>
              <a:rPr lang="en-US" sz="2000" dirty="0">
                <a:solidFill>
                  <a:schemeClr val="bg1"/>
                </a:solidFill>
                <a:latin typeface="Century Gothic" charset="0"/>
                <a:ea typeface="Century Gothic" charset="0"/>
                <a:cs typeface="Century Gothic" charset="0"/>
              </a:rPr>
              <a:t>the time is favorable or not.</a:t>
            </a:r>
            <a:endParaRPr lang="en-US" sz="2000" dirty="0">
              <a:solidFill>
                <a:schemeClr val="bg1"/>
              </a:solidFill>
              <a:effectLst>
                <a:outerShdw blurRad="88900" dist="50800" dir="5400000" algn="ctr" rotWithShape="0">
                  <a:srgbClr val="000000"/>
                </a:outerShdw>
              </a:effectLst>
              <a:latin typeface="Century Gothic" charset="0"/>
              <a:ea typeface="Century Gothic" charset="0"/>
              <a:cs typeface="Century Gothic" charset="0"/>
            </a:endParaRPr>
          </a:p>
        </p:txBody>
      </p:sp>
      <p:sp>
        <p:nvSpPr>
          <p:cNvPr id="9" name="TextBox 8"/>
          <p:cNvSpPr txBox="1"/>
          <p:nvPr/>
        </p:nvSpPr>
        <p:spPr>
          <a:xfrm>
            <a:off x="5943600" y="4495115"/>
            <a:ext cx="2362200" cy="276999"/>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NEW LIVING TRANSLATION</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71248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1947416"/>
            <a:ext cx="3810000" cy="1077218"/>
          </a:xfrm>
          <a:prstGeom prst="rect">
            <a:avLst/>
          </a:prstGeom>
          <a:solidFill>
            <a:srgbClr val="7F7F7F">
              <a:alpha val="69804"/>
            </a:srgbClr>
          </a:solidFill>
        </p:spPr>
        <p:txBody>
          <a:bodyPr wrap="square" rtlCol="0">
            <a:spAutoFit/>
          </a:bodyPr>
          <a:lstStyle/>
          <a:p>
            <a:r>
              <a:rPr lang="en-US" sz="1600" dirty="0">
                <a:solidFill>
                  <a:schemeClr val="bg1"/>
                </a:solidFill>
                <a:latin typeface="Century Gothic" charset="0"/>
                <a:ea typeface="Century Gothic" charset="0"/>
                <a:cs typeface="Century Gothic" charset="0"/>
              </a:rPr>
              <a:t>“If you aren’t evangelizing, </a:t>
            </a:r>
            <a:endParaRPr lang="en-US" sz="1600" dirty="0" smtClean="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you’re </a:t>
            </a:r>
            <a:r>
              <a:rPr lang="en-US" sz="1600" dirty="0">
                <a:solidFill>
                  <a:schemeClr val="bg1"/>
                </a:solidFill>
                <a:latin typeface="Century Gothic" charset="0"/>
                <a:ea typeface="Century Gothic" charset="0"/>
                <a:cs typeface="Century Gothic" charset="0"/>
              </a:rPr>
              <a:t>better off dead</a:t>
            </a:r>
            <a:r>
              <a:rPr lang="en-US" sz="1600" dirty="0" smtClean="0">
                <a:solidFill>
                  <a:schemeClr val="bg1"/>
                </a:solidFill>
                <a:latin typeface="Century Gothic" charset="0"/>
                <a:ea typeface="Century Gothic" charset="0"/>
                <a:cs typeface="Century Gothic" charset="0"/>
              </a:rPr>
              <a:t>.”</a:t>
            </a:r>
          </a:p>
          <a:p>
            <a:endParaRPr lang="en-US" sz="1600" dirty="0">
              <a:solidFill>
                <a:schemeClr val="bg1"/>
              </a:solidFill>
              <a:latin typeface="Century Gothic" charset="0"/>
              <a:ea typeface="Century Gothic" charset="0"/>
              <a:cs typeface="Century Gothic" charset="0"/>
            </a:endParaRPr>
          </a:p>
          <a:p>
            <a:r>
              <a:rPr lang="en-US" sz="1600" dirty="0" smtClean="0">
                <a:solidFill>
                  <a:schemeClr val="bg1"/>
                </a:solidFill>
                <a:latin typeface="Century Gothic" charset="0"/>
                <a:ea typeface="Century Gothic" charset="0"/>
                <a:cs typeface="Century Gothic" charset="0"/>
              </a:rPr>
              <a:t>TOM MERCER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7996"/>
            <a:ext cx="2810018" cy="3756058"/>
          </a:xfrm>
          <a:prstGeom prst="rect">
            <a:avLst/>
          </a:prstGeom>
        </p:spPr>
      </p:pic>
    </p:spTree>
    <p:extLst>
      <p:ext uri="{BB962C8B-B14F-4D97-AF65-F5344CB8AC3E}">
        <p14:creationId xmlns:p14="http://schemas.microsoft.com/office/powerpoint/2010/main" val="2041454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TotalTime>
  <Words>424</Words>
  <Application>Microsoft Macintosh PowerPoint</Application>
  <PresentationFormat>On-screen Show (16:9)</PresentationFormat>
  <Paragraphs>35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Century Gothic</vt:lpstr>
      <vt:lpstr>Master of break</vt:lpstr>
      <vt:lpstr>Trebuchet MS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49</cp:revision>
  <dcterms:created xsi:type="dcterms:W3CDTF">2016-09-08T16:47:56Z</dcterms:created>
  <dcterms:modified xsi:type="dcterms:W3CDTF">2016-10-17T16:41:35Z</dcterms:modified>
</cp:coreProperties>
</file>