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60" r:id="rId3"/>
    <p:sldId id="257" r:id="rId4"/>
    <p:sldId id="361" r:id="rId5"/>
    <p:sldId id="334" r:id="rId6"/>
    <p:sldId id="406" r:id="rId7"/>
    <p:sldId id="362" r:id="rId8"/>
    <p:sldId id="405" r:id="rId9"/>
    <p:sldId id="363" r:id="rId10"/>
    <p:sldId id="404" r:id="rId11"/>
    <p:sldId id="364" r:id="rId12"/>
    <p:sldId id="259" r:id="rId13"/>
    <p:sldId id="373" r:id="rId14"/>
    <p:sldId id="407" r:id="rId15"/>
    <p:sldId id="408" r:id="rId16"/>
    <p:sldId id="410" r:id="rId17"/>
    <p:sldId id="409" r:id="rId18"/>
    <p:sldId id="411" r:id="rId19"/>
    <p:sldId id="376" r:id="rId20"/>
    <p:sldId id="412" r:id="rId21"/>
    <p:sldId id="403" r:id="rId22"/>
    <p:sldId id="383" r:id="rId23"/>
    <p:sldId id="413" r:id="rId24"/>
    <p:sldId id="414" r:id="rId25"/>
    <p:sldId id="419" r:id="rId26"/>
    <p:sldId id="415" r:id="rId27"/>
    <p:sldId id="416" r:id="rId28"/>
    <p:sldId id="417" r:id="rId29"/>
    <p:sldId id="420" r:id="rId30"/>
    <p:sldId id="418" r:id="rId31"/>
    <p:sldId id="287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DC97"/>
    <a:srgbClr val="CC99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31"/>
  </p:normalViewPr>
  <p:slideViewPr>
    <p:cSldViewPr>
      <p:cViewPr varScale="1">
        <p:scale>
          <a:sx n="135" d="100"/>
          <a:sy n="135" d="100"/>
        </p:scale>
        <p:origin x="42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EB83A-4AEC-4C1F-A9E6-A47992DCA343}" type="datetimeFigureOut">
              <a:rPr lang="en-US" smtClean="0"/>
              <a:t>3/8/18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1ED9B-725E-4C62-B92A-6E07A05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1ED9B-725E-4C62-B92A-6E07A053E3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31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1ED9B-725E-4C62-B92A-6E07A053E3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36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3C6B-EFBC-440D-AC34-C8C2D05CF88B}" type="datetimeFigureOut">
              <a:rPr lang="en-US" smtClean="0"/>
              <a:t>3/8/18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2C0E-911B-4100-92E2-EB33C96D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32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3C6B-EFBC-440D-AC34-C8C2D05CF88B}" type="datetimeFigureOut">
              <a:rPr lang="en-US" smtClean="0"/>
              <a:t>3/8/18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2C0E-911B-4100-92E2-EB33C96D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3C6B-EFBC-440D-AC34-C8C2D05CF88B}" type="datetimeFigureOut">
              <a:rPr lang="en-US" smtClean="0"/>
              <a:t>3/8/18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2C0E-911B-4100-92E2-EB33C96D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36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3C6B-EFBC-440D-AC34-C8C2D05CF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2C0E-911B-4100-92E2-EB33C96D1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661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3C6B-EFBC-440D-AC34-C8C2D05CF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2C0E-911B-4100-92E2-EB33C96D1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99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3C6B-EFBC-440D-AC34-C8C2D05CF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2C0E-911B-4100-92E2-EB33C96D1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71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3C6B-EFBC-440D-AC34-C8C2D05CF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2C0E-911B-4100-92E2-EB33C96D1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12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3C6B-EFBC-440D-AC34-C8C2D05CF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2C0E-911B-4100-92E2-EB33C96D1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01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3C6B-EFBC-440D-AC34-C8C2D05CF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2C0E-911B-4100-92E2-EB33C96D1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84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3C6B-EFBC-440D-AC34-C8C2D05CF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2C0E-911B-4100-92E2-EB33C96D1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69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3C6B-EFBC-440D-AC34-C8C2D05CF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2C0E-911B-4100-92E2-EB33C96D1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28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3C6B-EFBC-440D-AC34-C8C2D05CF88B}" type="datetimeFigureOut">
              <a:rPr lang="en-US" smtClean="0"/>
              <a:t>3/8/18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2C0E-911B-4100-92E2-EB33C96D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7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3C6B-EFBC-440D-AC34-C8C2D05CF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2C0E-911B-4100-92E2-EB33C96D1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762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3C6B-EFBC-440D-AC34-C8C2D05CF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2C0E-911B-4100-92E2-EB33C96D1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36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3C6B-EFBC-440D-AC34-C8C2D05CF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2C0E-911B-4100-92E2-EB33C96D1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517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3C6B-EFBC-440D-AC34-C8C2D05CF88B}" type="datetimeFigureOut">
              <a:rPr lang="en-US" smtClean="0"/>
              <a:t>3/8/18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2C0E-911B-4100-92E2-EB33C96D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3C6B-EFBC-440D-AC34-C8C2D05CF88B}" type="datetimeFigureOut">
              <a:rPr lang="en-US" smtClean="0"/>
              <a:t>3/8/18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2C0E-911B-4100-92E2-EB33C96D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06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3C6B-EFBC-440D-AC34-C8C2D05CF88B}" type="datetimeFigureOut">
              <a:rPr lang="en-US" smtClean="0"/>
              <a:t>3/8/18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2C0E-911B-4100-92E2-EB33C96D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15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3C6B-EFBC-440D-AC34-C8C2D05CF88B}" type="datetimeFigureOut">
              <a:rPr lang="en-US" smtClean="0"/>
              <a:t>3/8/18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2C0E-911B-4100-92E2-EB33C96D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14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3C6B-EFBC-440D-AC34-C8C2D05CF88B}" type="datetimeFigureOut">
              <a:rPr lang="en-US" smtClean="0"/>
              <a:t>3/8/18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2C0E-911B-4100-92E2-EB33C96D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54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3C6B-EFBC-440D-AC34-C8C2D05CF88B}" type="datetimeFigureOut">
              <a:rPr lang="en-US" smtClean="0"/>
              <a:t>3/8/18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2C0E-911B-4100-92E2-EB33C96D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7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3C6B-EFBC-440D-AC34-C8C2D05CF88B}" type="datetimeFigureOut">
              <a:rPr lang="en-US" smtClean="0"/>
              <a:t>3/8/18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2C0E-911B-4100-92E2-EB33C96D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70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E3C6B-EFBC-440D-AC34-C8C2D05CF88B}" type="datetimeFigureOut">
              <a:rPr lang="en-US" smtClean="0"/>
              <a:t>3/8/18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C2C0E-911B-4100-92E2-EB33C96D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E3C6B-EFBC-440D-AC34-C8C2D05CF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C2C0E-911B-4100-92E2-EB33C96D1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52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636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501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904" y="1308378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mbledor 1" panose="00000400000000000000" pitchFamily="2" charset="0"/>
              </a:rPr>
              <a:t>QUIT MAKING EXCUSES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33400" y="2038350"/>
            <a:ext cx="5867400" cy="0"/>
          </a:xfrm>
          <a:prstGeom prst="line">
            <a:avLst/>
          </a:prstGeom>
          <a:ln w="127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7B2E5EFD-3AC3-B34D-9EC1-C82CC5FFE821}"/>
              </a:ext>
            </a:extLst>
          </p:cNvPr>
          <p:cNvGrpSpPr/>
          <p:nvPr/>
        </p:nvGrpSpPr>
        <p:grpSpPr>
          <a:xfrm>
            <a:off x="5638800" y="666750"/>
            <a:ext cx="506091" cy="584775"/>
            <a:chOff x="5959820" y="1625637"/>
            <a:chExt cx="685800" cy="703779"/>
          </a:xfrm>
        </p:grpSpPr>
        <p:sp>
          <p:nvSpPr>
            <p:cNvPr id="7" name="Oval 6"/>
            <p:cNvSpPr/>
            <p:nvPr/>
          </p:nvSpPr>
          <p:spPr>
            <a:xfrm>
              <a:off x="6015506" y="1738181"/>
              <a:ext cx="609599" cy="591234"/>
            </a:xfrm>
            <a:prstGeom prst="ellipse">
              <a:avLst/>
            </a:prstGeom>
            <a:solidFill>
              <a:srgbClr val="99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59820" y="1625637"/>
              <a:ext cx="685800" cy="703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Dumbledor 1" panose="00000400000000000000" pitchFamily="2" charset="0"/>
                </a:rPr>
                <a:t>1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8904" y="2502236"/>
            <a:ext cx="63267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 “This is what the Lord of Heaven’s Armies says: The people are saying, ‘The time has not yet come to rebuild the house of the Lord.’”</a:t>
            </a:r>
          </a:p>
          <a:p>
            <a:endParaRPr lang="en-US" sz="1500" dirty="0">
              <a:solidFill>
                <a:srgbClr val="FFCC66"/>
              </a:solidFill>
              <a:effectLst>
                <a:outerShdw blurRad="114300" dist="50800" dir="4200000" algn="ctr" rotWithShape="0">
                  <a:schemeClr val="tx2">
                    <a:lumMod val="75000"/>
                  </a:schemeClr>
                </a:outerShdw>
              </a:effectLst>
              <a:latin typeface="Trajan Pro" panose="02020502050506020301" pitchFamily="18" charset="0"/>
            </a:endParaRPr>
          </a:p>
          <a:p>
            <a:endParaRPr lang="en-US" sz="1500" dirty="0">
              <a:solidFill>
                <a:srgbClr val="FFCC66"/>
              </a:solidFill>
              <a:effectLst>
                <a:outerShdw blurRad="114300" dist="50800" dir="4200000" algn="ctr" rotWithShape="0">
                  <a:schemeClr val="tx2">
                    <a:lumMod val="75000"/>
                  </a:schemeClr>
                </a:outerShdw>
              </a:effectLst>
              <a:latin typeface="Trajan Pro" panose="02020502050506020301" pitchFamily="18" charset="0"/>
            </a:endParaRPr>
          </a:p>
          <a:p>
            <a:r>
              <a:rPr lang="en-US" sz="1500" dirty="0">
                <a:solidFill>
                  <a:srgbClr val="FFCC66"/>
                </a:solidFill>
                <a:effectLst>
                  <a:outerShdw blurRad="114300" dist="50800" dir="4200000" algn="ctr" rotWithShape="0">
                    <a:schemeClr val="tx2">
                      <a:lumMod val="75000"/>
                    </a:schemeClr>
                  </a:outerShdw>
                </a:effectLst>
                <a:latin typeface="Trajan Pro" panose="02020502050506020301" pitchFamily="18" charset="0"/>
              </a:rPr>
              <a:t>Haggai 1:2</a:t>
            </a:r>
          </a:p>
        </p:txBody>
      </p:sp>
    </p:spTree>
    <p:extLst>
      <p:ext uri="{BB962C8B-B14F-4D97-AF65-F5344CB8AC3E}">
        <p14:creationId xmlns:p14="http://schemas.microsoft.com/office/powerpoint/2010/main" val="2518412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809750"/>
            <a:ext cx="6477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CC66"/>
                </a:solidFill>
                <a:latin typeface="Trajan Pro" panose="02020502050506020301" pitchFamily="18" charset="0"/>
              </a:rPr>
              <a:t>Farmers who wait for perfect weather never plant. </a:t>
            </a:r>
          </a:p>
          <a:p>
            <a:endParaRPr lang="en-US" sz="2000" dirty="0">
              <a:solidFill>
                <a:srgbClr val="FFCC66"/>
              </a:solidFill>
              <a:latin typeface="Trajan Pro" panose="02020502050506020301" pitchFamily="18" charset="0"/>
            </a:endParaRPr>
          </a:p>
          <a:p>
            <a:r>
              <a:rPr lang="en-US" sz="2000" dirty="0">
                <a:solidFill>
                  <a:srgbClr val="FFCC66"/>
                </a:solidFill>
                <a:latin typeface="Trajan Pro" panose="02020502050506020301" pitchFamily="18" charset="0"/>
              </a:rPr>
              <a:t>If they watch every cloud, </a:t>
            </a:r>
            <a:br>
              <a:rPr lang="en-US" sz="2000" dirty="0">
                <a:solidFill>
                  <a:srgbClr val="FFCC66"/>
                </a:solidFill>
                <a:latin typeface="Trajan Pro" panose="02020502050506020301" pitchFamily="18" charset="0"/>
              </a:rPr>
            </a:br>
            <a:r>
              <a:rPr lang="en-US" sz="2000" dirty="0">
                <a:solidFill>
                  <a:srgbClr val="FFCC66"/>
                </a:solidFill>
                <a:latin typeface="Trajan Pro" panose="02020502050506020301" pitchFamily="18" charset="0"/>
              </a:rPr>
              <a:t>they never harvest.</a:t>
            </a:r>
          </a:p>
          <a:p>
            <a:endParaRPr lang="en-US" sz="1200" dirty="0">
              <a:solidFill>
                <a:srgbClr val="FFCC66"/>
              </a:solidFill>
              <a:effectLst>
                <a:outerShdw blurRad="114300" dist="50800" dir="4200000" algn="ctr" rotWithShape="0">
                  <a:schemeClr val="tx2">
                    <a:lumMod val="75000"/>
                  </a:schemeClr>
                </a:outerShdw>
              </a:effectLst>
              <a:latin typeface="Trajan Pro" panose="02020502050506020301" pitchFamily="18" charset="0"/>
            </a:endParaRPr>
          </a:p>
          <a:p>
            <a:r>
              <a:rPr lang="en-US" sz="1200" dirty="0">
                <a:solidFill>
                  <a:srgbClr val="FFCC66"/>
                </a:solidFill>
                <a:effectLst>
                  <a:outerShdw blurRad="114300" dist="50800" dir="4200000" algn="ctr" rotWithShape="0">
                    <a:schemeClr val="tx2">
                      <a:lumMod val="75000"/>
                    </a:schemeClr>
                  </a:outerShdw>
                </a:effectLst>
                <a:latin typeface="Trajan Pro" panose="02020502050506020301" pitchFamily="18" charset="0"/>
              </a:rPr>
              <a:t>Ecclesiastes 11:4</a:t>
            </a:r>
          </a:p>
        </p:txBody>
      </p:sp>
    </p:spTree>
    <p:extLst>
      <p:ext uri="{BB962C8B-B14F-4D97-AF65-F5344CB8AC3E}">
        <p14:creationId xmlns:p14="http://schemas.microsoft.com/office/powerpoint/2010/main" val="644897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635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47"/>
          <a:stretch/>
        </p:blipFill>
        <p:spPr bwMode="auto">
          <a:xfrm>
            <a:off x="381000" y="237237"/>
            <a:ext cx="8411269" cy="457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949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0"/>
          <a:stretch/>
        </p:blipFill>
        <p:spPr bwMode="auto">
          <a:xfrm>
            <a:off x="381000" y="285750"/>
            <a:ext cx="6629400" cy="449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82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06"/>
          <a:stretch/>
        </p:blipFill>
        <p:spPr bwMode="auto">
          <a:xfrm>
            <a:off x="381000" y="285750"/>
            <a:ext cx="8405381" cy="441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907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362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345109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mbledor 1" panose="00000400000000000000" pitchFamily="2" charset="0"/>
              </a:rPr>
              <a:t>EXAMINE YOURSELF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33400" y="2038350"/>
            <a:ext cx="5867400" cy="0"/>
          </a:xfrm>
          <a:prstGeom prst="line">
            <a:avLst/>
          </a:prstGeom>
          <a:ln w="127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7B2E5EFD-3AC3-B34D-9EC1-C82CC5FFE821}"/>
              </a:ext>
            </a:extLst>
          </p:cNvPr>
          <p:cNvGrpSpPr/>
          <p:nvPr/>
        </p:nvGrpSpPr>
        <p:grpSpPr>
          <a:xfrm>
            <a:off x="5647740" y="1381992"/>
            <a:ext cx="506091" cy="584775"/>
            <a:chOff x="5971934" y="1681908"/>
            <a:chExt cx="685800" cy="703779"/>
          </a:xfrm>
        </p:grpSpPr>
        <p:sp>
          <p:nvSpPr>
            <p:cNvPr id="10" name="Oval 9"/>
            <p:cNvSpPr/>
            <p:nvPr/>
          </p:nvSpPr>
          <p:spPr>
            <a:xfrm>
              <a:off x="6015506" y="1738181"/>
              <a:ext cx="609599" cy="591234"/>
            </a:xfrm>
            <a:prstGeom prst="ellipse">
              <a:avLst/>
            </a:prstGeom>
            <a:solidFill>
              <a:srgbClr val="99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71934" y="1681908"/>
              <a:ext cx="685800" cy="703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Dumbledor 1" panose="00000400000000000000" pitchFamily="2" charset="0"/>
                </a:rPr>
                <a:t>2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8904" y="2502236"/>
            <a:ext cx="63267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This is what the Lord of Heaven’s Armies says: Look at what’s happening to you!  </a:t>
            </a:r>
            <a:endParaRPr lang="en-US" dirty="0">
              <a:solidFill>
                <a:srgbClr val="FFCC66"/>
              </a:solidFill>
              <a:effectLst>
                <a:outerShdw blurRad="114300" dist="50800" dir="4200000" algn="ctr" rotWithShape="0">
                  <a:schemeClr val="tx2">
                    <a:lumMod val="75000"/>
                  </a:schemeClr>
                </a:outerShdw>
              </a:effectLst>
              <a:latin typeface="Trajan Pro" panose="02020502050506020301" pitchFamily="18" charset="0"/>
            </a:endParaRPr>
          </a:p>
          <a:p>
            <a:endParaRPr lang="en-US" sz="1500" dirty="0">
              <a:solidFill>
                <a:srgbClr val="FFCC66"/>
              </a:solidFill>
              <a:effectLst>
                <a:outerShdw blurRad="114300" dist="50800" dir="4200000" algn="ctr" rotWithShape="0">
                  <a:schemeClr val="tx2">
                    <a:lumMod val="75000"/>
                  </a:schemeClr>
                </a:outerShdw>
              </a:effectLst>
              <a:latin typeface="Trajan Pro" panose="02020502050506020301" pitchFamily="18" charset="0"/>
            </a:endParaRPr>
          </a:p>
          <a:p>
            <a:r>
              <a:rPr lang="en-US" sz="1400" dirty="0">
                <a:solidFill>
                  <a:srgbClr val="FFCC66"/>
                </a:solidFill>
                <a:effectLst>
                  <a:outerShdw blurRad="114300" dist="50800" dir="4200000" algn="ctr" rotWithShape="0">
                    <a:schemeClr val="tx2">
                      <a:lumMod val="75000"/>
                    </a:schemeClr>
                  </a:outerShdw>
                </a:effectLst>
                <a:latin typeface="Trajan Pro" panose="02020502050506020301" pitchFamily="18" charset="0"/>
              </a:rPr>
              <a:t>Haggai 1:5</a:t>
            </a:r>
          </a:p>
        </p:txBody>
      </p:sp>
    </p:spTree>
    <p:extLst>
      <p:ext uri="{BB962C8B-B14F-4D97-AF65-F5344CB8AC3E}">
        <p14:creationId xmlns:p14="http://schemas.microsoft.com/office/powerpoint/2010/main" val="912801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809750"/>
            <a:ext cx="6477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CC66"/>
                </a:solidFill>
                <a:latin typeface="Trajan Pro" panose="02020502050506020301" pitchFamily="18" charset="0"/>
              </a:rPr>
              <a:t>Now go up into the hills, bring down timber, and rebuild my house. Then </a:t>
            </a:r>
            <a:br>
              <a:rPr lang="en-US" sz="2000" dirty="0">
                <a:solidFill>
                  <a:srgbClr val="FFCC66"/>
                </a:solidFill>
                <a:latin typeface="Trajan Pro" panose="02020502050506020301" pitchFamily="18" charset="0"/>
              </a:rPr>
            </a:br>
            <a:r>
              <a:rPr lang="en-US" sz="2000" u="sng" dirty="0">
                <a:solidFill>
                  <a:srgbClr val="FFCC66"/>
                </a:solidFill>
                <a:latin typeface="Trajan Pro" panose="02020502050506020301" pitchFamily="18" charset="0"/>
              </a:rPr>
              <a:t>I will take pleasure in it</a:t>
            </a:r>
            <a:r>
              <a:rPr lang="en-US" sz="2000" dirty="0">
                <a:solidFill>
                  <a:srgbClr val="FFCC66"/>
                </a:solidFill>
                <a:latin typeface="Trajan Pro" panose="02020502050506020301" pitchFamily="18" charset="0"/>
              </a:rPr>
              <a:t> and be honored, </a:t>
            </a:r>
          </a:p>
          <a:p>
            <a:r>
              <a:rPr lang="en-US" sz="2000" dirty="0">
                <a:solidFill>
                  <a:srgbClr val="FFCC66"/>
                </a:solidFill>
                <a:latin typeface="Trajan Pro" panose="02020502050506020301" pitchFamily="18" charset="0"/>
              </a:rPr>
              <a:t>says the Lord.</a:t>
            </a:r>
          </a:p>
          <a:p>
            <a:endParaRPr lang="en-US" sz="2000" dirty="0">
              <a:solidFill>
                <a:srgbClr val="FFCC66"/>
              </a:solidFill>
              <a:effectLst>
                <a:outerShdw blurRad="114300" dist="50800" dir="4200000" algn="ctr" rotWithShape="0">
                  <a:schemeClr val="tx2">
                    <a:lumMod val="75000"/>
                  </a:schemeClr>
                </a:outerShdw>
              </a:effectLst>
              <a:latin typeface="Trajan Pro" panose="02020502050506020301" pitchFamily="18" charset="0"/>
            </a:endParaRPr>
          </a:p>
          <a:p>
            <a:endParaRPr lang="en-US" sz="1200" dirty="0">
              <a:solidFill>
                <a:srgbClr val="FFCC66"/>
              </a:solidFill>
              <a:effectLst>
                <a:outerShdw blurRad="114300" dist="50800" dir="4200000" algn="ctr" rotWithShape="0">
                  <a:schemeClr val="tx2">
                    <a:lumMod val="75000"/>
                  </a:schemeClr>
                </a:outerShdw>
              </a:effectLst>
              <a:latin typeface="Trajan Pro" panose="02020502050506020301" pitchFamily="18" charset="0"/>
            </a:endParaRPr>
          </a:p>
          <a:p>
            <a:r>
              <a:rPr lang="en-US" sz="1200" dirty="0">
                <a:solidFill>
                  <a:srgbClr val="FFCC66"/>
                </a:solidFill>
                <a:effectLst>
                  <a:outerShdw blurRad="114300" dist="50800" dir="4200000" algn="ctr" rotWithShape="0">
                    <a:schemeClr val="tx2">
                      <a:lumMod val="75000"/>
                    </a:schemeClr>
                  </a:outerShdw>
                </a:effectLst>
                <a:latin typeface="Trajan Pro" panose="02020502050506020301" pitchFamily="18" charset="0"/>
              </a:rPr>
              <a:t>Haggai 1:8</a:t>
            </a:r>
          </a:p>
        </p:txBody>
      </p:sp>
    </p:spTree>
    <p:extLst>
      <p:ext uri="{BB962C8B-B14F-4D97-AF65-F5344CB8AC3E}">
        <p14:creationId xmlns:p14="http://schemas.microsoft.com/office/powerpoint/2010/main" val="1704071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84" b="23526"/>
          <a:stretch/>
        </p:blipFill>
        <p:spPr bwMode="auto">
          <a:xfrm>
            <a:off x="628916" y="2756654"/>
            <a:ext cx="6462231" cy="1491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971550"/>
            <a:ext cx="6858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DC97"/>
                </a:solidFill>
                <a:effectLst>
                  <a:outerShdw blurRad="114300" dist="50800" dir="4200000" algn="ctr" rotWithShape="0">
                    <a:schemeClr val="tx2">
                      <a:lumMod val="75000"/>
                    </a:schemeClr>
                  </a:outerShdw>
                </a:effectLst>
                <a:latin typeface="Trajan Pro" pitchFamily="18" charset="0"/>
              </a:rPr>
              <a:t>Book of the</a:t>
            </a:r>
            <a:br>
              <a:rPr lang="en-US" sz="4400" dirty="0">
                <a:solidFill>
                  <a:srgbClr val="FFDC97"/>
                </a:solidFill>
                <a:effectLst>
                  <a:outerShdw blurRad="114300" dist="50800" dir="4200000" algn="ctr" rotWithShape="0">
                    <a:schemeClr val="tx2">
                      <a:lumMod val="75000"/>
                    </a:schemeClr>
                  </a:outerShdw>
                </a:effectLst>
                <a:latin typeface="Trajan Pro" pitchFamily="18" charset="0"/>
              </a:rPr>
            </a:br>
            <a:r>
              <a:rPr lang="en-US" sz="6600" dirty="0">
                <a:solidFill>
                  <a:srgbClr val="FFDC97"/>
                </a:solidFill>
                <a:effectLst>
                  <a:outerShdw blurRad="114300" dist="50800" dir="4200000" algn="ctr" rotWithShape="0">
                    <a:schemeClr val="tx2">
                      <a:lumMod val="75000"/>
                    </a:schemeClr>
                  </a:outerShdw>
                </a:effectLst>
                <a:latin typeface="Trajan Pro" pitchFamily="18" charset="0"/>
              </a:rPr>
              <a:t>TWELVE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FF90D59-2EDE-A941-A20D-D0A037A74A1E}"/>
              </a:ext>
            </a:extLst>
          </p:cNvPr>
          <p:cNvSpPr/>
          <p:nvPr/>
        </p:nvSpPr>
        <p:spPr>
          <a:xfrm>
            <a:off x="5410200" y="2626102"/>
            <a:ext cx="609600" cy="1752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33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1274"/>
            <a:ext cx="6143625" cy="3981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692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85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345109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mbledor 1" panose="00000400000000000000" pitchFamily="2" charset="0"/>
              </a:rPr>
              <a:t>GET TO WORK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33400" y="2038350"/>
            <a:ext cx="5867400" cy="0"/>
          </a:xfrm>
          <a:prstGeom prst="line">
            <a:avLst/>
          </a:prstGeom>
          <a:ln w="127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7B2E5EFD-3AC3-B34D-9EC1-C82CC5FFE821}"/>
              </a:ext>
            </a:extLst>
          </p:cNvPr>
          <p:cNvGrpSpPr/>
          <p:nvPr/>
        </p:nvGrpSpPr>
        <p:grpSpPr>
          <a:xfrm>
            <a:off x="5647740" y="1381992"/>
            <a:ext cx="506091" cy="584775"/>
            <a:chOff x="5971934" y="1681908"/>
            <a:chExt cx="685800" cy="703779"/>
          </a:xfrm>
        </p:grpSpPr>
        <p:sp>
          <p:nvSpPr>
            <p:cNvPr id="10" name="Oval 9"/>
            <p:cNvSpPr/>
            <p:nvPr/>
          </p:nvSpPr>
          <p:spPr>
            <a:xfrm>
              <a:off x="6015506" y="1738181"/>
              <a:ext cx="609599" cy="591234"/>
            </a:xfrm>
            <a:prstGeom prst="ellipse">
              <a:avLst/>
            </a:prstGeom>
            <a:solidFill>
              <a:srgbClr val="99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71934" y="1681908"/>
              <a:ext cx="685800" cy="703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Dumbledor 1" panose="00000400000000000000" pitchFamily="2" charset="0"/>
                </a:rPr>
                <a:t>3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8904" y="2502236"/>
            <a:ext cx="632674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Be strong, all you people still left in the land. And now get to work, for I am with you, says the Lord of Heaven’s Armies. </a:t>
            </a:r>
          </a:p>
          <a:p>
            <a:endParaRPr lang="en-US" sz="1500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jan Pro" panose="02020502050506020301" pitchFamily="18" charset="0"/>
            </a:endParaRPr>
          </a:p>
          <a:p>
            <a:endParaRPr lang="en-US" sz="1500" dirty="0">
              <a:solidFill>
                <a:srgbClr val="FFCC66"/>
              </a:solidFill>
              <a:effectLst>
                <a:outerShdw blurRad="114300" dist="50800" dir="4200000" algn="ctr" rotWithShape="0">
                  <a:schemeClr val="tx2">
                    <a:lumMod val="75000"/>
                  </a:schemeClr>
                </a:outerShdw>
              </a:effectLst>
              <a:latin typeface="Trajan Pro" panose="02020502050506020301" pitchFamily="18" charset="0"/>
            </a:endParaRPr>
          </a:p>
          <a:p>
            <a:r>
              <a:rPr lang="en-US" sz="1400" dirty="0">
                <a:solidFill>
                  <a:srgbClr val="FFCC66"/>
                </a:solidFill>
                <a:effectLst>
                  <a:outerShdw blurRad="114300" dist="50800" dir="4200000" algn="ctr" rotWithShape="0">
                    <a:schemeClr val="tx2">
                      <a:lumMod val="75000"/>
                    </a:schemeClr>
                  </a:outerShdw>
                </a:effectLst>
                <a:latin typeface="Trajan Pro" panose="02020502050506020301" pitchFamily="18" charset="0"/>
              </a:rPr>
              <a:t>Haggai 2:4</a:t>
            </a:r>
          </a:p>
        </p:txBody>
      </p:sp>
    </p:spTree>
    <p:extLst>
      <p:ext uri="{BB962C8B-B14F-4D97-AF65-F5344CB8AC3E}">
        <p14:creationId xmlns:p14="http://schemas.microsoft.com/office/powerpoint/2010/main" val="3664641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668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345109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mbledor 1" panose="00000400000000000000" pitchFamily="2" charset="0"/>
              </a:rPr>
              <a:t>DON’T BE AFRAID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33400" y="2038350"/>
            <a:ext cx="5867400" cy="0"/>
          </a:xfrm>
          <a:prstGeom prst="line">
            <a:avLst/>
          </a:prstGeom>
          <a:ln w="127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7B2E5EFD-3AC3-B34D-9EC1-C82CC5FFE821}"/>
              </a:ext>
            </a:extLst>
          </p:cNvPr>
          <p:cNvGrpSpPr/>
          <p:nvPr/>
        </p:nvGrpSpPr>
        <p:grpSpPr>
          <a:xfrm>
            <a:off x="5647740" y="1381992"/>
            <a:ext cx="506091" cy="584775"/>
            <a:chOff x="5971934" y="1681908"/>
            <a:chExt cx="685800" cy="703779"/>
          </a:xfrm>
        </p:grpSpPr>
        <p:sp>
          <p:nvSpPr>
            <p:cNvPr id="10" name="Oval 9"/>
            <p:cNvSpPr/>
            <p:nvPr/>
          </p:nvSpPr>
          <p:spPr>
            <a:xfrm>
              <a:off x="6015506" y="1738181"/>
              <a:ext cx="609599" cy="591234"/>
            </a:xfrm>
            <a:prstGeom prst="ellipse">
              <a:avLst/>
            </a:prstGeom>
            <a:solidFill>
              <a:srgbClr val="99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71934" y="1681908"/>
              <a:ext cx="685800" cy="703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Dumbledor 1" panose="00000400000000000000" pitchFamily="2" charset="0"/>
                </a:rPr>
                <a:t>4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8904" y="2343150"/>
            <a:ext cx="6326746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My Spirit remains among you, just as I promised when you came out of Egypt. </a:t>
            </a:r>
            <a:br>
              <a:rPr lang="en-US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</a:br>
            <a:r>
              <a:rPr lang="en-US" u="sng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So do not be afraid.’</a:t>
            </a:r>
            <a:endParaRPr lang="en-US" sz="1500" u="sng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jan Pro" panose="02020502050506020301" pitchFamily="18" charset="0"/>
            </a:endParaRPr>
          </a:p>
          <a:p>
            <a:endParaRPr lang="en-US" sz="1500" dirty="0">
              <a:solidFill>
                <a:srgbClr val="FFCC66"/>
              </a:solidFill>
              <a:effectLst>
                <a:outerShdw blurRad="114300" dist="50800" dir="4200000" algn="ctr" rotWithShape="0">
                  <a:schemeClr val="tx2">
                    <a:lumMod val="75000"/>
                  </a:schemeClr>
                </a:outerShdw>
              </a:effectLst>
              <a:latin typeface="Trajan Pro" panose="02020502050506020301" pitchFamily="18" charset="0"/>
            </a:endParaRPr>
          </a:p>
          <a:p>
            <a:r>
              <a:rPr lang="en-US" sz="1400" dirty="0">
                <a:solidFill>
                  <a:srgbClr val="FFCC66"/>
                </a:solidFill>
                <a:effectLst>
                  <a:outerShdw blurRad="114300" dist="50800" dir="4200000" algn="ctr" rotWithShape="0">
                    <a:schemeClr val="tx2">
                      <a:lumMod val="75000"/>
                    </a:schemeClr>
                  </a:outerShdw>
                </a:effectLst>
                <a:latin typeface="Trajan Pro" panose="02020502050506020301" pitchFamily="18" charset="0"/>
              </a:rPr>
              <a:t>Haggai 2:5</a:t>
            </a:r>
          </a:p>
        </p:txBody>
      </p:sp>
    </p:spTree>
    <p:extLst>
      <p:ext uri="{BB962C8B-B14F-4D97-AF65-F5344CB8AC3E}">
        <p14:creationId xmlns:p14="http://schemas.microsoft.com/office/powerpoint/2010/main" val="2345162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08904" y="2343150"/>
            <a:ext cx="632674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The future glory of this Temple will be greater than its past glory, says the Lord of Heaven’s Armies.</a:t>
            </a:r>
          </a:p>
          <a:p>
            <a:endParaRPr lang="en-US" sz="1500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jan Pro" panose="02020502050506020301" pitchFamily="18" charset="0"/>
            </a:endParaRPr>
          </a:p>
          <a:p>
            <a:endParaRPr lang="en-US" sz="1500" dirty="0">
              <a:solidFill>
                <a:srgbClr val="FFCC66"/>
              </a:solidFill>
              <a:effectLst>
                <a:outerShdw blurRad="114300" dist="50800" dir="4200000" algn="ctr" rotWithShape="0">
                  <a:schemeClr val="tx2">
                    <a:lumMod val="75000"/>
                  </a:schemeClr>
                </a:outerShdw>
              </a:effectLst>
              <a:latin typeface="Trajan Pro" panose="02020502050506020301" pitchFamily="18" charset="0"/>
            </a:endParaRPr>
          </a:p>
          <a:p>
            <a:r>
              <a:rPr lang="en-US" sz="1400" dirty="0">
                <a:solidFill>
                  <a:srgbClr val="FFCC66"/>
                </a:solidFill>
                <a:effectLst>
                  <a:outerShdw blurRad="114300" dist="50800" dir="4200000" algn="ctr" rotWithShape="0">
                    <a:schemeClr val="tx2">
                      <a:lumMod val="75000"/>
                    </a:schemeClr>
                  </a:outerShdw>
                </a:effectLst>
                <a:latin typeface="Trajan Pro" panose="02020502050506020301" pitchFamily="18" charset="0"/>
              </a:rPr>
              <a:t>Haggai 2:9</a:t>
            </a:r>
          </a:p>
        </p:txBody>
      </p:sp>
    </p:spTree>
    <p:extLst>
      <p:ext uri="{BB962C8B-B14F-4D97-AF65-F5344CB8AC3E}">
        <p14:creationId xmlns:p14="http://schemas.microsoft.com/office/powerpoint/2010/main" val="3738152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9" b="53079"/>
          <a:stretch/>
        </p:blipFill>
        <p:spPr bwMode="auto">
          <a:xfrm>
            <a:off x="884625" y="2114550"/>
            <a:ext cx="5953125" cy="170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99" r="76244" b="36237"/>
          <a:stretch/>
        </p:blipFill>
        <p:spPr bwMode="auto">
          <a:xfrm>
            <a:off x="884625" y="3620508"/>
            <a:ext cx="1414210" cy="95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8904" y="742950"/>
            <a:ext cx="632674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The future glory of this Temple will be greater than its past glory, </a:t>
            </a:r>
            <a:br>
              <a:rPr lang="en-US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</a:br>
            <a:r>
              <a:rPr lang="en-US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says the Lord of Heaven’s Armies.</a:t>
            </a:r>
            <a:endParaRPr lang="en-US" sz="1500" dirty="0">
              <a:solidFill>
                <a:srgbClr val="FFCC66"/>
              </a:solidFill>
              <a:effectLst>
                <a:outerShdw blurRad="114300" dist="50800" dir="4200000" algn="ctr" rotWithShape="0">
                  <a:schemeClr val="tx2">
                    <a:lumMod val="75000"/>
                  </a:schemeClr>
                </a:outerShdw>
              </a:effectLst>
              <a:latin typeface="Trajan Pro" panose="02020502050506020301" pitchFamily="18" charset="0"/>
            </a:endParaRPr>
          </a:p>
          <a:p>
            <a:r>
              <a:rPr lang="en-US" sz="1400" dirty="0">
                <a:solidFill>
                  <a:srgbClr val="FFCC66"/>
                </a:solidFill>
                <a:effectLst>
                  <a:outerShdw blurRad="114300" dist="50800" dir="4200000" algn="ctr" rotWithShape="0">
                    <a:schemeClr val="tx2">
                      <a:lumMod val="75000"/>
                    </a:schemeClr>
                  </a:outerShdw>
                </a:effectLst>
                <a:latin typeface="Trajan Pro" panose="02020502050506020301" pitchFamily="18" charset="0"/>
              </a:rPr>
              <a:t>Haggai 2:9</a:t>
            </a:r>
          </a:p>
        </p:txBody>
      </p:sp>
    </p:spTree>
    <p:extLst>
      <p:ext uri="{BB962C8B-B14F-4D97-AF65-F5344CB8AC3E}">
        <p14:creationId xmlns:p14="http://schemas.microsoft.com/office/powerpoint/2010/main" val="1026152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8150"/>
            <a:ext cx="5421194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676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645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2266950"/>
            <a:ext cx="502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CC66"/>
                </a:solidFill>
                <a:latin typeface="Trajan Pro" panose="02020502050506020301" pitchFamily="18" charset="0"/>
              </a:rPr>
              <a:t>Everything changes </a:t>
            </a:r>
            <a:br>
              <a:rPr lang="en-US" sz="2000" dirty="0">
                <a:solidFill>
                  <a:srgbClr val="FFCC66"/>
                </a:solidFill>
                <a:latin typeface="Trajan Pro" panose="02020502050506020301" pitchFamily="18" charset="0"/>
              </a:rPr>
            </a:br>
            <a:r>
              <a:rPr lang="en-US" sz="2000" dirty="0">
                <a:solidFill>
                  <a:srgbClr val="FFCC66"/>
                </a:solidFill>
                <a:latin typeface="Trajan Pro" panose="02020502050506020301" pitchFamily="18" charset="0"/>
              </a:rPr>
              <a:t>when you know the outcome</a:t>
            </a:r>
            <a:endParaRPr lang="en-US" sz="2000" dirty="0">
              <a:solidFill>
                <a:srgbClr val="FFCC66"/>
              </a:solidFill>
              <a:effectLst>
                <a:outerShdw blurRad="114300" dist="50800" dir="4200000" algn="ctr" rotWithShape="0">
                  <a:schemeClr val="tx2">
                    <a:lumMod val="75000"/>
                  </a:schemeClr>
                </a:outerShdw>
              </a:effectLst>
              <a:latin typeface="Trajan Pro" panose="02020502050506020301" pitchFamily="18" charset="0"/>
            </a:endParaRPr>
          </a:p>
          <a:p>
            <a:endParaRPr lang="en-US" sz="1200" dirty="0">
              <a:solidFill>
                <a:srgbClr val="FFCC66"/>
              </a:solidFill>
              <a:effectLst>
                <a:outerShdw blurRad="114300" dist="50800" dir="4200000" algn="ctr" rotWithShape="0">
                  <a:schemeClr val="tx2">
                    <a:lumMod val="75000"/>
                  </a:schemeClr>
                </a:outerShdw>
              </a:effectLst>
              <a:latin typeface="Trajan Pro" panose="0202050205050602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763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3421" y="2812018"/>
            <a:ext cx="381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C66"/>
                </a:solidFill>
                <a:latin typeface="Trajan Pro" pitchFamily="18" charset="0"/>
              </a:rPr>
              <a:t>Get to Work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1442934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CC66"/>
                </a:solidFill>
                <a:latin typeface="Dumbledor 1" panose="00000400000000000000" pitchFamily="2" charset="0"/>
              </a:rPr>
              <a:t>HAGGAI</a:t>
            </a: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838200" y="2800350"/>
            <a:ext cx="3733800" cy="8168"/>
          </a:xfrm>
          <a:prstGeom prst="line">
            <a:avLst/>
          </a:prstGeom>
          <a:ln w="127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838200" y="3181350"/>
            <a:ext cx="3733800" cy="0"/>
          </a:xfrm>
          <a:prstGeom prst="line">
            <a:avLst/>
          </a:prstGeom>
          <a:ln w="127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328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713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66750"/>
            <a:ext cx="5932324" cy="364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3437470"/>
            <a:ext cx="6326746" cy="861774"/>
          </a:xfrm>
          <a:prstGeom prst="rect">
            <a:avLst/>
          </a:prstGeom>
          <a:solidFill>
            <a:schemeClr val="tx2">
              <a:lumMod val="75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C66"/>
                </a:solidFill>
                <a:latin typeface="Trajan Pro" panose="02020502050506020301" pitchFamily="18" charset="0"/>
              </a:rPr>
              <a:t>  </a:t>
            </a:r>
            <a:r>
              <a:rPr lang="en-US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Fontainebleau</a:t>
            </a:r>
            <a:br>
              <a:rPr lang="en-US" dirty="0">
                <a:solidFill>
                  <a:srgbClr val="FFCC66"/>
                </a:solidFill>
                <a:latin typeface="Trajan Pro" panose="02020502050506020301" pitchFamily="18" charset="0"/>
              </a:rPr>
            </a:br>
            <a:r>
              <a:rPr lang="en-US" sz="1200" dirty="0">
                <a:solidFill>
                  <a:srgbClr val="FFCC66"/>
                </a:solidFill>
                <a:latin typeface="Trajan Pro" panose="02020502050506020301" pitchFamily="18" charset="0"/>
              </a:rPr>
              <a:t>68 stories high, vacant since construction started in 2007 at an estimated $3 billion cost</a:t>
            </a:r>
            <a:r>
              <a:rPr lang="en-US" dirty="0">
                <a:solidFill>
                  <a:srgbClr val="FFCC66"/>
                </a:solidFill>
                <a:latin typeface="Trajan Pro" panose="02020502050506020301" pitchFamily="18" charset="0"/>
              </a:rPr>
              <a:t>.</a:t>
            </a:r>
            <a:endParaRPr lang="en-US" sz="1600" dirty="0">
              <a:solidFill>
                <a:srgbClr val="FFCC66"/>
              </a:solidFill>
              <a:effectLst>
                <a:outerShdw blurRad="114300" dist="50800" dir="4200000" algn="ctr" rotWithShape="0">
                  <a:schemeClr val="tx2">
                    <a:lumMod val="75000"/>
                  </a:schemeClr>
                </a:outerShdw>
              </a:effectLst>
              <a:latin typeface="Trajan Pro" panose="0202050205050602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433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43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ost exilic proph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76350"/>
            <a:ext cx="5905500" cy="32766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381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4350"/>
            <a:ext cx="5689599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089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ost exilic prophet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0" b="8326"/>
          <a:stretch/>
        </p:blipFill>
        <p:spPr bwMode="auto">
          <a:xfrm>
            <a:off x="457200" y="455307"/>
            <a:ext cx="5993767" cy="4231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105400" y="4019550"/>
            <a:ext cx="9144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01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621988"/>
            <a:ext cx="4953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C66"/>
                </a:solidFill>
                <a:latin typeface="Trajan Pro" panose="02020502050506020301" pitchFamily="18" charset="0"/>
              </a:rPr>
              <a:t>Abraham, Isaac, Jacob</a:t>
            </a:r>
          </a:p>
          <a:p>
            <a:pPr algn="ctr"/>
            <a:endParaRPr lang="en-US" sz="1600" dirty="0">
              <a:solidFill>
                <a:srgbClr val="FFCC66"/>
              </a:solidFill>
              <a:effectLst>
                <a:outerShdw blurRad="114300" dist="50800" dir="4200000" algn="ctr" rotWithShape="0">
                  <a:schemeClr val="tx2">
                    <a:lumMod val="75000"/>
                  </a:schemeClr>
                </a:outerShdw>
              </a:effectLst>
              <a:latin typeface="Trajan Pro" panose="02020502050506020301" pitchFamily="18" charset="0"/>
            </a:endParaRPr>
          </a:p>
          <a:p>
            <a:pPr algn="ctr"/>
            <a:endParaRPr lang="en-US" sz="1600" dirty="0">
              <a:solidFill>
                <a:srgbClr val="FFCC66"/>
              </a:solidFill>
              <a:effectLst>
                <a:outerShdw blurRad="114300" dist="50800" dir="4200000" algn="ctr" rotWithShape="0">
                  <a:schemeClr val="tx2">
                    <a:lumMod val="75000"/>
                  </a:schemeClr>
                </a:outerShdw>
              </a:effectLst>
              <a:latin typeface="Trajan Pro" panose="02020502050506020301" pitchFamily="18" charset="0"/>
            </a:endParaRPr>
          </a:p>
          <a:p>
            <a:pPr algn="ctr"/>
            <a:r>
              <a:rPr lang="en-US" sz="1600" dirty="0">
                <a:solidFill>
                  <a:srgbClr val="FFCC66"/>
                </a:solidFill>
                <a:effectLst>
                  <a:outerShdw blurRad="114300" dist="50800" dir="4200000" algn="ctr" rotWithShape="0">
                    <a:schemeClr val="tx2">
                      <a:lumMod val="75000"/>
                    </a:schemeClr>
                  </a:outerShdw>
                </a:effectLst>
                <a:latin typeface="Trajan Pro" panose="02020502050506020301" pitchFamily="18" charset="0"/>
              </a:rPr>
              <a:t>Joshua, Judges, Samuel, Kings, Prophets</a:t>
            </a:r>
          </a:p>
          <a:p>
            <a:pPr algn="ctr"/>
            <a:endParaRPr lang="en-US" sz="1600" dirty="0">
              <a:solidFill>
                <a:srgbClr val="FFCC66"/>
              </a:solidFill>
              <a:effectLst>
                <a:outerShdw blurRad="114300" dist="50800" dir="4200000" algn="ctr" rotWithShape="0">
                  <a:schemeClr val="tx2">
                    <a:lumMod val="75000"/>
                  </a:schemeClr>
                </a:outerShdw>
              </a:effectLst>
              <a:latin typeface="Trajan Pro" panose="02020502050506020301" pitchFamily="18" charset="0"/>
            </a:endParaRPr>
          </a:p>
          <a:p>
            <a:pPr algn="ctr"/>
            <a:endParaRPr lang="en-US" sz="1600" dirty="0">
              <a:solidFill>
                <a:srgbClr val="FFCC66"/>
              </a:solidFill>
              <a:effectLst>
                <a:outerShdw blurRad="114300" dist="50800" dir="4200000" algn="ctr" rotWithShape="0">
                  <a:schemeClr val="tx2">
                    <a:lumMod val="75000"/>
                  </a:schemeClr>
                </a:outerShdw>
              </a:effectLst>
              <a:latin typeface="Trajan Pro" panose="02020502050506020301" pitchFamily="18" charset="0"/>
            </a:endParaRPr>
          </a:p>
          <a:p>
            <a:pPr algn="ctr"/>
            <a:r>
              <a:rPr lang="en-US" sz="1600" dirty="0">
                <a:solidFill>
                  <a:srgbClr val="FFCC66"/>
                </a:solidFill>
                <a:effectLst>
                  <a:outerShdw blurRad="114300" dist="50800" dir="4200000" algn="ctr" rotWithShape="0">
                    <a:schemeClr val="tx2">
                      <a:lumMod val="75000"/>
                    </a:schemeClr>
                  </a:outerShdw>
                </a:effectLst>
                <a:latin typeface="Trajan Pro" panose="02020502050506020301" pitchFamily="18" charset="0"/>
              </a:rPr>
              <a:t>Prophets, Jesus, Apostles</a:t>
            </a:r>
          </a:p>
          <a:p>
            <a:pPr algn="ctr"/>
            <a:endParaRPr lang="en-US" sz="1600" dirty="0">
              <a:solidFill>
                <a:srgbClr val="FFCC66"/>
              </a:solidFill>
              <a:effectLst>
                <a:outerShdw blurRad="114300" dist="50800" dir="4200000" algn="ctr" rotWithShape="0">
                  <a:schemeClr val="tx2">
                    <a:lumMod val="75000"/>
                  </a:schemeClr>
                </a:outerShdw>
              </a:effectLst>
              <a:latin typeface="Trajan Pro" panose="02020502050506020301" pitchFamily="18" charset="0"/>
            </a:endParaRPr>
          </a:p>
          <a:p>
            <a:pPr algn="ctr"/>
            <a:endParaRPr lang="en-US" sz="1600" dirty="0">
              <a:solidFill>
                <a:srgbClr val="FFCC66"/>
              </a:solidFill>
              <a:effectLst>
                <a:outerShdw blurRad="114300" dist="50800" dir="4200000" algn="ctr" rotWithShape="0">
                  <a:schemeClr val="tx2">
                    <a:lumMod val="75000"/>
                  </a:schemeClr>
                </a:outerShdw>
              </a:effectLst>
              <a:latin typeface="Trajan Pro" panose="02020502050506020301" pitchFamily="18" charset="0"/>
            </a:endParaRPr>
          </a:p>
          <a:p>
            <a:pPr algn="ctr"/>
            <a:r>
              <a:rPr lang="en-US" sz="1600" dirty="0">
                <a:solidFill>
                  <a:srgbClr val="FFCC66"/>
                </a:solidFill>
                <a:effectLst>
                  <a:outerShdw blurRad="114300" dist="50800" dir="4200000" algn="ctr" rotWithShape="0">
                    <a:schemeClr val="tx2">
                      <a:lumMod val="75000"/>
                    </a:schemeClr>
                  </a:outerShdw>
                </a:effectLst>
                <a:latin typeface="Trajan Pro" panose="02020502050506020301" pitchFamily="18" charset="0"/>
              </a:rPr>
              <a:t>1948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810000" y="2647950"/>
            <a:ext cx="2895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800000">
            <a:off x="990599" y="1885950"/>
            <a:ext cx="2895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Left-Right Arrow 4"/>
          <p:cNvSpPr/>
          <p:nvPr/>
        </p:nvSpPr>
        <p:spPr>
          <a:xfrm>
            <a:off x="2403579" y="3409950"/>
            <a:ext cx="2743201" cy="5334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47800" y="1873965"/>
            <a:ext cx="18208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31550" cmpd="sng">
                  <a:noFill/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rajan Pro" pitchFamily="18" charset="0"/>
              </a:rPr>
              <a:t>Egypt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38600" y="2660226"/>
            <a:ext cx="2362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31550" cmpd="sng">
                  <a:noFill/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rajan Pro" pitchFamily="18" charset="0"/>
              </a:rPr>
              <a:t>Babylon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4079" y="3422944"/>
            <a:ext cx="2362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31550" cmpd="sng">
                  <a:noFill/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rajan Pro" pitchFamily="18" charset="0"/>
              </a:rPr>
              <a:t>Diaspora</a:t>
            </a:r>
          </a:p>
        </p:txBody>
      </p:sp>
    </p:spTree>
    <p:extLst>
      <p:ext uri="{BB962C8B-B14F-4D97-AF65-F5344CB8AC3E}">
        <p14:creationId xmlns:p14="http://schemas.microsoft.com/office/powerpoint/2010/main" val="1067906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6129</TotalTime>
  <Words>223</Words>
  <Application>Microsoft Macintosh PowerPoint</Application>
  <PresentationFormat>On-screen Show (16:9)</PresentationFormat>
  <Paragraphs>58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Dumbledor 1</vt:lpstr>
      <vt:lpstr>Trajan Pro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jim.smith</dc:creator>
  <cp:lastModifiedBy>Matthew Shool</cp:lastModifiedBy>
  <cp:revision>103</cp:revision>
  <dcterms:created xsi:type="dcterms:W3CDTF">2018-01-03T00:13:05Z</dcterms:created>
  <dcterms:modified xsi:type="dcterms:W3CDTF">2018-03-08T22:29:07Z</dcterms:modified>
</cp:coreProperties>
</file>