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57" r:id="rId3"/>
    <p:sldId id="299" r:id="rId4"/>
    <p:sldId id="256" r:id="rId5"/>
    <p:sldId id="296" r:id="rId6"/>
    <p:sldId id="312" r:id="rId7"/>
    <p:sldId id="313" r:id="rId8"/>
    <p:sldId id="258" r:id="rId9"/>
    <p:sldId id="314" r:id="rId10"/>
    <p:sldId id="316" r:id="rId11"/>
    <p:sldId id="318" r:id="rId12"/>
    <p:sldId id="317" r:id="rId13"/>
    <p:sldId id="319" r:id="rId14"/>
    <p:sldId id="295" r:id="rId15"/>
    <p:sldId id="321" r:id="rId16"/>
    <p:sldId id="322" r:id="rId17"/>
    <p:sldId id="323" r:id="rId18"/>
    <p:sldId id="324" r:id="rId19"/>
    <p:sldId id="325" r:id="rId20"/>
    <p:sldId id="328" r:id="rId21"/>
    <p:sldId id="327" r:id="rId22"/>
    <p:sldId id="326" r:id="rId23"/>
    <p:sldId id="329" r:id="rId24"/>
    <p:sldId id="259" r:id="rId25"/>
    <p:sldId id="331" r:id="rId26"/>
    <p:sldId id="332" r:id="rId27"/>
    <p:sldId id="333" r:id="rId28"/>
    <p:sldId id="336" r:id="rId29"/>
    <p:sldId id="335" r:id="rId30"/>
    <p:sldId id="334" r:id="rId31"/>
    <p:sldId id="337" r:id="rId32"/>
    <p:sldId id="338" r:id="rId33"/>
    <p:sldId id="330" r:id="rId34"/>
    <p:sldId id="340" r:id="rId35"/>
    <p:sldId id="341" r:id="rId36"/>
    <p:sldId id="342" r:id="rId37"/>
    <p:sldId id="343" r:id="rId38"/>
    <p:sldId id="345" r:id="rId39"/>
    <p:sldId id="344" r:id="rId40"/>
    <p:sldId id="346" r:id="rId41"/>
    <p:sldId id="347" r:id="rId42"/>
    <p:sldId id="339" r:id="rId43"/>
    <p:sldId id="265" r:id="rId44"/>
    <p:sldId id="348" r:id="rId45"/>
    <p:sldId id="320" r:id="rId46"/>
    <p:sldId id="349" r:id="rId47"/>
    <p:sldId id="311" r:id="rId48"/>
    <p:sldId id="350" r:id="rId49"/>
    <p:sldId id="352" r:id="rId50"/>
    <p:sldId id="353" r:id="rId51"/>
    <p:sldId id="354" r:id="rId52"/>
    <p:sldId id="355" r:id="rId53"/>
    <p:sldId id="356" r:id="rId54"/>
    <p:sldId id="293" r:id="rId5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2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896E1-983D-4611-942E-54C3C3FCCDB7}" type="datetimeFigureOut">
              <a:rPr lang="en-US" smtClean="0"/>
              <a:t>9/20/2016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BDCBB-6057-4A35-805D-D7C8E88176CB}" type="slidenum">
              <a:rPr lang="en-US" smtClean="0"/>
              <a:t>‹#›</a:t>
            </a:fld>
            <a:endParaRPr lang="en-US"/>
          </a:p>
        </p:txBody>
      </p:sp>
    </p:spTree>
    <p:extLst>
      <p:ext uri="{BB962C8B-B14F-4D97-AF65-F5344CB8AC3E}">
        <p14:creationId xmlns:p14="http://schemas.microsoft.com/office/powerpoint/2010/main" val="1222562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BDCBB-6057-4A35-805D-D7C8E88176CB}" type="slidenum">
              <a:rPr lang="en-US" smtClean="0"/>
              <a:t>4</a:t>
            </a:fld>
            <a:endParaRPr lang="en-US"/>
          </a:p>
        </p:txBody>
      </p:sp>
    </p:spTree>
    <p:extLst>
      <p:ext uri="{BB962C8B-B14F-4D97-AF65-F5344CB8AC3E}">
        <p14:creationId xmlns:p14="http://schemas.microsoft.com/office/powerpoint/2010/main" val="208453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1B9E6A-F95C-4C63-BC7B-779CC0C3CE57}"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77431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B9E6A-F95C-4C63-BC7B-779CC0C3CE57}"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218067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B9E6A-F95C-4C63-BC7B-779CC0C3CE57}"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389614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1B9E6A-F95C-4C63-BC7B-779CC0C3CE57}"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4E0EB9-EC49-47A0-A98E-07281C22B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10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B9E6A-F95C-4C63-BC7B-779CC0C3CE57}"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4E0EB9-EC49-47A0-A98E-07281C22B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045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1B9E6A-F95C-4C63-BC7B-779CC0C3CE57}"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4E0EB9-EC49-47A0-A98E-07281C22B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48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1B9E6A-F95C-4C63-BC7B-779CC0C3CE57}"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4E0EB9-EC49-47A0-A98E-07281C22B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66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1B9E6A-F95C-4C63-BC7B-779CC0C3CE57}" type="datetimeFigureOut">
              <a:rPr lang="en-US" smtClean="0">
                <a:solidFill>
                  <a:prstClr val="black">
                    <a:tint val="75000"/>
                  </a:prstClr>
                </a:solidFill>
              </a:rPr>
              <a:pPr/>
              <a:t>9/20/2016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4E0EB9-EC49-47A0-A98E-07281C22B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520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1B9E6A-F95C-4C63-BC7B-779CC0C3CE57}" type="datetimeFigureOut">
              <a:rPr lang="en-US" smtClean="0">
                <a:solidFill>
                  <a:prstClr val="black">
                    <a:tint val="75000"/>
                  </a:prstClr>
                </a:solidFill>
              </a:rPr>
              <a:pPr/>
              <a:t>9/20/2016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4E0EB9-EC49-47A0-A98E-07281C22B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25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B9E6A-F95C-4C63-BC7B-779CC0C3CE57}" type="datetimeFigureOut">
              <a:rPr lang="en-US" smtClean="0">
                <a:solidFill>
                  <a:prstClr val="black">
                    <a:tint val="75000"/>
                  </a:prstClr>
                </a:solidFill>
              </a:rPr>
              <a:pPr/>
              <a:t>9/20/2016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4E0EB9-EC49-47A0-A98E-07281C22B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840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B9E6A-F95C-4C63-BC7B-779CC0C3CE57}"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4E0EB9-EC49-47A0-A98E-07281C22B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1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B9E6A-F95C-4C63-BC7B-779CC0C3CE57}"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336443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B9E6A-F95C-4C63-BC7B-779CC0C3CE57}"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4E0EB9-EC49-47A0-A98E-07281C22B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543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B9E6A-F95C-4C63-BC7B-779CC0C3CE57}"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4E0EB9-EC49-47A0-A98E-07281C22B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11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B9E6A-F95C-4C63-BC7B-779CC0C3CE57}"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4E0EB9-EC49-47A0-A98E-07281C22B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10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1B9E6A-F95C-4C63-BC7B-779CC0C3CE57}"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215935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1B9E6A-F95C-4C63-BC7B-779CC0C3CE57}"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251629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1B9E6A-F95C-4C63-BC7B-779CC0C3CE57}" type="datetimeFigureOut">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72811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1B9E6A-F95C-4C63-BC7B-779CC0C3CE57}" type="datetimeFigureOut">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70419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B9E6A-F95C-4C63-BC7B-779CC0C3CE57}" type="datetimeFigureOut">
              <a:rPr lang="en-US" smtClean="0"/>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240490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B9E6A-F95C-4C63-BC7B-779CC0C3CE57}"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259185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B9E6A-F95C-4C63-BC7B-779CC0C3CE57}"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193286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61B9E6A-F95C-4C63-BC7B-779CC0C3CE57}" type="datetimeFigureOut">
              <a:rPr lang="en-US" smtClean="0"/>
              <a:t>9/20/2016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4E0EB9-EC49-47A0-A98E-07281C22BAF6}" type="slidenum">
              <a:rPr lang="en-US" smtClean="0"/>
              <a:t>‹#›</a:t>
            </a:fld>
            <a:endParaRPr lang="en-US"/>
          </a:p>
        </p:txBody>
      </p:sp>
    </p:spTree>
    <p:extLst>
      <p:ext uri="{BB962C8B-B14F-4D97-AF65-F5344CB8AC3E}">
        <p14:creationId xmlns:p14="http://schemas.microsoft.com/office/powerpoint/2010/main" val="1601164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61B9E6A-F95C-4C63-BC7B-779CC0C3CE57}"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4E0EB9-EC49-47A0-A98E-07281C22B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864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70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2955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Psalm 139:13-16</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304800" y="742950"/>
            <a:ext cx="8534400" cy="3046988"/>
          </a:xfrm>
          <a:prstGeom prst="rect">
            <a:avLst/>
          </a:prstGeom>
          <a:solidFill>
            <a:schemeClr val="tx1">
              <a:alpha val="21000"/>
            </a:schemeClr>
          </a:solidFill>
        </p:spPr>
        <p:txBody>
          <a:bodyPr wrap="square" rtlCol="0">
            <a:spAutoFit/>
          </a:bodyPr>
          <a:lstStyle/>
          <a:p>
            <a:pPr algn="ctr"/>
            <a:r>
              <a:rPr lang="en-US" sz="2400" b="1" dirty="0" smtClean="0">
                <a:solidFill>
                  <a:schemeClr val="bg1"/>
                </a:solidFill>
                <a:effectLst>
                  <a:outerShdw blurRad="38100" dist="38100" dir="2700000" algn="tl">
                    <a:srgbClr val="000000">
                      <a:alpha val="91000"/>
                    </a:srgbClr>
                  </a:outerShdw>
                </a:effectLst>
                <a:latin typeface="Arial" panose="020B0604020202020204" pitchFamily="34" charset="0"/>
                <a:cs typeface="Arial" panose="020B0604020202020204" pitchFamily="34" charset="0"/>
              </a:rPr>
              <a:t>You </a:t>
            </a:r>
            <a:r>
              <a:rPr lang="en-US" sz="2400" b="1" dirty="0">
                <a:solidFill>
                  <a:schemeClr val="bg1"/>
                </a:solidFill>
                <a:effectLst>
                  <a:outerShdw blurRad="38100" dist="38100" dir="2700000" algn="tl">
                    <a:srgbClr val="000000">
                      <a:alpha val="91000"/>
                    </a:srgbClr>
                  </a:outerShdw>
                </a:effectLst>
                <a:latin typeface="Arial" panose="020B0604020202020204" pitchFamily="34" charset="0"/>
                <a:cs typeface="Arial" panose="020B0604020202020204" pitchFamily="34" charset="0"/>
              </a:rPr>
              <a:t>made all the delicate, inner parts of my body and knit me together in my mother’s womb. Thank you for making me so wonderfully complex! Your workmanship is marvelous—how well I know it. You watched me as I was being formed in utter seclusion, as I was woven together in the dark of the womb. You saw me before I was born.  Every day of my life was recorded in your book. Every moment was laid out. before a single day had passed</a:t>
            </a:r>
            <a:r>
              <a:rPr lang="en-US" sz="2400" b="1" dirty="0" smtClean="0">
                <a:solidFill>
                  <a:schemeClr val="bg1"/>
                </a:solidFill>
                <a:effectLst>
                  <a:outerShdw blurRad="38100" dist="38100" dir="2700000" algn="tl">
                    <a:srgbClr val="000000">
                      <a:alpha val="91000"/>
                    </a:srgbClr>
                  </a:outerShdw>
                </a:effectLst>
                <a:latin typeface="Arial" panose="020B0604020202020204" pitchFamily="34" charset="0"/>
                <a:cs typeface="Arial" panose="020B0604020202020204" pitchFamily="34" charset="0"/>
              </a:rPr>
              <a:t>.</a:t>
            </a:r>
            <a:endParaRPr lang="en-US" sz="2400" dirty="0"/>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2505676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Genesis 2:24</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871470" y="1962150"/>
            <a:ext cx="7543800" cy="1200329"/>
          </a:xfrm>
          <a:prstGeom prst="rect">
            <a:avLst/>
          </a:prstGeom>
          <a:noFill/>
        </p:spPr>
        <p:txBody>
          <a:bodyPr wrap="square" rtlCol="0">
            <a:spAutoFit/>
          </a:bodyPr>
          <a:lstStyle/>
          <a:p>
            <a:pPr algn="ct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This explains why a man leaves his father and mother and is joined to his wife,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and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the two are united into one.  </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511185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975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1 Corinthians 7:1-3</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304800" y="1581150"/>
            <a:ext cx="8382000" cy="1938992"/>
          </a:xfrm>
          <a:prstGeom prst="rect">
            <a:avLst/>
          </a:prstGeom>
          <a:noFill/>
        </p:spPr>
        <p:txBody>
          <a:bodyPr wrap="square" rtlCol="0">
            <a:spAutoFit/>
          </a:bodyPr>
          <a:lstStyle/>
          <a:p>
            <a:pPr algn="ct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“…abstain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from sexual relations.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But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because there is so much sexual immorality, each man should have his own wife, and each woman should have her own husband</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The husband should fulfill his wife’s sexual needs, and the wife should fulfill her husband’s needs. </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669715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85915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655454" y="19621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33611" y="31051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59935" y="20383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11451" y="303788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 y="2114550"/>
            <a:ext cx="8077200"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ANGELS AND DEMONS</a:t>
            </a:r>
            <a:endParaRPr lang="en-US" sz="3600" b="1" dirty="0">
              <a:solidFill>
                <a:schemeClr val="bg1"/>
              </a:solidFill>
              <a:effectLst>
                <a:outerShdw blurRad="38100" dist="38100" dir="2700000" algn="tl">
                  <a:srgbClr val="000000">
                    <a:alpha val="95000"/>
                  </a:srgbClr>
                </a:outerShdw>
              </a:effectLst>
              <a:latin typeface="Master of break" pitchFamily="2" charset="0"/>
              <a:cs typeface="Arial" panose="020B0604020202020204" pitchFamily="34" charset="0"/>
            </a:endParaRPr>
          </a:p>
        </p:txBody>
      </p:sp>
    </p:spTree>
    <p:extLst>
      <p:ext uri="{BB962C8B-B14F-4D97-AF65-F5344CB8AC3E}">
        <p14:creationId xmlns:p14="http://schemas.microsoft.com/office/powerpoint/2010/main" val="512077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605974"/>
            <a:ext cx="6400800" cy="584775"/>
          </a:xfrm>
          <a:prstGeom prst="rect">
            <a:avLst/>
          </a:prstGeom>
          <a:noFill/>
        </p:spPr>
        <p:txBody>
          <a:bodyPr wrap="square" rtlCol="0">
            <a:spAutoFit/>
          </a:bodyPr>
          <a:lstStyle/>
          <a:p>
            <a:pPr algn="ctr"/>
            <a:r>
              <a:rPr lang="en-US" sz="3200" dirty="0" smtClean="0">
                <a:solidFill>
                  <a:schemeClr val="bg1"/>
                </a:solidFill>
                <a:effectLst>
                  <a:outerShdw blurRad="12700" dist="38100" dir="2700000" algn="tl">
                    <a:srgbClr val="000000">
                      <a:alpha val="81000"/>
                    </a:srgbClr>
                  </a:outerShdw>
                </a:effectLst>
                <a:latin typeface="Master of break" pitchFamily="2" charset="0"/>
              </a:rPr>
              <a:t>The study of   Angels and  Demons</a:t>
            </a:r>
            <a:endParaRPr lang="en-US" sz="32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22098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2241887"/>
            <a:ext cx="67818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ANGELOLOGY</a:t>
            </a:r>
            <a:endParaRPr lang="en-US" sz="4000" b="1" dirty="0">
              <a:solidFill>
                <a:schemeClr val="bg1"/>
              </a:solidFill>
              <a:effectLst>
                <a:outerShdw blurRad="38100" dist="38100" dir="2700000" algn="tl">
                  <a:srgbClr val="000000">
                    <a:alpha val="95000"/>
                  </a:srgbClr>
                </a:outerShdw>
              </a:effectLst>
              <a:latin typeface="Master of break" pitchFamily="2" charset="0"/>
              <a:cs typeface="Arial" panose="020B0604020202020204" pitchFamily="34" charset="0"/>
            </a:endParaRPr>
          </a:p>
        </p:txBody>
      </p:sp>
    </p:spTree>
    <p:extLst>
      <p:ext uri="{BB962C8B-B14F-4D97-AF65-F5344CB8AC3E}">
        <p14:creationId xmlns:p14="http://schemas.microsoft.com/office/powerpoint/2010/main" val="2199435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Revelation 12:7-9</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304800" y="1428750"/>
            <a:ext cx="8534400" cy="2308324"/>
          </a:xfrm>
          <a:prstGeom prst="rect">
            <a:avLst/>
          </a:prstGeom>
          <a:noFill/>
        </p:spPr>
        <p:txBody>
          <a:bodyPr wrap="square" rtlCol="0">
            <a:spAutoFit/>
          </a:bodyPr>
          <a:lstStyle/>
          <a:p>
            <a:pPr algn="ct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Then there was war in heaven. Michael and his angels fought against the dragon and his angels.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And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the dragon lost the battle, and he and his angels were forced out of heaven.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This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great dragon—the ancient serpent called the devil, or Satan, the one deceiving the whole world—was thrown down to the earth with all his angels.  </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578312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Revelation 12:7-9</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304800" y="1581150"/>
            <a:ext cx="8534400" cy="1938992"/>
          </a:xfrm>
          <a:prstGeom prst="rect">
            <a:avLst/>
          </a:prstGeom>
          <a:noFill/>
        </p:spPr>
        <p:txBody>
          <a:bodyPr wrap="square" rtlCol="0">
            <a:spAutoFit/>
          </a:bodyPr>
          <a:lstStyle/>
          <a:p>
            <a:pPr algn="ct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Michael – archangel</a:t>
            </a:r>
            <a:b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Gabriel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–archangel</a:t>
            </a:r>
          </a:p>
          <a:p>
            <a:pPr algn="ct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Apollyon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demon of the bottomless pit</a:t>
            </a:r>
            <a:b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Lucifer - Satan, </a:t>
            </a:r>
            <a:r>
              <a:rPr lang="en-US" sz="2400" b="1" dirty="0" err="1">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Beelzeubub</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r>
            <a:b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746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1 Peter 3:15</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533400" y="1904821"/>
            <a:ext cx="7983828" cy="1200329"/>
          </a:xfrm>
          <a:prstGeom prst="rect">
            <a:avLst/>
          </a:prstGeom>
          <a:noFill/>
        </p:spPr>
        <p:txBody>
          <a:bodyPr wrap="square" rtlCol="0">
            <a:spAutoFit/>
          </a:bodyPr>
          <a:lstStyle/>
          <a:p>
            <a:pPr algn="ct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Worship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Christ as Lord of your life.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And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if someone asks about your hope as a believer, always be ready to explain it.</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978131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47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Hebrews 1:4</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235039" y="2038350"/>
            <a:ext cx="8534400" cy="830997"/>
          </a:xfrm>
          <a:prstGeom prst="rect">
            <a:avLst/>
          </a:prstGeom>
          <a:noFill/>
        </p:spPr>
        <p:txBody>
          <a:bodyPr wrap="square" rtlCol="0">
            <a:spAutoFit/>
          </a:bodyPr>
          <a:lstStyle/>
          <a:p>
            <a:pPr algn="ct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angels are only servants—spirits sent to care for people who will inherit salvation. </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4172000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64258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581150"/>
            <a:ext cx="4419600" cy="769441"/>
          </a:xfrm>
          <a:prstGeom prst="rect">
            <a:avLst/>
          </a:prstGeom>
          <a:noFill/>
        </p:spPr>
        <p:txBody>
          <a:bodyPr wrap="square" rtlCol="0">
            <a:spAutoFit/>
          </a:bodyPr>
          <a:lstStyle/>
          <a:p>
            <a:pPr algn="ctr"/>
            <a:r>
              <a:rPr lang="en-US" sz="4400" dirty="0" smtClean="0">
                <a:solidFill>
                  <a:schemeClr val="bg1"/>
                </a:solidFill>
                <a:effectLst>
                  <a:outerShdw blurRad="12700" dist="38100" dir="2700000" algn="tl">
                    <a:srgbClr val="000000">
                      <a:alpha val="81000"/>
                    </a:srgbClr>
                  </a:outerShdw>
                </a:effectLst>
                <a:latin typeface="Master of break" pitchFamily="2" charset="0"/>
              </a:rPr>
              <a:t>The</a:t>
            </a:r>
            <a:endParaRPr lang="en-US" sz="44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22098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05000" y="2190750"/>
            <a:ext cx="53340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CHURCH</a:t>
            </a:r>
            <a:endParaRPr lang="en-US" sz="4000" b="1" dirty="0">
              <a:solidFill>
                <a:schemeClr val="bg1"/>
              </a:solidFill>
              <a:effectLst>
                <a:outerShdw blurRad="38100" dist="38100" dir="2700000" algn="tl">
                  <a:srgbClr val="000000">
                    <a:alpha val="95000"/>
                  </a:srgbClr>
                </a:outerShdw>
              </a:effectLst>
              <a:latin typeface="Master of break" pitchFamily="2" charset="0"/>
              <a:cs typeface="Arial" panose="020B0604020202020204" pitchFamily="34" charset="0"/>
            </a:endParaRPr>
          </a:p>
        </p:txBody>
      </p:sp>
    </p:spTree>
    <p:extLst>
      <p:ext uri="{BB962C8B-B14F-4D97-AF65-F5344CB8AC3E}">
        <p14:creationId xmlns:p14="http://schemas.microsoft.com/office/powerpoint/2010/main" val="2363207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605975"/>
            <a:ext cx="5181600" cy="584775"/>
          </a:xfrm>
          <a:prstGeom prst="rect">
            <a:avLst/>
          </a:prstGeom>
          <a:noFill/>
        </p:spPr>
        <p:txBody>
          <a:bodyPr wrap="square" rtlCol="0">
            <a:spAutoFit/>
          </a:bodyPr>
          <a:lstStyle/>
          <a:p>
            <a:pPr algn="ctr"/>
            <a:r>
              <a:rPr lang="en-US" sz="3200" dirty="0" smtClean="0">
                <a:solidFill>
                  <a:schemeClr val="bg1"/>
                </a:solidFill>
                <a:effectLst>
                  <a:outerShdw blurRad="12700" dist="38100" dir="2700000" algn="tl">
                    <a:srgbClr val="000000">
                      <a:alpha val="81000"/>
                    </a:srgbClr>
                  </a:outerShdw>
                </a:effectLst>
                <a:latin typeface="Master of break" pitchFamily="2" charset="0"/>
              </a:rPr>
              <a:t>The study of the  Church</a:t>
            </a:r>
            <a:endParaRPr lang="en-US" sz="32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22098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2241887"/>
            <a:ext cx="67818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ECCLESIOLOGY</a:t>
            </a:r>
            <a:endParaRPr lang="en-US" sz="4000" b="1" dirty="0">
              <a:solidFill>
                <a:schemeClr val="bg1"/>
              </a:solidFill>
              <a:effectLst>
                <a:outerShdw blurRad="38100" dist="38100" dir="2700000" algn="tl">
                  <a:srgbClr val="000000">
                    <a:alpha val="95000"/>
                  </a:srgbClr>
                </a:outerShdw>
              </a:effectLst>
              <a:latin typeface="Master of break" pitchFamily="2" charset="0"/>
              <a:cs typeface="Arial" panose="020B0604020202020204" pitchFamily="34" charset="0"/>
            </a:endParaRPr>
          </a:p>
        </p:txBody>
      </p:sp>
    </p:spTree>
    <p:extLst>
      <p:ext uri="{BB962C8B-B14F-4D97-AF65-F5344CB8AC3E}">
        <p14:creationId xmlns:p14="http://schemas.microsoft.com/office/powerpoint/2010/main" val="1353734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Matthew 16:16-18</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235039" y="2038350"/>
            <a:ext cx="8534400" cy="1200329"/>
          </a:xfrm>
          <a:prstGeom prst="rect">
            <a:avLst/>
          </a:prstGeom>
          <a:noFill/>
        </p:spPr>
        <p:txBody>
          <a:bodyPr wrap="square" rtlCol="0">
            <a:spAutoFit/>
          </a:bodyPr>
          <a:lstStyle/>
          <a:p>
            <a:pPr algn="ct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You are the Messiah, the Son of the living God</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Jesus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replied</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….“upon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this rock I will build my church, and all the powers of hell will not conquer it</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2380448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Matthew 28:19-20</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304800" y="1581150"/>
            <a:ext cx="8534400" cy="1938992"/>
          </a:xfrm>
          <a:prstGeom prst="rect">
            <a:avLst/>
          </a:prstGeom>
          <a:noFill/>
        </p:spPr>
        <p:txBody>
          <a:bodyPr wrap="square" rtlCol="0">
            <a:spAutoFit/>
          </a:bodyPr>
          <a:lstStyle/>
          <a:p>
            <a:pPr algn="ct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“Go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and make disciples of all the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nations,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baptizing them in the name of the Father and the Son and the Holy Spirit.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Teach these new disciples to obey all the commands I have given you. And be sure of this: I am with you always, even to the end of the age</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330452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2313" y="2266950"/>
            <a:ext cx="8534400" cy="461665"/>
          </a:xfrm>
          <a:prstGeom prst="rect">
            <a:avLst/>
          </a:prstGeom>
          <a:noFill/>
        </p:spPr>
        <p:txBody>
          <a:bodyPr wrap="square" rtlCol="0">
            <a:spAutoFit/>
          </a:bodyPr>
          <a:lstStyle/>
          <a:p>
            <a:pPr algn="ct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Glorify God by Making Disciples</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255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Revelation 12:7-9</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152400" y="2190750"/>
            <a:ext cx="8534400" cy="769441"/>
          </a:xfrm>
          <a:prstGeom prst="rect">
            <a:avLst/>
          </a:prstGeom>
          <a:noFill/>
        </p:spPr>
        <p:txBody>
          <a:bodyPr wrap="square" rtlCol="0">
            <a:spAutoFit/>
          </a:bodyPr>
          <a:lstStyle/>
          <a:p>
            <a:pPr algn="ctr"/>
            <a:r>
              <a:rPr lang="en-US" sz="4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W.I.F.E.S.</a:t>
            </a:r>
            <a:endParaRPr lang="en-US" sz="4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878425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Revelation 12:7-9</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304800" y="1581150"/>
            <a:ext cx="8534400" cy="1938992"/>
          </a:xfrm>
          <a:prstGeom prst="rect">
            <a:avLst/>
          </a:prstGeom>
          <a:noFill/>
        </p:spPr>
        <p:txBody>
          <a:bodyPr wrap="square" rtlCol="0">
            <a:spAutoFit/>
          </a:bodyPr>
          <a:lstStyle/>
          <a:p>
            <a:pPr algn="ct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Worship</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Instruction</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Fellowship</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Evangelism</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Serving</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455530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581150"/>
            <a:ext cx="4419600" cy="769441"/>
          </a:xfrm>
          <a:prstGeom prst="rect">
            <a:avLst/>
          </a:prstGeom>
          <a:noFill/>
        </p:spPr>
        <p:txBody>
          <a:bodyPr wrap="square" rtlCol="0">
            <a:spAutoFit/>
          </a:bodyPr>
          <a:lstStyle/>
          <a:p>
            <a:pPr algn="ctr"/>
            <a:r>
              <a:rPr lang="en-US" sz="4400" dirty="0" smtClean="0">
                <a:solidFill>
                  <a:schemeClr val="bg1"/>
                </a:solidFill>
                <a:effectLst>
                  <a:outerShdw blurRad="12700" dist="38100" dir="2700000" algn="tl">
                    <a:srgbClr val="000000">
                      <a:alpha val="81000"/>
                    </a:srgbClr>
                  </a:outerShdw>
                </a:effectLst>
                <a:latin typeface="Master of break" pitchFamily="2" charset="0"/>
              </a:rPr>
              <a:t>What’s in the</a:t>
            </a:r>
            <a:endParaRPr lang="en-US" sz="44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12954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722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62000" y="2114550"/>
            <a:ext cx="7924800" cy="1015663"/>
          </a:xfrm>
          <a:prstGeom prst="rect">
            <a:avLst/>
          </a:prstGeom>
          <a:noFill/>
        </p:spPr>
        <p:txBody>
          <a:bodyPr wrap="square" rtlCol="0">
            <a:spAutoFit/>
          </a:bodyPr>
          <a:lstStyle/>
          <a:p>
            <a:r>
              <a:rPr lang="en-US" sz="60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SPAGHETTI SAUCE?</a:t>
            </a:r>
            <a:endParaRPr lang="en-US" sz="6000" b="1" dirty="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790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https://www.youtube.com/watch?v=L6TGxKvSqH8</a:t>
            </a:r>
          </a:p>
        </p:txBody>
      </p:sp>
    </p:spTree>
    <p:extLst>
      <p:ext uri="{BB962C8B-B14F-4D97-AF65-F5344CB8AC3E}">
        <p14:creationId xmlns:p14="http://schemas.microsoft.com/office/powerpoint/2010/main" val="3653417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204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581150"/>
            <a:ext cx="4419600" cy="769441"/>
          </a:xfrm>
          <a:prstGeom prst="rect">
            <a:avLst/>
          </a:prstGeom>
          <a:noFill/>
        </p:spPr>
        <p:txBody>
          <a:bodyPr wrap="square" rtlCol="0">
            <a:spAutoFit/>
          </a:bodyPr>
          <a:lstStyle/>
          <a:p>
            <a:pPr algn="ctr"/>
            <a:r>
              <a:rPr lang="en-US" sz="4400" dirty="0" smtClean="0">
                <a:solidFill>
                  <a:schemeClr val="bg1"/>
                </a:solidFill>
                <a:effectLst>
                  <a:outerShdw blurRad="12700" dist="38100" dir="2700000" algn="tl">
                    <a:srgbClr val="000000">
                      <a:alpha val="81000"/>
                    </a:srgbClr>
                  </a:outerShdw>
                </a:effectLst>
                <a:latin typeface="Master of break" pitchFamily="2" charset="0"/>
              </a:rPr>
              <a:t>The</a:t>
            </a:r>
            <a:endParaRPr lang="en-US" sz="44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22098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05000" y="2190750"/>
            <a:ext cx="53340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END TIMES</a:t>
            </a:r>
            <a:endParaRPr lang="en-US" sz="4000" b="1" dirty="0">
              <a:solidFill>
                <a:schemeClr val="bg1"/>
              </a:solidFill>
              <a:effectLst>
                <a:outerShdw blurRad="38100" dist="38100" dir="2700000" algn="tl">
                  <a:srgbClr val="000000">
                    <a:alpha val="95000"/>
                  </a:srgbClr>
                </a:outerShdw>
              </a:effectLst>
              <a:latin typeface="Master of break" pitchFamily="2" charset="0"/>
              <a:cs typeface="Arial" panose="020B0604020202020204" pitchFamily="34" charset="0"/>
            </a:endParaRPr>
          </a:p>
        </p:txBody>
      </p:sp>
    </p:spTree>
    <p:extLst>
      <p:ext uri="{BB962C8B-B14F-4D97-AF65-F5344CB8AC3E}">
        <p14:creationId xmlns:p14="http://schemas.microsoft.com/office/powerpoint/2010/main" val="2024950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605975"/>
            <a:ext cx="5181600" cy="584775"/>
          </a:xfrm>
          <a:prstGeom prst="rect">
            <a:avLst/>
          </a:prstGeom>
          <a:noFill/>
        </p:spPr>
        <p:txBody>
          <a:bodyPr wrap="square" rtlCol="0">
            <a:spAutoFit/>
          </a:bodyPr>
          <a:lstStyle/>
          <a:p>
            <a:pPr algn="ctr"/>
            <a:r>
              <a:rPr lang="en-US" sz="3200" dirty="0" smtClean="0">
                <a:solidFill>
                  <a:schemeClr val="bg1"/>
                </a:solidFill>
                <a:effectLst>
                  <a:outerShdw blurRad="12700" dist="38100" dir="2700000" algn="tl">
                    <a:srgbClr val="000000">
                      <a:alpha val="81000"/>
                    </a:srgbClr>
                  </a:outerShdw>
                </a:effectLst>
                <a:latin typeface="Master of break" pitchFamily="2" charset="0"/>
              </a:rPr>
              <a:t>The study of the Last  Things</a:t>
            </a:r>
            <a:endParaRPr lang="en-US" sz="32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22098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2241887"/>
            <a:ext cx="67818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ESCHATOLOGY</a:t>
            </a:r>
            <a:endParaRPr lang="en-US" sz="4000" b="1" dirty="0">
              <a:solidFill>
                <a:schemeClr val="bg1"/>
              </a:solidFill>
              <a:effectLst>
                <a:outerShdw blurRad="38100" dist="38100" dir="2700000" algn="tl">
                  <a:srgbClr val="000000">
                    <a:alpha val="95000"/>
                  </a:srgbClr>
                </a:outerShdw>
              </a:effectLst>
              <a:latin typeface="Master of break" pitchFamily="2" charset="0"/>
              <a:cs typeface="Arial" panose="020B0604020202020204" pitchFamily="34" charset="0"/>
            </a:endParaRPr>
          </a:p>
        </p:txBody>
      </p:sp>
    </p:spTree>
    <p:extLst>
      <p:ext uri="{BB962C8B-B14F-4D97-AF65-F5344CB8AC3E}">
        <p14:creationId xmlns:p14="http://schemas.microsoft.com/office/powerpoint/2010/main" val="429130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aven or h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71550"/>
            <a:ext cx="6762750" cy="30670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737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Matthew 25:41</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304800" y="1885950"/>
            <a:ext cx="8534400" cy="1200329"/>
          </a:xfrm>
          <a:prstGeom prst="rect">
            <a:avLst/>
          </a:prstGeom>
          <a:noFill/>
        </p:spPr>
        <p:txBody>
          <a:bodyPr wrap="square" rtlCol="0">
            <a:spAutoFit/>
          </a:bodyPr>
          <a:lstStyle/>
          <a:p>
            <a:pPr algn="ct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Then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he will say to those on his left,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Depart from me, you cursed, into the eternal fire prepared for the devil and his angels. </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ENGLISH STANDARD VERSION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979737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John 14:1-3</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326265" y="1504950"/>
            <a:ext cx="8534400" cy="2308324"/>
          </a:xfrm>
          <a:prstGeom prst="rect">
            <a:avLst/>
          </a:prstGeom>
          <a:noFill/>
        </p:spPr>
        <p:txBody>
          <a:bodyPr wrap="square" rtlCol="0">
            <a:spAutoFit/>
          </a:bodyPr>
          <a:lstStyle/>
          <a:p>
            <a:pPr algn="ct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“Don’t let your hearts be troubled. Trust in God, and trust also in me</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There is more than enough room in my Father’s home</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If this were not so, would I have told you that I am going to prepare a place for you</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When everything is ready, I will come and get you, so that you will always be with me where I am</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979737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1042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10200" y="4171950"/>
            <a:ext cx="3441879"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1  Thessalonians 4: 16-18</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317679" y="1047750"/>
            <a:ext cx="8534400" cy="3046988"/>
          </a:xfrm>
          <a:prstGeom prst="rect">
            <a:avLst/>
          </a:prstGeom>
          <a:noFill/>
        </p:spPr>
        <p:txBody>
          <a:bodyPr wrap="square" rtlCol="0">
            <a:spAutoFit/>
          </a:bodyPr>
          <a:lstStyle/>
          <a:p>
            <a:pPr algn="ct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For the Lord himself will come down from heaven with a commanding shout, with the voice of the archangel, and with the trumpet call of God. First, the believers who have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died will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rise from their graves.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Then</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together with them, we who are still alive and remain on the earth will be caught up in the clouds to meet the Lord in the air. Then we will be with the Lord forever.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So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encourage each other with these words.</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888861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pic>
        <p:nvPicPr>
          <p:cNvPr id="2052" name="Picture 4" descr="http://fbfchurch.org/images/end-times-time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90550"/>
            <a:ext cx="6915150" cy="37554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732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7707" y="2495550"/>
            <a:ext cx="7924800" cy="646331"/>
          </a:xfrm>
          <a:prstGeom prst="rect">
            <a:avLst/>
          </a:prstGeom>
          <a:noFill/>
        </p:spPr>
        <p:txBody>
          <a:bodyPr wrap="square" rtlCol="0">
            <a:spAutoFit/>
          </a:bodyPr>
          <a:lstStyle/>
          <a:p>
            <a:pPr algn="ctr"/>
            <a:r>
              <a:rPr lang="en-US" sz="3600" b="1" dirty="0" smtClean="0">
                <a:solidFill>
                  <a:schemeClr val="bg1"/>
                </a:solidFill>
                <a:effectLst>
                  <a:outerShdw blurRad="88900" dist="114300" dir="3300000" algn="tl">
                    <a:srgbClr val="000000">
                      <a:alpha val="71000"/>
                    </a:srgbClr>
                  </a:outerShdw>
                </a:effectLst>
                <a:latin typeface="Arial" panose="020B0604020202020204" pitchFamily="34" charset="0"/>
                <a:cs typeface="Arial" panose="020B0604020202020204" pitchFamily="34" charset="0"/>
              </a:rPr>
              <a:t>CHRISTIANS SHOULD KNOW</a:t>
            </a:r>
            <a:endParaRPr lang="en-US" sz="3600" b="1" dirty="0">
              <a:solidFill>
                <a:schemeClr val="bg1"/>
              </a:solidFill>
              <a:effectLst>
                <a:outerShdw blurRad="88900" dist="114300" dir="3300000" algn="tl">
                  <a:srgbClr val="000000">
                    <a:alpha val="71000"/>
                  </a:srgbClr>
                </a:outerShdw>
              </a:effectLst>
              <a:latin typeface="Arial" panose="020B0604020202020204" pitchFamily="34" charset="0"/>
              <a:cs typeface="Arial" panose="020B0604020202020204" pitchFamily="34" charset="0"/>
            </a:endParaRPr>
          </a:p>
        </p:txBody>
      </p:sp>
      <p:cxnSp>
        <p:nvCxnSpPr>
          <p:cNvPr id="5" name="Straight Connector 4"/>
          <p:cNvCxnSpPr/>
          <p:nvPr/>
        </p:nvCxnSpPr>
        <p:spPr>
          <a:xfrm>
            <a:off x="990600" y="2419350"/>
            <a:ext cx="6934200" cy="0"/>
          </a:xfrm>
          <a:prstGeom prst="line">
            <a:avLst/>
          </a:prstGeom>
          <a:ln w="22225">
            <a:solidFill>
              <a:schemeClr val="bg1"/>
            </a:solidFill>
          </a:ln>
          <a:effectLst>
            <a:outerShdw blurRad="88900" dist="50800" dir="108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24000" y="1581150"/>
            <a:ext cx="6477000" cy="1107996"/>
          </a:xfrm>
          <a:prstGeom prst="rect">
            <a:avLst/>
          </a:prstGeom>
          <a:noFill/>
        </p:spPr>
        <p:txBody>
          <a:bodyPr wrap="square" rtlCol="0">
            <a:spAutoFit/>
          </a:bodyPr>
          <a:lstStyle/>
          <a:p>
            <a:pPr algn="ctr"/>
            <a:r>
              <a:rPr lang="en-US" sz="6000" dirty="0" smtClean="0">
                <a:solidFill>
                  <a:schemeClr val="bg1"/>
                </a:solidFill>
                <a:effectLst>
                  <a:outerShdw blurRad="38100" dist="38100" dir="2700000" algn="tl">
                    <a:srgbClr val="000000">
                      <a:alpha val="93000"/>
                    </a:srgbClr>
                  </a:outerShdw>
                </a:effectLst>
                <a:latin typeface="Master of break" pitchFamily="2" charset="0"/>
              </a:rPr>
              <a:t>Ten  </a:t>
            </a:r>
            <a:r>
              <a:rPr lang="en-US" sz="6600" dirty="0" smtClean="0">
                <a:solidFill>
                  <a:schemeClr val="bg1"/>
                </a:solidFill>
                <a:effectLst>
                  <a:outerShdw blurRad="38100" dist="38100" dir="2700000" algn="tl">
                    <a:srgbClr val="000000">
                      <a:alpha val="93000"/>
                    </a:srgbClr>
                  </a:outerShdw>
                </a:effectLst>
                <a:latin typeface="Master of break" pitchFamily="2" charset="0"/>
              </a:rPr>
              <a:t>D</a:t>
            </a:r>
            <a:r>
              <a:rPr lang="en-US" sz="6000" dirty="0" smtClean="0">
                <a:solidFill>
                  <a:schemeClr val="bg1"/>
                </a:solidFill>
                <a:effectLst>
                  <a:outerShdw blurRad="38100" dist="38100" dir="2700000" algn="tl">
                    <a:srgbClr val="000000">
                      <a:alpha val="93000"/>
                    </a:srgbClr>
                  </a:outerShdw>
                </a:effectLst>
                <a:latin typeface="Master of break" pitchFamily="2" charset="0"/>
              </a:rPr>
              <a:t>octrines</a:t>
            </a:r>
            <a:endParaRPr lang="en-US" sz="6000" dirty="0">
              <a:solidFill>
                <a:schemeClr val="bg1"/>
              </a:solidFill>
              <a:effectLst>
                <a:outerShdw blurRad="38100" dist="38100" dir="2700000" algn="tl">
                  <a:srgbClr val="000000">
                    <a:alpha val="93000"/>
                  </a:srgbClr>
                </a:outerShdw>
              </a:effectLst>
              <a:latin typeface="Master of break" pitchFamily="2" charset="0"/>
            </a:endParaRPr>
          </a:p>
        </p:txBody>
      </p:sp>
    </p:spTree>
    <p:extLst>
      <p:ext uri="{BB962C8B-B14F-4D97-AF65-F5344CB8AC3E}">
        <p14:creationId xmlns:p14="http://schemas.microsoft.com/office/powerpoint/2010/main" val="1320724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87458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581150"/>
            <a:ext cx="4419600" cy="769441"/>
          </a:xfrm>
          <a:prstGeom prst="rect">
            <a:avLst/>
          </a:prstGeom>
          <a:noFill/>
        </p:spPr>
        <p:txBody>
          <a:bodyPr wrap="square" rtlCol="0">
            <a:spAutoFit/>
          </a:bodyPr>
          <a:lstStyle/>
          <a:p>
            <a:pPr algn="ctr"/>
            <a:r>
              <a:rPr lang="en-US" sz="4400" dirty="0" smtClean="0">
                <a:solidFill>
                  <a:schemeClr val="bg1"/>
                </a:solidFill>
                <a:effectLst>
                  <a:outerShdw blurRad="12700" dist="38100" dir="2700000" algn="tl">
                    <a:srgbClr val="000000">
                      <a:alpha val="81000"/>
                    </a:srgbClr>
                  </a:outerShdw>
                </a:effectLst>
                <a:latin typeface="Master of break" pitchFamily="2" charset="0"/>
              </a:rPr>
              <a:t>The</a:t>
            </a:r>
            <a:endParaRPr lang="en-US" sz="44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22098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05000" y="2190750"/>
            <a:ext cx="53340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HOLY SPIRIT</a:t>
            </a:r>
            <a:endParaRPr lang="en-US" sz="4000" b="1" dirty="0">
              <a:solidFill>
                <a:schemeClr val="bg1"/>
              </a:solidFill>
              <a:effectLst>
                <a:outerShdw blurRad="38100" dist="38100" dir="2700000" algn="tl">
                  <a:srgbClr val="000000">
                    <a:alpha val="95000"/>
                  </a:srgbClr>
                </a:outerShdw>
              </a:effectLst>
              <a:latin typeface="Master of break" pitchFamily="2" charset="0"/>
              <a:cs typeface="Arial" panose="020B0604020202020204" pitchFamily="34" charset="0"/>
            </a:endParaRPr>
          </a:p>
        </p:txBody>
      </p:sp>
    </p:spTree>
    <p:extLst>
      <p:ext uri="{BB962C8B-B14F-4D97-AF65-F5344CB8AC3E}">
        <p14:creationId xmlns:p14="http://schemas.microsoft.com/office/powerpoint/2010/main" val="704142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605975"/>
            <a:ext cx="5181600" cy="584775"/>
          </a:xfrm>
          <a:prstGeom prst="rect">
            <a:avLst/>
          </a:prstGeom>
          <a:noFill/>
        </p:spPr>
        <p:txBody>
          <a:bodyPr wrap="square" rtlCol="0">
            <a:spAutoFit/>
          </a:bodyPr>
          <a:lstStyle/>
          <a:p>
            <a:pPr algn="ctr"/>
            <a:r>
              <a:rPr lang="en-US" sz="3200" dirty="0" smtClean="0">
                <a:solidFill>
                  <a:schemeClr val="bg1"/>
                </a:solidFill>
                <a:effectLst>
                  <a:outerShdw blurRad="12700" dist="38100" dir="2700000" algn="tl">
                    <a:srgbClr val="000000">
                      <a:alpha val="81000"/>
                    </a:srgbClr>
                  </a:outerShdw>
                </a:effectLst>
                <a:latin typeface="Master of break" pitchFamily="2" charset="0"/>
              </a:rPr>
              <a:t>The study of the  Holy  Spirit</a:t>
            </a:r>
            <a:endParaRPr lang="en-US" sz="32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22098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2241887"/>
            <a:ext cx="67818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PNEUMATOLOGY</a:t>
            </a:r>
            <a:endParaRPr lang="en-US" sz="4000" b="1" dirty="0">
              <a:solidFill>
                <a:schemeClr val="bg1"/>
              </a:solidFill>
              <a:effectLst>
                <a:outerShdw blurRad="38100" dist="38100" dir="2700000" algn="tl">
                  <a:srgbClr val="000000">
                    <a:alpha val="95000"/>
                  </a:srgbClr>
                </a:outerShdw>
              </a:effectLst>
              <a:latin typeface="Master of break" pitchFamily="2" charset="0"/>
              <a:cs typeface="Arial" panose="020B0604020202020204" pitchFamily="34" charset="0"/>
            </a:endParaRPr>
          </a:p>
        </p:txBody>
      </p:sp>
    </p:spTree>
    <p:extLst>
      <p:ext uri="{BB962C8B-B14F-4D97-AF65-F5344CB8AC3E}">
        <p14:creationId xmlns:p14="http://schemas.microsoft.com/office/powerpoint/2010/main" val="29500610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0" y="4177585"/>
            <a:ext cx="26670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John 14:26</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317679" y="1809750"/>
            <a:ext cx="8534400" cy="1569660"/>
          </a:xfrm>
          <a:prstGeom prst="rect">
            <a:avLst/>
          </a:prstGeom>
          <a:noFill/>
        </p:spPr>
        <p:txBody>
          <a:bodyPr wrap="square" rtlCol="0">
            <a:spAutoFit/>
          </a:bodyPr>
          <a:lstStyle/>
          <a:p>
            <a:pPr algn="ct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But when the Father sends the Advocate as my representative—that is, the Holy Spirit—he will teach you everything and will remind you of everything </a:t>
            </a:r>
            <a:endPar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a:p>
            <a:pPr algn="ct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I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have told you. </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248400" y="45007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9743833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62455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0" y="4177585"/>
            <a:ext cx="26670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Galatians 5:22-23</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320899" y="1962150"/>
            <a:ext cx="8534400" cy="1200329"/>
          </a:xfrm>
          <a:prstGeom prst="rect">
            <a:avLst/>
          </a:prstGeom>
          <a:noFill/>
        </p:spPr>
        <p:txBody>
          <a:bodyPr wrap="square" rtlCol="0">
            <a:spAutoFit/>
          </a:bodyPr>
          <a:lstStyle/>
          <a:p>
            <a:pPr algn="ct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Holy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Spirit produces this kind of fruit in our lives: </a:t>
            </a:r>
            <a:endPar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a:p>
            <a:pPr algn="ct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love</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joy, peace, patience, kindness, goodness, faithfulness,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gentleness</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and self-control. </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248400" y="45007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2495920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38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0" y="4177585"/>
            <a:ext cx="26670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Ephesians 5:18</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457200" y="2266950"/>
            <a:ext cx="8534400" cy="830997"/>
          </a:xfrm>
          <a:prstGeom prst="rect">
            <a:avLst/>
          </a:prstGeom>
          <a:noFill/>
        </p:spPr>
        <p:txBody>
          <a:bodyPr wrap="square" rtlCol="0">
            <a:spAutoFit/>
          </a:bodyPr>
          <a:lstStyle/>
          <a:p>
            <a:pPr algn="ct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Don’t be drunk with wine, because that will ruin your life. Instead, be filled with the Holy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Spirit</a:t>
            </a:r>
            <a:endPar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248400" y="45007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4158539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8651" y="1809750"/>
            <a:ext cx="8534400" cy="830997"/>
          </a:xfrm>
          <a:prstGeom prst="rect">
            <a:avLst/>
          </a:prstGeom>
          <a:noFill/>
        </p:spPr>
        <p:txBody>
          <a:bodyPr wrap="square" rtlCol="0">
            <a:spAutoFit/>
          </a:bodyPr>
          <a:lstStyle/>
          <a:p>
            <a:pPr marL="457200" indent="-457200" algn="ctr">
              <a:buAutoNum type="arabicPeriod"/>
            </a:pP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Desire a life that will please Jesus</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endPar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7610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8651" y="1809750"/>
            <a:ext cx="8534400" cy="1200329"/>
          </a:xfrm>
          <a:prstGeom prst="rect">
            <a:avLst/>
          </a:prstGeom>
          <a:noFill/>
        </p:spPr>
        <p:txBody>
          <a:bodyPr wrap="square" rtlCol="0">
            <a:spAutoFit/>
          </a:bodyPr>
          <a:lstStyle/>
          <a:p>
            <a:pPr marL="457200" indent="-457200" algn="ctr">
              <a:buAutoNum type="arabicPeriod"/>
            </a:pP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Desire a life that will please Jesus</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2. Surrender your life totally to Jesus</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endPar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120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886200" y="20383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6200" y="3206413"/>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800" y="21145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33800" y="31051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05000" y="2190750"/>
            <a:ext cx="53340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MANKIND</a:t>
            </a:r>
            <a:endParaRPr lang="en-US" sz="4000" b="1" dirty="0">
              <a:solidFill>
                <a:schemeClr val="bg1"/>
              </a:solidFill>
              <a:effectLst>
                <a:outerShdw blurRad="38100" dist="38100" dir="2700000" algn="tl">
                  <a:srgbClr val="000000">
                    <a:alpha val="95000"/>
                  </a:srgbClr>
                </a:outerShdw>
              </a:effectLst>
              <a:latin typeface="Master of break" pitchFamily="2" charset="0"/>
              <a:cs typeface="Arial" panose="020B0604020202020204" pitchFamily="34" charset="0"/>
            </a:endParaRPr>
          </a:p>
        </p:txBody>
      </p:sp>
    </p:spTree>
    <p:extLst>
      <p:ext uri="{BB962C8B-B14F-4D97-AF65-F5344CB8AC3E}">
        <p14:creationId xmlns:p14="http://schemas.microsoft.com/office/powerpoint/2010/main" val="2565979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8651" y="1809750"/>
            <a:ext cx="8534400" cy="1569660"/>
          </a:xfrm>
          <a:prstGeom prst="rect">
            <a:avLst/>
          </a:prstGeom>
          <a:noFill/>
        </p:spPr>
        <p:txBody>
          <a:bodyPr wrap="square" rtlCol="0">
            <a:spAutoFit/>
          </a:bodyPr>
          <a:lstStyle/>
          <a:p>
            <a:pPr marL="457200" indent="-457200" algn="ctr">
              <a:buAutoNum type="arabicPeriod"/>
            </a:pP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Desire a life that will please Jesus</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2. Surrender your life totally to Jesus</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3. Confess known sins and make it right</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endPar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780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8651" y="1809750"/>
            <a:ext cx="8534400" cy="1569660"/>
          </a:xfrm>
          <a:prstGeom prst="rect">
            <a:avLst/>
          </a:prstGeom>
          <a:noFill/>
        </p:spPr>
        <p:txBody>
          <a:bodyPr wrap="square" rtlCol="0">
            <a:spAutoFit/>
          </a:bodyPr>
          <a:lstStyle/>
          <a:p>
            <a:pPr marL="457200" indent="-457200" algn="ctr">
              <a:buAutoNum type="arabicPeriod"/>
            </a:pP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Desire a life that will please Jesus</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2. Surrender your life totally to Jesus</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3. Confess known sins and make it right</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4. Ask the Holy Spirit to fill you every day</a:t>
            </a:r>
          </a:p>
        </p:txBody>
      </p:sp>
    </p:spTree>
    <p:extLst>
      <p:ext uri="{BB962C8B-B14F-4D97-AF65-F5344CB8AC3E}">
        <p14:creationId xmlns:p14="http://schemas.microsoft.com/office/powerpoint/2010/main" val="24587805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24449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364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605975"/>
            <a:ext cx="5181600" cy="584775"/>
          </a:xfrm>
          <a:prstGeom prst="rect">
            <a:avLst/>
          </a:prstGeom>
          <a:noFill/>
        </p:spPr>
        <p:txBody>
          <a:bodyPr wrap="square" rtlCol="0">
            <a:spAutoFit/>
          </a:bodyPr>
          <a:lstStyle/>
          <a:p>
            <a:pPr algn="ctr"/>
            <a:r>
              <a:rPr lang="en-US" sz="3200" dirty="0" smtClean="0">
                <a:solidFill>
                  <a:schemeClr val="bg1"/>
                </a:solidFill>
                <a:effectLst>
                  <a:outerShdw blurRad="12700" dist="38100" dir="2700000" algn="tl">
                    <a:srgbClr val="000000">
                      <a:alpha val="81000"/>
                    </a:srgbClr>
                  </a:outerShdw>
                </a:effectLst>
                <a:latin typeface="Master of break" pitchFamily="2" charset="0"/>
              </a:rPr>
              <a:t>The study of the man</a:t>
            </a:r>
            <a:endParaRPr lang="en-US" sz="32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22098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21145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0" y="21907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2241887"/>
            <a:ext cx="67818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ANTHROPOLPGY</a:t>
            </a:r>
            <a:endParaRPr lang="en-US" sz="4000" b="1" dirty="0">
              <a:solidFill>
                <a:schemeClr val="bg1"/>
              </a:solidFill>
              <a:effectLst>
                <a:outerShdw blurRad="38100" dist="38100" dir="2700000" algn="tl">
                  <a:srgbClr val="000000">
                    <a:alpha val="95000"/>
                  </a:srgbClr>
                </a:outerShdw>
              </a:effectLst>
              <a:latin typeface="Master of break" pitchFamily="2" charset="0"/>
              <a:cs typeface="Arial" panose="020B0604020202020204" pitchFamily="34" charset="0"/>
            </a:endParaRPr>
          </a:p>
        </p:txBody>
      </p:sp>
    </p:spTree>
    <p:extLst>
      <p:ext uri="{BB962C8B-B14F-4D97-AF65-F5344CB8AC3E}">
        <p14:creationId xmlns:p14="http://schemas.microsoft.com/office/powerpoint/2010/main" val="3784128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Genesis 1:26</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871470" y="2114550"/>
            <a:ext cx="7543800" cy="830997"/>
          </a:xfrm>
          <a:prstGeom prst="rect">
            <a:avLst/>
          </a:prstGeom>
          <a:noFill/>
        </p:spPr>
        <p:txBody>
          <a:bodyPr wrap="square" rtlCol="0">
            <a:spAutoFit/>
          </a:bodyPr>
          <a:lstStyle/>
          <a:p>
            <a:pPr algn="ct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“Let us make human beings in our image,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to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be like us</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43878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Romans 3:10-11</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871470" y="2114550"/>
            <a:ext cx="7543800" cy="830997"/>
          </a:xfrm>
          <a:prstGeom prst="rect">
            <a:avLst/>
          </a:prstGeom>
          <a:noFill/>
        </p:spPr>
        <p:txBody>
          <a:bodyPr wrap="square" rtlCol="0">
            <a:spAutoFit/>
          </a:bodyPr>
          <a:lstStyle/>
          <a:p>
            <a:pPr algn="ct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“No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one is righteous— not even one. </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
            </a:r>
            <a:b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b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No </a:t>
            </a: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one is truly wise, no one is seeking God</a:t>
            </a:r>
            <a:r>
              <a:rPr lang="en-US" sz="2400" b="1" dirty="0" smtClean="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608192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1 Corinthians 5:17</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871470" y="2114550"/>
            <a:ext cx="7543800" cy="1200329"/>
          </a:xfrm>
          <a:prstGeom prst="rect">
            <a:avLst/>
          </a:prstGeom>
          <a:noFill/>
        </p:spPr>
        <p:txBody>
          <a:bodyPr wrap="square" rtlCol="0">
            <a:spAutoFit/>
          </a:bodyPr>
          <a:lstStyle/>
          <a:p>
            <a:pPr algn="ctr"/>
            <a:r>
              <a:rPr lang="en-US" sz="2400" b="1"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rPr>
              <a:t>This means that anyone who belongs to Christ has become a new person. The old life is gone; a new life has begun!</a:t>
            </a:r>
            <a:endParaRPr lang="en-US" sz="2400" dirty="0">
              <a:solidFill>
                <a:schemeClr val="bg1"/>
              </a:solidFill>
              <a:effectLst>
                <a:outerShdw blurRad="88900" dist="50800" dir="5400000" algn="ctr" rotWithShape="0">
                  <a:srgbClr val="000000"/>
                </a:outerShdw>
              </a:effectLst>
              <a:latin typeface="Arial" panose="020B0604020202020204" pitchFamily="34" charset="0"/>
              <a:cs typeface="Arial" panose="020B0604020202020204" pitchFamily="34" charset="0"/>
            </a:endParaRPr>
          </a:p>
        </p:txBody>
      </p:sp>
      <p:sp>
        <p:nvSpPr>
          <p:cNvPr id="9" name="TextBox 8"/>
          <p:cNvSpPr txBox="1"/>
          <p:nvPr/>
        </p:nvSpPr>
        <p:spPr>
          <a:xfrm>
            <a:off x="6096000" y="4552950"/>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66193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827</Words>
  <Application>Microsoft Office PowerPoint</Application>
  <PresentationFormat>On-screen Show (16:9)</PresentationFormat>
  <Paragraphs>92</Paragraphs>
  <Slides>53</Slides>
  <Notes>1</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28</cp:revision>
  <dcterms:created xsi:type="dcterms:W3CDTF">2016-09-08T16:47:56Z</dcterms:created>
  <dcterms:modified xsi:type="dcterms:W3CDTF">2016-09-21T02:14:43Z</dcterms:modified>
</cp:coreProperties>
</file>