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7" r:id="rId3"/>
    <p:sldId id="256" r:id="rId4"/>
    <p:sldId id="275" r:id="rId5"/>
    <p:sldId id="259" r:id="rId6"/>
    <p:sldId id="296" r:id="rId7"/>
    <p:sldId id="260" r:id="rId8"/>
    <p:sldId id="261" r:id="rId9"/>
    <p:sldId id="262" r:id="rId10"/>
    <p:sldId id="276" r:id="rId11"/>
    <p:sldId id="297" r:id="rId12"/>
    <p:sldId id="298" r:id="rId13"/>
    <p:sldId id="263" r:id="rId14"/>
    <p:sldId id="264" r:id="rId15"/>
    <p:sldId id="265" r:id="rId16"/>
    <p:sldId id="299" r:id="rId17"/>
    <p:sldId id="271" r:id="rId18"/>
    <p:sldId id="301" r:id="rId19"/>
    <p:sldId id="272" r:id="rId20"/>
    <p:sldId id="273" r:id="rId21"/>
    <p:sldId id="274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302" r:id="rId30"/>
    <p:sldId id="284" r:id="rId31"/>
    <p:sldId id="286" r:id="rId32"/>
    <p:sldId id="285" r:id="rId33"/>
    <p:sldId id="287" r:id="rId34"/>
    <p:sldId id="291" r:id="rId35"/>
    <p:sldId id="289" r:id="rId36"/>
    <p:sldId id="290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600" y="-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EA85-91C7-48E6-8550-F427FC0B7687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639D-CC34-4B16-BCE1-90490734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44A5E6-F5E4-49DF-B091-4E5EA6B35704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371DAF-176E-4784-98DA-73F0F71C356F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1C664B-2306-4B14-BAF0-C835489528F6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3F18D9-F678-4753-A0CC-8671C831CC27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3F18D9-F678-4753-A0CC-8671C831CC27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44A5E6-F5E4-49DF-B091-4E5EA6B35704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44A5E6-F5E4-49DF-B091-4E5EA6B35704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B9D604-41C8-456A-A0DD-B3BF7DFBE13F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C87AFF-D4F7-4CE3-9CBB-B1AA3B200C6B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 (David), Educated Scholar: (Moses) Doctor: (Luke); Fisherman: (Peter); Military General:(Joshua); Shepherds (Amos, Hosea); Prime Minister (Daniel); half-brothers of Jesus (James/Jude) Prophets (Samuel who wrote: Judges, Ruth, 1 Samuel) school of prophets (1 and 2 Samuel) Jeremiah also wrote Lamentations, 1 and 2 Kings)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religions: Islam writings of Mohammad, Buddhism teachings of Buddha, Mormons teaching of Joseph Smith,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7DE0B9-1838-46EF-B5D4-5A6E0A51A763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 (David), Educated Scholar: (Moses) Doctor: (Luke); Fisherman: (Peter); Military General:(Joshua); Shepherds (Amos, Hosea); Prime Minister (Daniel); half-brothers of Jesus (James/Jude) Prophets (Samuel who wrote: Judges, Ruth, 1 Samuel) school of prophets (1 and 2 Samuel) Jeremiah also wrote Lamentations, 1 and 2 Kings)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religions: Islam writings of Mohammad, Buddhism teachings of Buddha, Mormons teaching of Joseph Smith,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7DE0B9-1838-46EF-B5D4-5A6E0A51A763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 (David), Educated Scholar: (Moses) Doctor: (Luke); Fisherman: (Peter); Military General:(Joshua); Shepherds (Amos, Hosea); Prime Minister (Daniel); half-brothers of Jesus (James/Jude) Prophets (Samuel who wrote: Judges, Ruth, 1 Samuel) school of prophets (1 and 2 Samuel) Jeremiah also wrote Lamentations, 1 and 2 Kings)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religions: Islam writings of Mohammad, Buddhism teachings of Buddha, Mormons teaching of Joseph Smith,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7DE0B9-1838-46EF-B5D4-5A6E0A51A763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371DAF-176E-4784-98DA-73F0F71C356F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6084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5816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1942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F6D04A-6FC5-4FDE-A257-DF00BFF14634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CDF84A-A624-4971-9A7B-A4610969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593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D3DAB8-F6F5-4DAF-A27B-54E44B52993A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2DF9AF-2F47-4953-AE72-3203EBB03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4714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C43425-0410-4C3A-B8B6-947AF33FB18B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7FFC40-8A63-4004-9C90-ED643B7B3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2641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8B7F2-0212-4533-AB09-90A0BBA3DA64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14BE95-9E94-4DA4-87D4-7BE1D87D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3473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69A689-7D88-47CB-A634-AB31BDD8B1D8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76EBAB-BFB0-410B-8449-9E0C5C8F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7215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07FF16-6B05-4EAD-8054-DFB3854B9395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70C0F-45EB-42FF-AFC2-C125143E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529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27E46-264F-4016-A89E-CB8AE8981D2F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B015B3-3EA3-4CEA-96F8-B29E99FF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3833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9BD48-BBEA-4DA4-96D7-A414BCF2B9B8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59677E-E16A-4FAD-95A4-7D8DB9AA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5458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7882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53E78C-744F-4C19-87DF-2078CC83CB37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59614E-AF64-4812-A6B6-3F0AB3F0A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6583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A67142-BC61-4741-890E-68F7B77C3265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1A256D-AA2C-4131-91C7-E44A896C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6905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A80B8D-AB8F-4188-A1F6-9E136388EF70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70066-9B86-442C-81EC-B71E1F9E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3763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3354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8116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0971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8476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0192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4758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060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9D1F-1D13-40C3-9752-0E69806DCC39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2A0A2C8-732C-4E37-B7FF-B77828DBF710}" type="datetimeFigureOut">
              <a:rPr lang="en-US"/>
              <a:pPr>
                <a:defRPr/>
              </a:pPr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C80D25-93ED-44A7-A339-6B80B3B7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TP8RB7UZHKI" TargetMode="External"/><Relationship Id="rId3" Type="http://schemas.openxmlformats.org/officeDocument/2006/relationships/hyperlink" Target="https://www.youtube.com/watch?v=MVs71CBX7J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2152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4. It was written by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40 different authors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1987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4136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4. It was written by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40 different authors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The Bible Composition:</a:t>
            </a: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1447800" y="2174875"/>
            <a:ext cx="83058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5. It was written in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3 different languages </a:t>
            </a:r>
          </a:p>
        </p:txBody>
      </p:sp>
    </p:spTree>
    <p:extLst>
      <p:ext uri="{BB962C8B-B14F-4D97-AF65-F5344CB8AC3E}">
        <p14:creationId xmlns:p14="http://schemas.microsoft.com/office/powerpoint/2010/main" val="87651574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4. It was written by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40 different authors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The Bible Composition:</a:t>
            </a: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1447800" y="2174875"/>
            <a:ext cx="83058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5. It was written in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3 different languages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318135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Hebrew, Aramaic, Greek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513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6. It was written from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various walks of life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4039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</a:p>
        </p:txBody>
      </p:sp>
    </p:spTree>
    <p:extLst>
      <p:ext uri="{BB962C8B-B14F-4D97-AF65-F5344CB8AC3E}">
        <p14:creationId xmlns:p14="http://schemas.microsoft.com/office/powerpoint/2010/main" val="386329468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6. It was written from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various walks of life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5063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5064" name="TextBox 12"/>
          <p:cNvSpPr txBox="1">
            <a:spLocks noChangeArrowheads="1"/>
          </p:cNvSpPr>
          <p:nvPr/>
        </p:nvSpPr>
        <p:spPr bwMode="auto">
          <a:xfrm>
            <a:off x="1447800" y="2174875"/>
            <a:ext cx="8305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7. It was written with one central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theme and storyline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 from beginning to end</a:t>
            </a:r>
          </a:p>
        </p:txBody>
      </p:sp>
    </p:spTree>
    <p:extLst>
      <p:ext uri="{BB962C8B-B14F-4D97-AF65-F5344CB8AC3E}">
        <p14:creationId xmlns:p14="http://schemas.microsoft.com/office/powerpoint/2010/main" val="143103003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135255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It’s a story of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72000" y="326444"/>
            <a:ext cx="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3445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135255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It’s a story of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" y="1733550"/>
            <a:ext cx="8346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entury Gothic" panose="020B0502020202020204" pitchFamily="34" charset="0"/>
              </a:rPr>
              <a:t>REDEMPTION</a:t>
            </a:r>
            <a:endParaRPr lang="en-US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0475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88595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N C O U N T E 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7175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N   P A R A D I S E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57175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1787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715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Genesis</a:t>
            </a:r>
            <a:r>
              <a:rPr lang="en-US" sz="3600" dirty="0" smtClean="0">
                <a:latin typeface="Century Gothic" panose="020B0502020202020204" pitchFamily="34" charset="0"/>
              </a:rPr>
              <a:t> records the origin of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17881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universe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the </a:t>
            </a:r>
            <a:r>
              <a:rPr lang="en-US" sz="2400" dirty="0">
                <a:latin typeface="Century Gothic" panose="020B0502020202020204" pitchFamily="34" charset="0"/>
              </a:rPr>
              <a:t>solar </a:t>
            </a:r>
            <a:r>
              <a:rPr lang="en-US" sz="2400" dirty="0" smtClean="0">
                <a:latin typeface="Century Gothic" panose="020B0502020202020204" pitchFamily="34" charset="0"/>
              </a:rPr>
              <a:t>system,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marriage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languages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government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and….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0531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715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Genesis</a:t>
            </a:r>
            <a:r>
              <a:rPr lang="en-US" sz="3600" dirty="0" smtClean="0">
                <a:latin typeface="Century Gothic" panose="020B0502020202020204" pitchFamily="34" charset="0"/>
              </a:rPr>
              <a:t> records the origin of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17881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universe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the </a:t>
            </a:r>
            <a:r>
              <a:rPr lang="en-US" sz="2400" dirty="0">
                <a:latin typeface="Century Gothic" panose="020B0502020202020204" pitchFamily="34" charset="0"/>
              </a:rPr>
              <a:t>solar </a:t>
            </a:r>
            <a:r>
              <a:rPr lang="en-US" sz="2400" dirty="0" smtClean="0">
                <a:latin typeface="Century Gothic" panose="020B0502020202020204" pitchFamily="34" charset="0"/>
              </a:rPr>
              <a:t>system,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marriage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languages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government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and….EVIL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0348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0015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https://www.youtube.com/watch?v=VIvupevIc44</a:t>
            </a:r>
          </a:p>
        </p:txBody>
      </p:sp>
    </p:spTree>
    <p:extLst>
      <p:ext uri="{BB962C8B-B14F-4D97-AF65-F5344CB8AC3E}">
        <p14:creationId xmlns:p14="http://schemas.microsoft.com/office/powerpoint/2010/main" val="288697559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6573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We are not sinners because we sin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We sin because we are sinners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7819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ke flowers - grass, serenity, lake, tranquility, forest, mirror, pond, park, quiet, calmness, flowers, swans, tulips, water, nice, summer, nature, trees, reflection, greenery, beautiful, lovely, river, spring, pretty, green, garden, s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648"/>
          <a:stretch/>
        </p:blipFill>
        <p:spPr bwMode="auto">
          <a:xfrm>
            <a:off x="6019800" y="270776"/>
            <a:ext cx="2718955" cy="40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ache.desktopnexus.com/thumbseg/1694/1694250-big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833"/>
          <a:stretch/>
        </p:blipFill>
        <p:spPr bwMode="auto">
          <a:xfrm>
            <a:off x="304799" y="275971"/>
            <a:ext cx="2362201" cy="4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36242"/>
          <a:stretch/>
        </p:blipFill>
        <p:spPr bwMode="auto">
          <a:xfrm>
            <a:off x="2971800" y="275971"/>
            <a:ext cx="2819400" cy="41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19961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ke flowers - grass, serenity, lake, tranquility, forest, mirror, pond, park, quiet, calmness, flowers, swans, tulips, water, nice, summer, nature, trees, reflection, greenery, beautiful, lovely, river, spring, pretty, green, garden, s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648"/>
          <a:stretch/>
        </p:blipFill>
        <p:spPr bwMode="auto">
          <a:xfrm>
            <a:off x="6019800" y="270776"/>
            <a:ext cx="2718955" cy="40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ache.desktopnexus.com/thumbseg/1694/1694250-big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833"/>
          <a:stretch/>
        </p:blipFill>
        <p:spPr bwMode="auto">
          <a:xfrm>
            <a:off x="304799" y="275971"/>
            <a:ext cx="2362201" cy="4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36242"/>
          <a:stretch/>
        </p:blipFill>
        <p:spPr bwMode="auto">
          <a:xfrm>
            <a:off x="2971800" y="275971"/>
            <a:ext cx="2819400" cy="41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428750"/>
            <a:ext cx="7772400" cy="181588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en-US" sz="2800" dirty="0"/>
              <a:t>You may freely eat the fruit of every tree in the garden— </a:t>
            </a:r>
            <a:r>
              <a:rPr lang="en-US" sz="2800" dirty="0" smtClean="0"/>
              <a:t>except </a:t>
            </a:r>
            <a:r>
              <a:rPr lang="en-US" sz="2800" dirty="0"/>
              <a:t>the tree of the knowledge of good and evil. If you eat its fruit, you are sure to die.”</a:t>
            </a:r>
            <a:br>
              <a:rPr lang="en-US" sz="2800" dirty="0"/>
            </a:br>
            <a:r>
              <a:rPr lang="en-US" sz="2800" b="1" dirty="0"/>
              <a:t>Genesis 2:16-17 NLT </a:t>
            </a:r>
          </a:p>
        </p:txBody>
      </p:sp>
    </p:spTree>
    <p:extLst>
      <p:ext uri="{BB962C8B-B14F-4D97-AF65-F5344CB8AC3E}">
        <p14:creationId xmlns:p14="http://schemas.microsoft.com/office/powerpoint/2010/main" val="203935699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42875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Too often we know more about this wicked world than we need to know and less about the Word of God that we need to grow.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3434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1809750"/>
            <a:ext cx="8305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 want you to be wise in doing </a:t>
            </a:r>
            <a:r>
              <a:rPr lang="en-US" sz="2800" dirty="0" smtClean="0">
                <a:latin typeface="Century Gothic" panose="020B0502020202020204" pitchFamily="34" charset="0"/>
              </a:rPr>
              <a:t>right and </a:t>
            </a:r>
            <a:r>
              <a:rPr lang="en-US" sz="2800" dirty="0">
                <a:latin typeface="Century Gothic" panose="020B0502020202020204" pitchFamily="34" charset="0"/>
              </a:rPr>
              <a:t>to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stay </a:t>
            </a:r>
            <a:r>
              <a:rPr lang="en-US" sz="2800" dirty="0">
                <a:latin typeface="Century Gothic" panose="020B0502020202020204" pitchFamily="34" charset="0"/>
              </a:rPr>
              <a:t>innocent of any wrong. 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5" y="38041"/>
            <a:ext cx="2691442" cy="127214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ROMANS 16:19</a:t>
            </a:r>
            <a:br>
              <a:rPr lang="en-US" sz="2800" b="1" dirty="0" smtClean="0"/>
            </a:br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2679816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lumbuschurch.net/wp-content/uploads/2014/04/chainsaw-w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293510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666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lumbuschurch.net/wp-content/uploads/2014/04/chainsaw-w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293510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seoffunny.com/wp-content/uploads/2014/08/funny-warning-signs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1950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6296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afetylabels.com/img/lg/L/personalized-ansi-warning-label-lb-3457-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6474" r="6727" b="65012"/>
          <a:stretch/>
        </p:blipFill>
        <p:spPr bwMode="auto">
          <a:xfrm>
            <a:off x="1323108" y="1428750"/>
            <a:ext cx="6660573" cy="1472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9776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229600" cy="339407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www.youtube.com/watch?v=TP8RB7UZHKI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www.youtube.com/watch?v=MVs71CBX7J8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378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11348" y="590550"/>
            <a:ext cx="7883568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DON’T QUESTION GOD’S WORD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42725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00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435" y="1504950"/>
            <a:ext cx="739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Now the serpent was more crafty than any of the wild animals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had made. He said to the woman, “Did God really say, ‘You must not eat from any tree in the garden</a:t>
            </a:r>
            <a:r>
              <a:rPr lang="en-US" sz="2400" dirty="0" smtClean="0">
                <a:latin typeface="Century Gothic" panose="020B0502020202020204" pitchFamily="34" charset="0"/>
              </a:rPr>
              <a:t>’?”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3:1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55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4"/>
          <p:cNvSpPr txBox="1">
            <a:spLocks noChangeArrowheads="1"/>
          </p:cNvSpPr>
          <p:nvPr/>
        </p:nvSpPr>
        <p:spPr bwMode="auto">
          <a:xfrm>
            <a:off x="1371600" y="9715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1. It’s the Book of books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38915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86878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345" y="112395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Century Gothic" panose="020B0502020202020204" pitchFamily="34" charset="0"/>
              </a:rPr>
              <a:t>2 </a:t>
            </a:r>
            <a:r>
              <a:rPr lang="en-US" sz="2400" dirty="0">
                <a:latin typeface="Century Gothic" panose="020B0502020202020204" pitchFamily="34" charset="0"/>
              </a:rPr>
              <a:t>The woman said to the serpent, “We may eat fruit from the trees in the garden, </a:t>
            </a:r>
            <a:r>
              <a:rPr lang="en-US" sz="2400" b="1" baseline="30000" dirty="0">
                <a:latin typeface="Century Gothic" panose="020B0502020202020204" pitchFamily="34" charset="0"/>
              </a:rPr>
              <a:t>3 </a:t>
            </a:r>
            <a:r>
              <a:rPr lang="en-US" sz="2400" dirty="0">
                <a:latin typeface="Century Gothic" panose="020B0502020202020204" pitchFamily="34" charset="0"/>
              </a:rPr>
              <a:t>but God did say, ‘You must not eat fruit from the tree that is in the middle of the garden, and you must not touch it, or you will die</a:t>
            </a:r>
            <a:r>
              <a:rPr lang="en-US" sz="2400" dirty="0" smtClean="0">
                <a:latin typeface="Century Gothic" panose="020B0502020202020204" pitchFamily="34" charset="0"/>
              </a:rPr>
              <a:t>.’”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3:2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1200" dirty="0" smtClean="0">
                <a:latin typeface="Century Gothic" panose="020B0502020202020204" pitchFamily="34" charset="0"/>
              </a:rPr>
              <a:t>new living translation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2798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611348" y="590550"/>
            <a:ext cx="6086603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DON’T LISTEN TO THE LIES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81000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10000" dirty="0" smtClean="0"/>
              <a:t>2</a:t>
            </a:r>
            <a:endParaRPr sz="10000" dirty="0"/>
          </a:p>
        </p:txBody>
      </p:sp>
      <p:sp>
        <p:nvSpPr>
          <p:cNvPr id="2" name="TextBox 1"/>
          <p:cNvSpPr txBox="1"/>
          <p:nvPr/>
        </p:nvSpPr>
        <p:spPr>
          <a:xfrm>
            <a:off x="1286435" y="1504950"/>
            <a:ext cx="739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“</a:t>
            </a:r>
            <a:r>
              <a:rPr lang="en-US" sz="2400" dirty="0">
                <a:latin typeface="Century Gothic" panose="020B0502020202020204" pitchFamily="34" charset="0"/>
              </a:rPr>
              <a:t>You will not certainly die,” the serpent said to the woman. </a:t>
            </a:r>
            <a:r>
              <a:rPr lang="en-US" sz="2400" dirty="0" smtClean="0">
                <a:latin typeface="Century Gothic" panose="020B0502020202020204" pitchFamily="34" charset="0"/>
              </a:rPr>
              <a:t>“</a:t>
            </a:r>
            <a:r>
              <a:rPr lang="en-US" sz="2400" dirty="0">
                <a:latin typeface="Century Gothic" panose="020B0502020202020204" pitchFamily="34" charset="0"/>
              </a:rPr>
              <a:t>For God knows that when you eat from it your eyes will be opened, and you will be like God, knowing good and evil</a:t>
            </a:r>
            <a:r>
              <a:rPr lang="en-US" sz="2400" dirty="0" smtClean="0">
                <a:latin typeface="Century Gothic" panose="020B0502020202020204" pitchFamily="34" charset="0"/>
              </a:rPr>
              <a:t>.”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GENESIS 3:4-5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64797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11348" y="590550"/>
            <a:ext cx="7572586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DON’T QUESTION GOD’S LOVE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81000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10000" dirty="0" smtClean="0"/>
              <a:t>3</a:t>
            </a:r>
            <a:endParaRPr sz="10000" dirty="0"/>
          </a:p>
        </p:txBody>
      </p:sp>
      <p:sp>
        <p:nvSpPr>
          <p:cNvPr id="2" name="TextBox 1"/>
          <p:cNvSpPr txBox="1"/>
          <p:nvPr/>
        </p:nvSpPr>
        <p:spPr>
          <a:xfrm>
            <a:off x="1286435" y="1504950"/>
            <a:ext cx="739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When </a:t>
            </a:r>
            <a:r>
              <a:rPr lang="en-US" sz="2400" dirty="0">
                <a:latin typeface="Century Gothic" panose="020B0502020202020204" pitchFamily="34" charset="0"/>
              </a:rPr>
              <a:t>the woman saw that the fruit of the tree was good for food and pleasing to the eye, 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and </a:t>
            </a:r>
            <a:r>
              <a:rPr lang="en-US" sz="2400" dirty="0">
                <a:latin typeface="Century Gothic" panose="020B0502020202020204" pitchFamily="34" charset="0"/>
              </a:rPr>
              <a:t>also desirable for gaining </a:t>
            </a:r>
            <a:r>
              <a:rPr lang="en-US" sz="2400" dirty="0" smtClean="0">
                <a:latin typeface="Century Gothic" panose="020B0502020202020204" pitchFamily="34" charset="0"/>
              </a:rPr>
              <a:t>wisdom… 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GENESIS 3:6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4186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51787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2950"/>
            <a:ext cx="78624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Century Gothic" panose="020B0502020202020204" pitchFamily="34" charset="0"/>
              </a:rPr>
              <a:t>8 </a:t>
            </a:r>
            <a:r>
              <a:rPr lang="en-US" sz="2400" dirty="0">
                <a:latin typeface="Century Gothic" panose="020B0502020202020204" pitchFamily="34" charset="0"/>
              </a:rPr>
              <a:t>Then the man and his wife heard the sound of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as he was </a:t>
            </a:r>
            <a:r>
              <a:rPr lang="en-US" sz="2400" dirty="0" smtClean="0">
                <a:latin typeface="Century Gothic" panose="020B0502020202020204" pitchFamily="34" charset="0"/>
              </a:rPr>
              <a:t>walking in </a:t>
            </a:r>
            <a:r>
              <a:rPr lang="en-US" sz="2400" dirty="0">
                <a:latin typeface="Century Gothic" panose="020B0502020202020204" pitchFamily="34" charset="0"/>
              </a:rPr>
              <a:t>the garden in the cool of the day, and they hid from </a:t>
            </a:r>
            <a:r>
              <a:rPr lang="en-US" sz="2400" dirty="0" smtClean="0">
                <a:latin typeface="Century Gothic" panose="020B0502020202020204" pitchFamily="34" charset="0"/>
              </a:rPr>
              <a:t>the</a:t>
            </a:r>
            <a:r>
              <a:rPr lang="en-US" sz="2400" dirty="0">
                <a:latin typeface="Century Gothic" panose="020B0502020202020204" pitchFamily="34" charset="0"/>
              </a:rPr>
              <a:t>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among the trees of the garden. 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b="1" baseline="30000" dirty="0" smtClean="0">
                <a:latin typeface="Century Gothic" panose="020B0502020202020204" pitchFamily="34" charset="0"/>
              </a:rPr>
              <a:t>9</a:t>
            </a:r>
            <a:r>
              <a:rPr lang="en-US" sz="2400" b="1" baseline="30000" dirty="0">
                <a:latin typeface="Century Gothic" panose="020B0502020202020204" pitchFamily="34" charset="0"/>
              </a:rPr>
              <a:t> </a:t>
            </a:r>
            <a:r>
              <a:rPr lang="en-US" sz="2400" dirty="0">
                <a:latin typeface="Century Gothic" panose="020B0502020202020204" pitchFamily="34" charset="0"/>
              </a:rPr>
              <a:t>But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called to the man, 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“</a:t>
            </a:r>
            <a:r>
              <a:rPr lang="en-US" sz="2400" b="1" dirty="0">
                <a:latin typeface="Century Gothic" panose="020B0502020202020204" pitchFamily="34" charset="0"/>
              </a:rPr>
              <a:t>Where are you</a:t>
            </a:r>
            <a:r>
              <a:rPr lang="en-US" sz="2400" b="1" dirty="0" smtClean="0">
                <a:latin typeface="Century Gothic" panose="020B0502020202020204" pitchFamily="34" charset="0"/>
              </a:rPr>
              <a:t>?”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3:8-9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1200" dirty="0" smtClean="0">
                <a:latin typeface="Century Gothic" panose="020B0502020202020204" pitchFamily="34" charset="0"/>
              </a:rPr>
              <a:t>new living translation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208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4" y="1200150"/>
            <a:ext cx="7543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“Who told you that you were naked? 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Have </a:t>
            </a:r>
            <a:r>
              <a:rPr lang="en-US" sz="2400" dirty="0">
                <a:latin typeface="Century Gothic" panose="020B0502020202020204" pitchFamily="34" charset="0"/>
              </a:rPr>
              <a:t>you eaten from the tree that I commanded you not to eat from</a:t>
            </a:r>
            <a:r>
              <a:rPr lang="en-US" sz="2400" dirty="0" smtClean="0">
                <a:latin typeface="Century Gothic" panose="020B0502020202020204" pitchFamily="34" charset="0"/>
              </a:rPr>
              <a:t>?”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GENESIS 3:11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7963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19150"/>
            <a:ext cx="739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Century Gothic" panose="020B0502020202020204" pitchFamily="34" charset="0"/>
              </a:rPr>
              <a:t>12 </a:t>
            </a:r>
            <a:r>
              <a:rPr lang="en-US" sz="2400" dirty="0">
                <a:latin typeface="Century Gothic" panose="020B0502020202020204" pitchFamily="34" charset="0"/>
              </a:rPr>
              <a:t>The man said, “The woman you put here with me—she gave me some fruit from the tree, and I ate it</a:t>
            </a:r>
            <a:r>
              <a:rPr lang="en-US" sz="2400" dirty="0" smtClean="0">
                <a:latin typeface="Century Gothic" panose="020B0502020202020204" pitchFamily="34" charset="0"/>
              </a:rPr>
              <a:t>.” </a:t>
            </a:r>
            <a:r>
              <a:rPr lang="en-US" sz="2400" b="1" baseline="30000" dirty="0" smtClean="0">
                <a:latin typeface="Century Gothic" panose="020B0502020202020204" pitchFamily="34" charset="0"/>
              </a:rPr>
              <a:t>13</a:t>
            </a:r>
            <a:r>
              <a:rPr lang="en-US" sz="2400" b="1" baseline="30000" dirty="0">
                <a:latin typeface="Century Gothic" panose="020B0502020202020204" pitchFamily="34" charset="0"/>
              </a:rPr>
              <a:t> </a:t>
            </a:r>
            <a:r>
              <a:rPr lang="en-US" sz="2400" dirty="0">
                <a:latin typeface="Century Gothic" panose="020B0502020202020204" pitchFamily="34" charset="0"/>
              </a:rPr>
              <a:t>Then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said to the woman, “What is this you have done</a:t>
            </a:r>
            <a:r>
              <a:rPr lang="en-US" sz="2400" dirty="0" smtClean="0">
                <a:latin typeface="Century Gothic" panose="020B0502020202020204" pitchFamily="34" charset="0"/>
              </a:rPr>
              <a:t>?” The </a:t>
            </a:r>
            <a:r>
              <a:rPr lang="en-US" sz="2400" dirty="0">
                <a:latin typeface="Century Gothic" panose="020B0502020202020204" pitchFamily="34" charset="0"/>
              </a:rPr>
              <a:t>woman said, “The serpent deceived me, and I ate</a:t>
            </a:r>
            <a:r>
              <a:rPr lang="en-US" sz="2400" dirty="0" smtClean="0">
                <a:latin typeface="Century Gothic" panose="020B0502020202020204" pitchFamily="34" charset="0"/>
              </a:rPr>
              <a:t>.”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GENESIS 3:12-13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087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2950"/>
            <a:ext cx="78624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latin typeface="Century Gothic" panose="020B0502020202020204" pitchFamily="34" charset="0"/>
              </a:rPr>
              <a:t>8 </a:t>
            </a:r>
            <a:r>
              <a:rPr lang="en-US" sz="2400" dirty="0">
                <a:latin typeface="Century Gothic" panose="020B0502020202020204" pitchFamily="34" charset="0"/>
              </a:rPr>
              <a:t>Then the man and his wife heard the sound of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as he was </a:t>
            </a:r>
            <a:r>
              <a:rPr lang="en-US" sz="2400" dirty="0" smtClean="0">
                <a:latin typeface="Century Gothic" panose="020B0502020202020204" pitchFamily="34" charset="0"/>
              </a:rPr>
              <a:t>walking in </a:t>
            </a:r>
            <a:r>
              <a:rPr lang="en-US" sz="2400" dirty="0">
                <a:latin typeface="Century Gothic" panose="020B0502020202020204" pitchFamily="34" charset="0"/>
              </a:rPr>
              <a:t>the garden in the cool of the day, and they hid from </a:t>
            </a:r>
            <a:r>
              <a:rPr lang="en-US" sz="2400" dirty="0" smtClean="0">
                <a:latin typeface="Century Gothic" panose="020B0502020202020204" pitchFamily="34" charset="0"/>
              </a:rPr>
              <a:t>the</a:t>
            </a:r>
            <a:r>
              <a:rPr lang="en-US" sz="2400" dirty="0">
                <a:latin typeface="Century Gothic" panose="020B0502020202020204" pitchFamily="34" charset="0"/>
              </a:rPr>
              <a:t>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among the trees of the garden. 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b="1" baseline="30000" dirty="0" smtClean="0">
                <a:latin typeface="Century Gothic" panose="020B0502020202020204" pitchFamily="34" charset="0"/>
              </a:rPr>
              <a:t>9</a:t>
            </a:r>
            <a:r>
              <a:rPr lang="en-US" sz="2400" b="1" baseline="30000" dirty="0">
                <a:latin typeface="Century Gothic" panose="020B0502020202020204" pitchFamily="34" charset="0"/>
              </a:rPr>
              <a:t> </a:t>
            </a:r>
            <a:r>
              <a:rPr lang="en-US" sz="2400" dirty="0">
                <a:latin typeface="Century Gothic" panose="020B0502020202020204" pitchFamily="34" charset="0"/>
              </a:rPr>
              <a:t>But the </a:t>
            </a:r>
            <a:r>
              <a:rPr lang="en-US" sz="2400" cap="small" dirty="0">
                <a:latin typeface="Century Gothic" panose="020B0502020202020204" pitchFamily="34" charset="0"/>
              </a:rPr>
              <a:t>Lord</a:t>
            </a:r>
            <a:r>
              <a:rPr lang="en-US" sz="2400" dirty="0">
                <a:latin typeface="Century Gothic" panose="020B0502020202020204" pitchFamily="34" charset="0"/>
              </a:rPr>
              <a:t> God called to the man, 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“</a:t>
            </a:r>
            <a:r>
              <a:rPr lang="en-US" sz="2400" b="1" dirty="0">
                <a:latin typeface="Century Gothic" panose="020B0502020202020204" pitchFamily="34" charset="0"/>
              </a:rPr>
              <a:t>Where are you</a:t>
            </a:r>
            <a:r>
              <a:rPr lang="en-US" sz="2400" b="1" dirty="0" smtClean="0">
                <a:latin typeface="Century Gothic" panose="020B0502020202020204" pitchFamily="34" charset="0"/>
              </a:rPr>
              <a:t>?”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3:8-9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1200" dirty="0" smtClean="0">
                <a:latin typeface="Century Gothic" panose="020B0502020202020204" pitchFamily="34" charset="0"/>
              </a:rPr>
              <a:t>new living translation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0436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2950"/>
            <a:ext cx="78624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8 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Then the man and his wife heard the sound of the </a:t>
            </a:r>
            <a:r>
              <a:rPr lang="en-US" sz="2400" cap="small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Lord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 God as he was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walking in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the garden in the cool of the day, and they hid from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US" sz="2400" cap="small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Lord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 God among the trees of the garden. 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b="1" baseline="300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n-US" sz="2400" b="1" baseline="30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But the </a:t>
            </a:r>
            <a:r>
              <a:rPr lang="en-US" sz="2400" cap="small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Lord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 God called to the man, 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“</a:t>
            </a:r>
            <a:r>
              <a:rPr lang="en-US" sz="2400" b="1" dirty="0">
                <a:latin typeface="Century Gothic" panose="020B0502020202020204" pitchFamily="34" charset="0"/>
              </a:rPr>
              <a:t>Where are you</a:t>
            </a:r>
            <a:r>
              <a:rPr lang="en-US" sz="2400" b="1" dirty="0" smtClean="0">
                <a:latin typeface="Century Gothic" panose="020B0502020202020204" pitchFamily="34" charset="0"/>
              </a:rPr>
              <a:t>?”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GENESIS 3:8-9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new living translation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0436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54799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4"/>
          <p:cNvSpPr txBox="1">
            <a:spLocks noChangeArrowheads="1"/>
          </p:cNvSpPr>
          <p:nvPr/>
        </p:nvSpPr>
        <p:spPr bwMode="auto">
          <a:xfrm>
            <a:off x="1371600" y="9715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1. It’s the Book of books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38915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2000" y="1842655"/>
            <a:ext cx="82296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- There </a:t>
            </a:r>
            <a:r>
              <a:rPr lang="en-US" sz="2800" dirty="0">
                <a:latin typeface="Century Gothic" panose="020B0502020202020204" pitchFamily="34" charset="0"/>
              </a:rPr>
              <a:t>are 39 </a:t>
            </a:r>
            <a:r>
              <a:rPr lang="en-US" sz="2800" dirty="0" smtClean="0">
                <a:latin typeface="Century Gothic" panose="020B0502020202020204" pitchFamily="34" charset="0"/>
              </a:rPr>
              <a:t>books in </a:t>
            </a:r>
            <a:r>
              <a:rPr lang="en-US" sz="2800" dirty="0">
                <a:latin typeface="Century Gothic" panose="020B0502020202020204" pitchFamily="34" charset="0"/>
              </a:rPr>
              <a:t>the Old Testament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62000" y="2363307"/>
            <a:ext cx="8305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- There </a:t>
            </a:r>
            <a:r>
              <a:rPr lang="en-US" sz="2800" dirty="0">
                <a:latin typeface="Century Gothic" panose="020B0502020202020204" pitchFamily="34" charset="0"/>
              </a:rPr>
              <a:t>are 27 </a:t>
            </a:r>
            <a:r>
              <a:rPr lang="en-US" sz="2800" dirty="0" smtClean="0">
                <a:latin typeface="Century Gothic" panose="020B0502020202020204" pitchFamily="34" charset="0"/>
              </a:rPr>
              <a:t>books in </a:t>
            </a:r>
            <a:r>
              <a:rPr lang="en-US" sz="2800" dirty="0">
                <a:latin typeface="Century Gothic" panose="020B0502020202020204" pitchFamily="34" charset="0"/>
              </a:rPr>
              <a:t>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350672187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4"/>
          <p:cNvSpPr txBox="1">
            <a:spLocks noChangeArrowheads="1"/>
          </p:cNvSpPr>
          <p:nvPr/>
        </p:nvSpPr>
        <p:spPr bwMode="auto">
          <a:xfrm>
            <a:off x="1371600" y="9715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1. It’s the Book of books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38915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6207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371600" y="9715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1. It’s the Book of books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39939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1371600" y="1657350"/>
            <a:ext cx="77724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2. It was written over a period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of 1500 years</a:t>
            </a:r>
          </a:p>
        </p:txBody>
      </p:sp>
    </p:spTree>
    <p:extLst>
      <p:ext uri="{BB962C8B-B14F-4D97-AF65-F5344CB8AC3E}">
        <p14:creationId xmlns:p14="http://schemas.microsoft.com/office/powerpoint/2010/main" val="3500342568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4"/>
          <p:cNvSpPr txBox="1">
            <a:spLocks noChangeArrowheads="1"/>
          </p:cNvSpPr>
          <p:nvPr/>
        </p:nvSpPr>
        <p:spPr bwMode="auto">
          <a:xfrm>
            <a:off x="1371600" y="9715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1. It’s the Book of books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0963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1371600" y="1657350"/>
            <a:ext cx="77724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2. It was written over a period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of 1500 years</a:t>
            </a:r>
          </a:p>
        </p:txBody>
      </p:sp>
      <p:sp>
        <p:nvSpPr>
          <p:cNvPr id="40965" name="TextBox 12"/>
          <p:cNvSpPr txBox="1">
            <a:spLocks noChangeArrowheads="1"/>
          </p:cNvSpPr>
          <p:nvPr/>
        </p:nvSpPr>
        <p:spPr bwMode="auto">
          <a:xfrm>
            <a:off x="1371600" y="2647950"/>
            <a:ext cx="77724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3. It was written on 3 continents</a:t>
            </a:r>
          </a:p>
        </p:txBody>
      </p:sp>
    </p:spTree>
    <p:extLst>
      <p:ext uri="{BB962C8B-B14F-4D97-AF65-F5344CB8AC3E}">
        <p14:creationId xmlns:p14="http://schemas.microsoft.com/office/powerpoint/2010/main" val="421448370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4. It was written by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40 different authors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1987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211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4"/>
          <p:cNvSpPr txBox="1">
            <a:spLocks noChangeArrowheads="1"/>
          </p:cNvSpPr>
          <p:nvPr/>
        </p:nvSpPr>
        <p:spPr bwMode="auto">
          <a:xfrm>
            <a:off x="1447800" y="1047750"/>
            <a:ext cx="8229600" cy="9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entury Gothic" panose="020B0502020202020204" pitchFamily="34" charset="0"/>
              </a:rPr>
              <a:t>4. It was written by </a:t>
            </a:r>
            <a:br>
              <a:rPr lang="en-US" sz="3400" dirty="0">
                <a:latin typeface="Century Gothic" panose="020B0502020202020204" pitchFamily="34" charset="0"/>
              </a:rPr>
            </a:br>
            <a:r>
              <a:rPr lang="en-US" sz="3400" dirty="0">
                <a:latin typeface="Century Gothic" panose="020B0502020202020204" pitchFamily="34" charset="0"/>
              </a:rPr>
              <a:t>             40 different authors</a:t>
            </a:r>
            <a:endParaRPr lang="en-US" sz="3400" i="1" dirty="0">
              <a:latin typeface="Century Gothic" panose="020B0502020202020204" pitchFamily="34" charset="0"/>
            </a:endParaRPr>
          </a:p>
        </p:txBody>
      </p:sp>
      <p:sp>
        <p:nvSpPr>
          <p:cNvPr id="41987" name="TextBox 16"/>
          <p:cNvSpPr txBox="1">
            <a:spLocks noChangeArrowheads="1"/>
          </p:cNvSpPr>
          <p:nvPr/>
        </p:nvSpPr>
        <p:spPr bwMode="auto">
          <a:xfrm>
            <a:off x="533400" y="361950"/>
            <a:ext cx="8077200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The Bible Composition: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226695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Moses, Joshua, Samuel, Nathan, Gad, Ezra, Mordecai, David, Asaph, </a:t>
            </a:r>
            <a:r>
              <a:rPr lang="en-US" dirty="0" err="1"/>
              <a:t>Korah</a:t>
            </a:r>
            <a:r>
              <a:rPr lang="en-US" dirty="0"/>
              <a:t>, </a:t>
            </a:r>
            <a:r>
              <a:rPr lang="en-US" dirty="0" err="1"/>
              <a:t>Heman</a:t>
            </a:r>
            <a:r>
              <a:rPr lang="en-US" dirty="0"/>
              <a:t>, Ethan</a:t>
            </a:r>
            <a:r>
              <a:rPr lang="en-US" dirty="0" smtClean="0"/>
              <a:t>, Solomon, </a:t>
            </a:r>
            <a:r>
              <a:rPr lang="en-US" dirty="0" err="1" smtClean="0"/>
              <a:t>Agur</a:t>
            </a:r>
            <a:r>
              <a:rPr lang="en-US" dirty="0" smtClean="0"/>
              <a:t>, Lemuel, Isaiah, Jeremiah, Ezekiel, Daniel, Hosea, Joel, Amos, Obadiah, Jonah, Micah, Nathan, Habakkuk, Zephaniah, Haggai, Zechariah, Malachi, Matthew, John Mark, Luke, </a:t>
            </a:r>
            <a:r>
              <a:rPr lang="en-US" dirty="0"/>
              <a:t>Barnabas, or Apollos </a:t>
            </a:r>
            <a:r>
              <a:rPr lang="en-US" dirty="0" smtClean="0"/>
              <a:t>,John, Paul, Peter, Jude, and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9750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807</Words>
  <Application>Microsoft Macintosh PowerPoint</Application>
  <PresentationFormat>On-screen Show (16:9)</PresentationFormat>
  <Paragraphs>100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 Shool</cp:lastModifiedBy>
  <cp:revision>21</cp:revision>
  <dcterms:created xsi:type="dcterms:W3CDTF">2015-12-16T01:48:19Z</dcterms:created>
  <dcterms:modified xsi:type="dcterms:W3CDTF">2016-01-03T16:46:26Z</dcterms:modified>
</cp:coreProperties>
</file>