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9"/>
  </p:notesMasterIdLst>
  <p:sldIdLst>
    <p:sldId id="289" r:id="rId3"/>
    <p:sldId id="306" r:id="rId4"/>
    <p:sldId id="323" r:id="rId5"/>
    <p:sldId id="322" r:id="rId6"/>
    <p:sldId id="324" r:id="rId7"/>
    <p:sldId id="308" r:id="rId8"/>
    <p:sldId id="309" r:id="rId9"/>
    <p:sldId id="325" r:id="rId10"/>
    <p:sldId id="315" r:id="rId11"/>
    <p:sldId id="317" r:id="rId12"/>
    <p:sldId id="319" r:id="rId13"/>
    <p:sldId id="318" r:id="rId14"/>
    <p:sldId id="321" r:id="rId15"/>
    <p:sldId id="320" r:id="rId16"/>
    <p:sldId id="326" r:id="rId17"/>
    <p:sldId id="327" r:id="rId18"/>
    <p:sldId id="328" r:id="rId19"/>
    <p:sldId id="329" r:id="rId20"/>
    <p:sldId id="330" r:id="rId21"/>
    <p:sldId id="331" r:id="rId22"/>
    <p:sldId id="332" r:id="rId23"/>
    <p:sldId id="333" r:id="rId24"/>
    <p:sldId id="334" r:id="rId25"/>
    <p:sldId id="336" r:id="rId26"/>
    <p:sldId id="335" r:id="rId27"/>
    <p:sldId id="305" r:id="rId2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141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2" d="100"/>
          <a:sy n="102" d="100"/>
        </p:scale>
        <p:origin x="-1872" y="-83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E6F1CF-E875-4593-B90A-7E5B5A6327F5}" type="datetimeFigureOut">
              <a:rPr lang="en-US" smtClean="0"/>
              <a:t>11/15/2016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C89FA2-485F-4D2E-9C17-1EE66238664F}" type="slidenum">
              <a:rPr lang="en-US" smtClean="0"/>
              <a:t>‹#›</a:t>
            </a:fld>
            <a:endParaRPr lang="en-US"/>
          </a:p>
        </p:txBody>
      </p:sp>
    </p:spTree>
    <p:extLst>
      <p:ext uri="{BB962C8B-B14F-4D97-AF65-F5344CB8AC3E}">
        <p14:creationId xmlns:p14="http://schemas.microsoft.com/office/powerpoint/2010/main" val="826768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426BBC-52CB-40B6-8776-C47F97AF2B6D}" type="datetimeFigureOut">
              <a:rPr lang="en-US" smtClean="0">
                <a:solidFill>
                  <a:prstClr val="black">
                    <a:tint val="75000"/>
                  </a:prstClr>
                </a:solidFill>
              </a:rPr>
              <a:pPr/>
              <a:t>11/15/2016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9A28D06-1616-4540-85A1-97A89A578AE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16664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426BBC-52CB-40B6-8776-C47F97AF2B6D}" type="datetimeFigureOut">
              <a:rPr lang="en-US" smtClean="0">
                <a:solidFill>
                  <a:prstClr val="black">
                    <a:tint val="75000"/>
                  </a:prstClr>
                </a:solidFill>
              </a:rPr>
              <a:pPr/>
              <a:t>11/15/2016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9A28D06-1616-4540-85A1-97A89A578AE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5398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426BBC-52CB-40B6-8776-C47F97AF2B6D}" type="datetimeFigureOut">
              <a:rPr lang="en-US" smtClean="0">
                <a:solidFill>
                  <a:prstClr val="black">
                    <a:tint val="75000"/>
                  </a:prstClr>
                </a:solidFill>
              </a:rPr>
              <a:pPr/>
              <a:t>11/15/2016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9A28D06-1616-4540-85A1-97A89A578AE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61261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426BBC-52CB-40B6-8776-C47F97AF2B6D}" type="datetimeFigureOut">
              <a:rPr lang="en-US" smtClean="0">
                <a:solidFill>
                  <a:prstClr val="black">
                    <a:tint val="75000"/>
                  </a:prstClr>
                </a:solidFill>
              </a:rPr>
              <a:pPr/>
              <a:t>11/15/2016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9A28D06-1616-4540-85A1-97A89A578AE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296346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426BBC-52CB-40B6-8776-C47F97AF2B6D}" type="datetimeFigureOut">
              <a:rPr lang="en-US" smtClean="0">
                <a:solidFill>
                  <a:prstClr val="black">
                    <a:tint val="75000"/>
                  </a:prstClr>
                </a:solidFill>
              </a:rPr>
              <a:pPr/>
              <a:t>11/15/2016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9A28D06-1616-4540-85A1-97A89A578AE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628019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426BBC-52CB-40B6-8776-C47F97AF2B6D}" type="datetimeFigureOut">
              <a:rPr lang="en-US" smtClean="0">
                <a:solidFill>
                  <a:prstClr val="black">
                    <a:tint val="75000"/>
                  </a:prstClr>
                </a:solidFill>
              </a:rPr>
              <a:pPr/>
              <a:t>11/15/2016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9A28D06-1616-4540-85A1-97A89A578AE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51759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426BBC-52CB-40B6-8776-C47F97AF2B6D}" type="datetimeFigureOut">
              <a:rPr lang="en-US" smtClean="0">
                <a:solidFill>
                  <a:prstClr val="black">
                    <a:tint val="75000"/>
                  </a:prstClr>
                </a:solidFill>
              </a:rPr>
              <a:pPr/>
              <a:t>11/15/2016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9A28D06-1616-4540-85A1-97A89A578AE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31577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426BBC-52CB-40B6-8776-C47F97AF2B6D}" type="datetimeFigureOut">
              <a:rPr lang="en-US" smtClean="0">
                <a:solidFill>
                  <a:prstClr val="black">
                    <a:tint val="75000"/>
                  </a:prstClr>
                </a:solidFill>
              </a:rPr>
              <a:pPr/>
              <a:t>11/15/2016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9A28D06-1616-4540-85A1-97A89A578AE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44921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426BBC-52CB-40B6-8776-C47F97AF2B6D}" type="datetimeFigureOut">
              <a:rPr lang="en-US" smtClean="0">
                <a:solidFill>
                  <a:prstClr val="black">
                    <a:tint val="75000"/>
                  </a:prstClr>
                </a:solidFill>
              </a:rPr>
              <a:pPr/>
              <a:t>11/15/2016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9A28D06-1616-4540-85A1-97A89A578AE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33216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426BBC-52CB-40B6-8776-C47F97AF2B6D}" type="datetimeFigureOut">
              <a:rPr lang="en-US" smtClean="0">
                <a:solidFill>
                  <a:prstClr val="black">
                    <a:tint val="75000"/>
                  </a:prstClr>
                </a:solidFill>
              </a:rPr>
              <a:pPr/>
              <a:t>11/15/2016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9A28D06-1616-4540-85A1-97A89A578AE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47349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426BBC-52CB-40B6-8776-C47F97AF2B6D}" type="datetimeFigureOut">
              <a:rPr lang="en-US" smtClean="0">
                <a:solidFill>
                  <a:prstClr val="black">
                    <a:tint val="75000"/>
                  </a:prstClr>
                </a:solidFill>
              </a:rPr>
              <a:pPr/>
              <a:t>11/15/2016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9A28D06-1616-4540-85A1-97A89A578AE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89784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426BBC-52CB-40B6-8776-C47F97AF2B6D}" type="datetimeFigureOut">
              <a:rPr lang="en-US" smtClean="0">
                <a:solidFill>
                  <a:prstClr val="black">
                    <a:tint val="75000"/>
                  </a:prstClr>
                </a:solidFill>
              </a:rPr>
              <a:pPr/>
              <a:t>11/15/2016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9A28D06-1616-4540-85A1-97A89A578AE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920832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426BBC-52CB-40B6-8776-C47F97AF2B6D}" type="datetimeFigureOut">
              <a:rPr lang="en-US" smtClean="0">
                <a:solidFill>
                  <a:prstClr val="black">
                    <a:tint val="75000"/>
                  </a:prstClr>
                </a:solidFill>
              </a:rPr>
              <a:pPr/>
              <a:t>11/15/2016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9A28D06-1616-4540-85A1-97A89A578AE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9544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426BBC-52CB-40B6-8776-C47F97AF2B6D}" type="datetimeFigureOut">
              <a:rPr lang="en-US" smtClean="0">
                <a:solidFill>
                  <a:prstClr val="black">
                    <a:tint val="75000"/>
                  </a:prstClr>
                </a:solidFill>
              </a:rPr>
              <a:pPr/>
              <a:t>11/15/2016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9A28D06-1616-4540-85A1-97A89A578AE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44602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426BBC-52CB-40B6-8776-C47F97AF2B6D}" type="datetimeFigureOut">
              <a:rPr lang="en-US" smtClean="0">
                <a:solidFill>
                  <a:prstClr val="black">
                    <a:tint val="75000"/>
                  </a:prstClr>
                </a:solidFill>
              </a:rPr>
              <a:pPr/>
              <a:t>11/15/2016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9A28D06-1616-4540-85A1-97A89A578AE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35841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426BBC-52CB-40B6-8776-C47F97AF2B6D}" type="datetimeFigureOut">
              <a:rPr lang="en-US" smtClean="0">
                <a:solidFill>
                  <a:prstClr val="black">
                    <a:tint val="75000"/>
                  </a:prstClr>
                </a:solidFill>
              </a:rPr>
              <a:pPr/>
              <a:t>11/15/2016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9A28D06-1616-4540-85A1-97A89A578AE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7366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426BBC-52CB-40B6-8776-C47F97AF2B6D}" type="datetimeFigureOut">
              <a:rPr lang="en-US" smtClean="0">
                <a:solidFill>
                  <a:prstClr val="black">
                    <a:tint val="75000"/>
                  </a:prstClr>
                </a:solidFill>
              </a:rPr>
              <a:pPr/>
              <a:t>11/15/2016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9A28D06-1616-4540-85A1-97A89A578AE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6066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426BBC-52CB-40B6-8776-C47F97AF2B6D}" type="datetimeFigureOut">
              <a:rPr lang="en-US" smtClean="0">
                <a:solidFill>
                  <a:prstClr val="black">
                    <a:tint val="75000"/>
                  </a:prstClr>
                </a:solidFill>
              </a:rPr>
              <a:pPr/>
              <a:t>11/15/2016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9A28D06-1616-4540-85A1-97A89A578AE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76162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426BBC-52CB-40B6-8776-C47F97AF2B6D}" type="datetimeFigureOut">
              <a:rPr lang="en-US" smtClean="0">
                <a:solidFill>
                  <a:prstClr val="black">
                    <a:tint val="75000"/>
                  </a:prstClr>
                </a:solidFill>
              </a:rPr>
              <a:pPr/>
              <a:t>11/15/2016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9A28D06-1616-4540-85A1-97A89A578AE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306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426BBC-52CB-40B6-8776-C47F97AF2B6D}" type="datetimeFigureOut">
              <a:rPr lang="en-US" smtClean="0">
                <a:solidFill>
                  <a:prstClr val="black">
                    <a:tint val="75000"/>
                  </a:prstClr>
                </a:solidFill>
              </a:rPr>
              <a:pPr/>
              <a:t>11/15/2016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9A28D06-1616-4540-85A1-97A89A578AE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5197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426BBC-52CB-40B6-8776-C47F97AF2B6D}" type="datetimeFigureOut">
              <a:rPr lang="en-US" smtClean="0">
                <a:solidFill>
                  <a:prstClr val="black">
                    <a:tint val="75000"/>
                  </a:prstClr>
                </a:solidFill>
              </a:rPr>
              <a:pPr/>
              <a:t>11/15/2016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9A28D06-1616-4540-85A1-97A89A578AE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6372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426BBC-52CB-40B6-8776-C47F97AF2B6D}" type="datetimeFigureOut">
              <a:rPr lang="en-US" smtClean="0">
                <a:solidFill>
                  <a:prstClr val="black">
                    <a:tint val="75000"/>
                  </a:prstClr>
                </a:solidFill>
              </a:rPr>
              <a:pPr/>
              <a:t>11/15/2016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9A28D06-1616-4540-85A1-97A89A578AE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05914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D426BBC-52CB-40B6-8776-C47F97AF2B6D}" type="datetimeFigureOut">
              <a:rPr lang="en-US" smtClean="0">
                <a:solidFill>
                  <a:prstClr val="black">
                    <a:tint val="75000"/>
                  </a:prstClr>
                </a:solidFill>
              </a:rPr>
              <a:pPr/>
              <a:t>11/15/2016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9A28D06-1616-4540-85A1-97A89A578AE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31077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D426BBC-52CB-40B6-8776-C47F97AF2B6D}" type="datetimeFigureOut">
              <a:rPr lang="en-US" smtClean="0">
                <a:solidFill>
                  <a:prstClr val="black">
                    <a:tint val="75000"/>
                  </a:prstClr>
                </a:solidFill>
              </a:rPr>
              <a:pPr/>
              <a:t>11/15/2016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9A28D06-1616-4540-85A1-97A89A578AE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05836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3777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09600" y="1885950"/>
            <a:ext cx="8077200" cy="1815882"/>
          </a:xfrm>
          <a:prstGeom prst="rect">
            <a:avLst/>
          </a:prstGeom>
          <a:solidFill>
            <a:schemeClr val="tx1">
              <a:alpha val="75000"/>
            </a:schemeClr>
          </a:solidFill>
        </p:spPr>
        <p:txBody>
          <a:bodyPr wrap="square" rtlCol="0">
            <a:spAutoFit/>
          </a:bodyPr>
          <a:lstStyle/>
          <a:p>
            <a:pPr algn="ctr"/>
            <a:r>
              <a:rPr lang="en-US" sz="2800" dirty="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 </a:t>
            </a:r>
            <a:r>
              <a:rPr lang="en-US" sz="2800" dirty="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 I knew that you are a merciful and compassionate God, slow to get angry and filled with unfailing love. You are eager to turn back from destroying people. </a:t>
            </a:r>
            <a:endParaRPr lang="en-US" sz="2800" dirty="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endParaRPr>
          </a:p>
        </p:txBody>
      </p:sp>
      <p:sp>
        <p:nvSpPr>
          <p:cNvPr id="9" name="TextBox 8"/>
          <p:cNvSpPr txBox="1"/>
          <p:nvPr/>
        </p:nvSpPr>
        <p:spPr>
          <a:xfrm>
            <a:off x="1143000" y="666750"/>
            <a:ext cx="3962400" cy="830997"/>
          </a:xfrm>
          <a:prstGeom prst="rect">
            <a:avLst/>
          </a:prstGeom>
          <a:noFill/>
        </p:spPr>
        <p:txBody>
          <a:bodyPr wrap="square" rtlCol="0">
            <a:spAutoFit/>
          </a:bodyPr>
          <a:lstStyle/>
          <a:p>
            <a:r>
              <a:rPr lang="en-US" sz="2800" b="1" dirty="0" smtClean="0">
                <a:solidFill>
                  <a:srgbClr val="00FF00"/>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JONAH </a:t>
            </a:r>
            <a:r>
              <a:rPr lang="en-US" sz="2800" b="1" dirty="0" smtClean="0">
                <a:solidFill>
                  <a:srgbClr val="00FF00"/>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4:2</a:t>
            </a:r>
            <a:endParaRPr lang="en-US" sz="2800" b="1" dirty="0">
              <a:solidFill>
                <a:srgbClr val="00FF00"/>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endParaRPr>
          </a:p>
          <a:p>
            <a:r>
              <a:rPr lang="en-US" sz="2000" dirty="0">
                <a:solidFill>
                  <a:srgbClr val="00FF00"/>
                </a:solidFill>
                <a:effectLst>
                  <a:outerShdw blurRad="38100" dist="38100" dir="2700000" algn="tl">
                    <a:srgbClr val="000000">
                      <a:alpha val="43137"/>
                    </a:srgbClr>
                  </a:outerShdw>
                </a:effectLst>
              </a:rPr>
              <a:t>n</a:t>
            </a:r>
            <a:r>
              <a:rPr lang="en-US" sz="2000" dirty="0" smtClean="0">
                <a:solidFill>
                  <a:srgbClr val="00FF00"/>
                </a:solidFill>
                <a:effectLst>
                  <a:outerShdw blurRad="38100" dist="38100" dir="2700000" algn="tl">
                    <a:srgbClr val="000000">
                      <a:alpha val="43137"/>
                    </a:srgbClr>
                  </a:outerShdw>
                </a:effectLst>
              </a:rPr>
              <a:t>ew living translation</a:t>
            </a:r>
            <a:endParaRPr lang="en-US" sz="2000" dirty="0">
              <a:solidFill>
                <a:srgbClr val="00FF00"/>
              </a:solidFill>
              <a:effectLst>
                <a:outerShdw blurRad="38100" dist="38100" dir="2700000" algn="tl">
                  <a:srgbClr val="000000">
                    <a:alpha val="43137"/>
                  </a:srgbClr>
                </a:outerShdw>
              </a:effectLst>
            </a:endParaRPr>
          </a:p>
        </p:txBody>
      </p:sp>
      <p:cxnSp>
        <p:nvCxnSpPr>
          <p:cNvPr id="10" name="Straight Connector 9"/>
          <p:cNvCxnSpPr/>
          <p:nvPr/>
        </p:nvCxnSpPr>
        <p:spPr>
          <a:xfrm>
            <a:off x="1219200" y="1123950"/>
            <a:ext cx="5105400" cy="0"/>
          </a:xfrm>
          <a:prstGeom prst="line">
            <a:avLst/>
          </a:prstGeom>
          <a:ln w="12700">
            <a:solidFill>
              <a:srgbClr val="00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2736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9537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42123" y="1497747"/>
            <a:ext cx="8610600" cy="3046988"/>
          </a:xfrm>
          <a:prstGeom prst="rect">
            <a:avLst/>
          </a:prstGeom>
          <a:solidFill>
            <a:schemeClr val="tx1">
              <a:alpha val="75000"/>
            </a:schemeClr>
          </a:solidFill>
        </p:spPr>
        <p:txBody>
          <a:bodyPr wrap="square" rtlCol="0">
            <a:spAutoFit/>
          </a:bodyPr>
          <a:lstStyle/>
          <a:p>
            <a:pPr algn="ctr"/>
            <a:r>
              <a:rPr lang="en-US" sz="2400" dirty="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 </a:t>
            </a:r>
            <a:r>
              <a:rPr lang="en-US" sz="2400" dirty="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And I am convinced that nothing can ever separate us from God’s love. Neither death nor life, neither angels nor </a:t>
            </a:r>
            <a:r>
              <a:rPr lang="en-US" sz="2400" dirty="0" smtClean="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demons, neither </a:t>
            </a:r>
            <a:r>
              <a:rPr lang="en-US" sz="2400" dirty="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our fears for today nor our worries about tomorrow—not even the powers of hell can separate us from God’s love. </a:t>
            </a:r>
            <a:r>
              <a:rPr lang="en-US" sz="2400" dirty="0" smtClean="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No </a:t>
            </a:r>
            <a:r>
              <a:rPr lang="en-US" sz="2400" dirty="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power in the sky above or in the earth below—indeed, nothing in all creation will ever be able to separate us from the love of God that is revealed in Christ Jesus our Lord.</a:t>
            </a:r>
            <a:endParaRPr lang="en-US" sz="2400" dirty="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endParaRPr>
          </a:p>
        </p:txBody>
      </p:sp>
      <p:sp>
        <p:nvSpPr>
          <p:cNvPr id="9" name="TextBox 8"/>
          <p:cNvSpPr txBox="1"/>
          <p:nvPr/>
        </p:nvSpPr>
        <p:spPr>
          <a:xfrm>
            <a:off x="1143000" y="666750"/>
            <a:ext cx="3962400" cy="830997"/>
          </a:xfrm>
          <a:prstGeom prst="rect">
            <a:avLst/>
          </a:prstGeom>
          <a:noFill/>
        </p:spPr>
        <p:txBody>
          <a:bodyPr wrap="square" rtlCol="0">
            <a:spAutoFit/>
          </a:bodyPr>
          <a:lstStyle/>
          <a:p>
            <a:r>
              <a:rPr lang="en-US" sz="2800" b="1" dirty="0" smtClean="0">
                <a:solidFill>
                  <a:srgbClr val="00FF00"/>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ROMANS 8:38-39</a:t>
            </a:r>
            <a:endParaRPr lang="en-US" sz="2800" b="1" dirty="0">
              <a:solidFill>
                <a:srgbClr val="00FF00"/>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endParaRPr>
          </a:p>
          <a:p>
            <a:r>
              <a:rPr lang="en-US" sz="2000" dirty="0">
                <a:solidFill>
                  <a:srgbClr val="00FF00"/>
                </a:solidFill>
                <a:effectLst>
                  <a:outerShdw blurRad="38100" dist="38100" dir="2700000" algn="tl">
                    <a:srgbClr val="000000">
                      <a:alpha val="43137"/>
                    </a:srgbClr>
                  </a:outerShdw>
                </a:effectLst>
              </a:rPr>
              <a:t>n</a:t>
            </a:r>
            <a:r>
              <a:rPr lang="en-US" sz="2000" dirty="0" smtClean="0">
                <a:solidFill>
                  <a:srgbClr val="00FF00"/>
                </a:solidFill>
                <a:effectLst>
                  <a:outerShdw blurRad="38100" dist="38100" dir="2700000" algn="tl">
                    <a:srgbClr val="000000">
                      <a:alpha val="43137"/>
                    </a:srgbClr>
                  </a:outerShdw>
                </a:effectLst>
              </a:rPr>
              <a:t>ew living translation</a:t>
            </a:r>
            <a:endParaRPr lang="en-US" sz="2000" dirty="0">
              <a:solidFill>
                <a:srgbClr val="00FF00"/>
              </a:solidFill>
              <a:effectLst>
                <a:outerShdw blurRad="38100" dist="38100" dir="2700000" algn="tl">
                  <a:srgbClr val="000000">
                    <a:alpha val="43137"/>
                  </a:srgbClr>
                </a:outerShdw>
              </a:effectLst>
            </a:endParaRPr>
          </a:p>
        </p:txBody>
      </p:sp>
      <p:cxnSp>
        <p:nvCxnSpPr>
          <p:cNvPr id="10" name="Straight Connector 9"/>
          <p:cNvCxnSpPr/>
          <p:nvPr/>
        </p:nvCxnSpPr>
        <p:spPr>
          <a:xfrm>
            <a:off x="1219200" y="1123950"/>
            <a:ext cx="5105400" cy="0"/>
          </a:xfrm>
          <a:prstGeom prst="line">
            <a:avLst/>
          </a:prstGeom>
          <a:ln w="12700">
            <a:solidFill>
              <a:srgbClr val="00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5085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40019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90600" y="1488216"/>
            <a:ext cx="7696200" cy="1429529"/>
          </a:xfrm>
          <a:prstGeom prst="rect">
            <a:avLst/>
          </a:prstGeom>
          <a:solidFill>
            <a:schemeClr val="tx1">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Rectangle 1"/>
          <p:cNvSpPr/>
          <p:nvPr/>
        </p:nvSpPr>
        <p:spPr>
          <a:xfrm>
            <a:off x="1066800" y="1565785"/>
            <a:ext cx="7543800" cy="646331"/>
          </a:xfrm>
          <a:prstGeom prst="rect">
            <a:avLst/>
          </a:prstGeom>
          <a:noFill/>
        </p:spPr>
        <p:txBody>
          <a:bodyPr wrap="square" lIns="91440" tIns="45720" rIns="91440" bIns="45720">
            <a:spAutoFit/>
          </a:bodyPr>
          <a:lstStyle/>
          <a:p>
            <a:r>
              <a:rPr lang="en-US" sz="3600" b="1" dirty="0" smtClean="0">
                <a:ln w="900" cmpd="sng">
                  <a:solidFill>
                    <a:schemeClr val="bg1"/>
                  </a:solidFill>
                  <a:prstDash val="solid"/>
                </a:ln>
                <a:gradFill>
                  <a:gsLst>
                    <a:gs pos="0">
                      <a:srgbClr val="03D4A8"/>
                    </a:gs>
                    <a:gs pos="25000">
                      <a:srgbClr val="21D6E0"/>
                    </a:gs>
                    <a:gs pos="75000">
                      <a:srgbClr val="0087E6"/>
                    </a:gs>
                    <a:gs pos="100000">
                      <a:srgbClr val="005CBF"/>
                    </a:gs>
                  </a:gsLst>
                  <a:lin ang="5400000" scaled="0"/>
                </a:gradFill>
                <a:effectLst>
                  <a:innerShdw blurRad="101600" dist="76200" dir="5400000">
                    <a:schemeClr val="accent1">
                      <a:satMod val="190000"/>
                      <a:tint val="100000"/>
                      <a:alpha val="74000"/>
                    </a:schemeClr>
                  </a:innerShdw>
                </a:effectLst>
                <a:latin typeface="Adobe Caslon Pro Bold" pitchFamily="18" charset="0"/>
              </a:rPr>
              <a:t>LIVE IN THE</a:t>
            </a:r>
            <a:endParaRPr lang="en-US" sz="3200" b="1" cap="none" spc="0" dirty="0">
              <a:ln w="900" cmpd="sng">
                <a:solidFill>
                  <a:schemeClr val="bg1"/>
                </a:solidFill>
                <a:prstDash val="solid"/>
              </a:ln>
              <a:gradFill>
                <a:gsLst>
                  <a:gs pos="0">
                    <a:srgbClr val="03D4A8"/>
                  </a:gs>
                  <a:gs pos="25000">
                    <a:srgbClr val="21D6E0"/>
                  </a:gs>
                  <a:gs pos="75000">
                    <a:srgbClr val="0087E6"/>
                  </a:gs>
                  <a:gs pos="100000">
                    <a:srgbClr val="005CBF"/>
                  </a:gs>
                </a:gsLst>
                <a:lin ang="5400000" scaled="0"/>
              </a:gradFill>
              <a:effectLst>
                <a:innerShdw blurRad="101600" dist="76200" dir="5400000">
                  <a:schemeClr val="accent1">
                    <a:satMod val="190000"/>
                    <a:tint val="100000"/>
                    <a:alpha val="74000"/>
                  </a:schemeClr>
                </a:innerShdw>
              </a:effectLst>
              <a:latin typeface="Adobe Caslon Pro Bold" pitchFamily="18" charset="0"/>
            </a:endParaRPr>
          </a:p>
        </p:txBody>
      </p:sp>
      <p:sp>
        <p:nvSpPr>
          <p:cNvPr id="3" name="Rectangle 2"/>
          <p:cNvSpPr/>
          <p:nvPr/>
        </p:nvSpPr>
        <p:spPr>
          <a:xfrm>
            <a:off x="1006151" y="2134758"/>
            <a:ext cx="8305800" cy="769441"/>
          </a:xfrm>
          <a:prstGeom prst="rect">
            <a:avLst/>
          </a:prstGeom>
          <a:noFill/>
        </p:spPr>
        <p:txBody>
          <a:bodyPr wrap="square" lIns="91440" tIns="45720" rIns="91440" bIns="45720">
            <a:spAutoFit/>
          </a:bodyPr>
          <a:lstStyle/>
          <a:p>
            <a:r>
              <a:rPr lang="en-US" sz="4400" b="1" dirty="0" smtClean="0">
                <a:ln w="900" cmpd="sng">
                  <a:solidFill>
                    <a:schemeClr val="bg1"/>
                  </a:solidFill>
                  <a:prstDash val="solid"/>
                </a:ln>
                <a:gradFill>
                  <a:gsLst>
                    <a:gs pos="0">
                      <a:srgbClr val="03D4A8"/>
                    </a:gs>
                    <a:gs pos="25000">
                      <a:srgbClr val="21D6E0"/>
                    </a:gs>
                    <a:gs pos="75000">
                      <a:srgbClr val="0087E6"/>
                    </a:gs>
                    <a:gs pos="100000">
                      <a:srgbClr val="005CBF"/>
                    </a:gs>
                  </a:gsLst>
                  <a:lin ang="5400000" scaled="0"/>
                </a:gradFill>
                <a:effectLst>
                  <a:innerShdw blurRad="101600" dist="76200" dir="5400000">
                    <a:schemeClr val="accent1">
                      <a:satMod val="190000"/>
                      <a:tint val="100000"/>
                      <a:alpha val="74000"/>
                    </a:schemeClr>
                  </a:innerShdw>
                </a:effectLst>
                <a:latin typeface="Adobe Caslon Pro Bold" pitchFamily="18" charset="0"/>
              </a:rPr>
              <a:t>FREEDOM OF THE CROSS</a:t>
            </a:r>
            <a:endParaRPr lang="en-US" sz="4400" b="1" cap="none" spc="0" dirty="0">
              <a:ln w="900" cmpd="sng">
                <a:solidFill>
                  <a:schemeClr val="bg1"/>
                </a:solidFill>
                <a:prstDash val="solid"/>
              </a:ln>
              <a:gradFill>
                <a:gsLst>
                  <a:gs pos="0">
                    <a:srgbClr val="03D4A8"/>
                  </a:gs>
                  <a:gs pos="25000">
                    <a:srgbClr val="21D6E0"/>
                  </a:gs>
                  <a:gs pos="75000">
                    <a:srgbClr val="0087E6"/>
                  </a:gs>
                  <a:gs pos="100000">
                    <a:srgbClr val="005CBF"/>
                  </a:gs>
                </a:gsLst>
                <a:lin ang="5400000" scaled="0"/>
              </a:gradFill>
              <a:effectLst>
                <a:innerShdw blurRad="101600" dist="76200" dir="5400000">
                  <a:schemeClr val="accent1">
                    <a:satMod val="190000"/>
                    <a:tint val="100000"/>
                    <a:alpha val="74000"/>
                  </a:schemeClr>
                </a:innerShdw>
              </a:effectLst>
              <a:latin typeface="Adobe Caslon Pro Bold" pitchFamily="18" charset="0"/>
            </a:endParaRPr>
          </a:p>
        </p:txBody>
      </p:sp>
      <p:cxnSp>
        <p:nvCxnSpPr>
          <p:cNvPr id="6" name="Straight Connector 5"/>
          <p:cNvCxnSpPr/>
          <p:nvPr/>
        </p:nvCxnSpPr>
        <p:spPr>
          <a:xfrm>
            <a:off x="990600" y="1488216"/>
            <a:ext cx="0" cy="1447800"/>
          </a:xfrm>
          <a:prstGeom prst="line">
            <a:avLst/>
          </a:prstGeom>
          <a:ln w="15875">
            <a:solidFill>
              <a:srgbClr val="00FF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04800" y="1657350"/>
            <a:ext cx="381000" cy="1107996"/>
          </a:xfrm>
          <a:prstGeom prst="rect">
            <a:avLst/>
          </a:prstGeom>
          <a:noFill/>
        </p:spPr>
        <p:txBody>
          <a:bodyPr wrap="square" rtlCol="0">
            <a:spAutoFit/>
          </a:bodyPr>
          <a:lstStyle/>
          <a:p>
            <a:r>
              <a:rPr lang="en-US" sz="6600" dirty="0" smtClean="0">
                <a:solidFill>
                  <a:srgbClr val="00FF00"/>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3</a:t>
            </a:r>
            <a:endParaRPr lang="en-US" sz="6600" dirty="0">
              <a:solidFill>
                <a:srgbClr val="00FF00"/>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09172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09600" y="1885950"/>
            <a:ext cx="8077200" cy="1384995"/>
          </a:xfrm>
          <a:prstGeom prst="rect">
            <a:avLst/>
          </a:prstGeom>
          <a:solidFill>
            <a:schemeClr val="tx1">
              <a:alpha val="75000"/>
            </a:schemeClr>
          </a:solidFill>
        </p:spPr>
        <p:txBody>
          <a:bodyPr wrap="square" rtlCol="0">
            <a:spAutoFit/>
          </a:bodyPr>
          <a:lstStyle/>
          <a:p>
            <a:pPr algn="ctr"/>
            <a:r>
              <a:rPr lang="en-US" sz="2800" dirty="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 </a:t>
            </a:r>
            <a:r>
              <a:rPr lang="en-US" sz="2800" dirty="0" smtClean="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“Just </a:t>
            </a:r>
            <a:r>
              <a:rPr lang="en-US" sz="2800" dirty="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kill me now, Lord! </a:t>
            </a:r>
            <a:r>
              <a:rPr lang="en-US" sz="2800" dirty="0" smtClean="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
            </a:r>
            <a:br>
              <a:rPr lang="en-US" sz="2800" dirty="0" smtClean="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br>
            <a:r>
              <a:rPr lang="en-US" sz="2800" dirty="0" smtClean="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I’d </a:t>
            </a:r>
            <a:r>
              <a:rPr lang="en-US" sz="2800" dirty="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rather be dead than alive if what I predicted </a:t>
            </a:r>
            <a:r>
              <a:rPr lang="en-US" sz="2800" dirty="0" smtClean="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will </a:t>
            </a:r>
            <a:r>
              <a:rPr lang="en-US" sz="2800" dirty="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not happen.”</a:t>
            </a:r>
            <a:endParaRPr lang="en-US" sz="2800" dirty="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endParaRPr>
          </a:p>
        </p:txBody>
      </p:sp>
      <p:sp>
        <p:nvSpPr>
          <p:cNvPr id="9" name="TextBox 8"/>
          <p:cNvSpPr txBox="1"/>
          <p:nvPr/>
        </p:nvSpPr>
        <p:spPr>
          <a:xfrm>
            <a:off x="1143000" y="666750"/>
            <a:ext cx="3962400" cy="830997"/>
          </a:xfrm>
          <a:prstGeom prst="rect">
            <a:avLst/>
          </a:prstGeom>
          <a:noFill/>
        </p:spPr>
        <p:txBody>
          <a:bodyPr wrap="square" rtlCol="0">
            <a:spAutoFit/>
          </a:bodyPr>
          <a:lstStyle/>
          <a:p>
            <a:r>
              <a:rPr lang="en-US" sz="2800" b="1" dirty="0" smtClean="0">
                <a:solidFill>
                  <a:srgbClr val="00FF00"/>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JONAH </a:t>
            </a:r>
            <a:r>
              <a:rPr lang="en-US" sz="2800" b="1" dirty="0" smtClean="0">
                <a:solidFill>
                  <a:srgbClr val="00FF00"/>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4:3</a:t>
            </a:r>
            <a:endParaRPr lang="en-US" sz="2800" b="1" dirty="0">
              <a:solidFill>
                <a:srgbClr val="00FF00"/>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endParaRPr>
          </a:p>
          <a:p>
            <a:r>
              <a:rPr lang="en-US" sz="2000" dirty="0">
                <a:solidFill>
                  <a:srgbClr val="00FF00"/>
                </a:solidFill>
                <a:effectLst>
                  <a:outerShdw blurRad="38100" dist="38100" dir="2700000" algn="tl">
                    <a:srgbClr val="000000">
                      <a:alpha val="43137"/>
                    </a:srgbClr>
                  </a:outerShdw>
                </a:effectLst>
              </a:rPr>
              <a:t>n</a:t>
            </a:r>
            <a:r>
              <a:rPr lang="en-US" sz="2000" dirty="0" smtClean="0">
                <a:solidFill>
                  <a:srgbClr val="00FF00"/>
                </a:solidFill>
                <a:effectLst>
                  <a:outerShdw blurRad="38100" dist="38100" dir="2700000" algn="tl">
                    <a:srgbClr val="000000">
                      <a:alpha val="43137"/>
                    </a:srgbClr>
                  </a:outerShdw>
                </a:effectLst>
              </a:rPr>
              <a:t>ew living translation</a:t>
            </a:r>
            <a:endParaRPr lang="en-US" sz="2000" dirty="0">
              <a:solidFill>
                <a:srgbClr val="00FF00"/>
              </a:solidFill>
              <a:effectLst>
                <a:outerShdw blurRad="38100" dist="38100" dir="2700000" algn="tl">
                  <a:srgbClr val="000000">
                    <a:alpha val="43137"/>
                  </a:srgbClr>
                </a:outerShdw>
              </a:effectLst>
            </a:endParaRPr>
          </a:p>
        </p:txBody>
      </p:sp>
      <p:cxnSp>
        <p:nvCxnSpPr>
          <p:cNvPr id="10" name="Straight Connector 9"/>
          <p:cNvCxnSpPr/>
          <p:nvPr/>
        </p:nvCxnSpPr>
        <p:spPr>
          <a:xfrm>
            <a:off x="1219200" y="1123950"/>
            <a:ext cx="5105400" cy="0"/>
          </a:xfrm>
          <a:prstGeom prst="line">
            <a:avLst/>
          </a:prstGeom>
          <a:ln w="12700">
            <a:solidFill>
              <a:srgbClr val="00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62344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09600" y="1885950"/>
            <a:ext cx="8077200" cy="954107"/>
          </a:xfrm>
          <a:prstGeom prst="rect">
            <a:avLst/>
          </a:prstGeom>
          <a:solidFill>
            <a:schemeClr val="tx1">
              <a:alpha val="75000"/>
            </a:schemeClr>
          </a:solidFill>
        </p:spPr>
        <p:txBody>
          <a:bodyPr wrap="square" rtlCol="0">
            <a:spAutoFit/>
          </a:bodyPr>
          <a:lstStyle/>
          <a:p>
            <a:pPr algn="ctr"/>
            <a:r>
              <a:rPr lang="en-US" sz="2800" dirty="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But when you are praying, first forgive anyone you are holding a grudge </a:t>
            </a:r>
            <a:r>
              <a:rPr lang="en-US" sz="2800" dirty="0" smtClean="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against.</a:t>
            </a:r>
            <a:endParaRPr lang="en-US" sz="2800" dirty="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endParaRPr>
          </a:p>
        </p:txBody>
      </p:sp>
      <p:sp>
        <p:nvSpPr>
          <p:cNvPr id="9" name="TextBox 8"/>
          <p:cNvSpPr txBox="1"/>
          <p:nvPr/>
        </p:nvSpPr>
        <p:spPr>
          <a:xfrm>
            <a:off x="1143000" y="666750"/>
            <a:ext cx="3962400" cy="830997"/>
          </a:xfrm>
          <a:prstGeom prst="rect">
            <a:avLst/>
          </a:prstGeom>
          <a:noFill/>
        </p:spPr>
        <p:txBody>
          <a:bodyPr wrap="square" rtlCol="0">
            <a:spAutoFit/>
          </a:bodyPr>
          <a:lstStyle/>
          <a:p>
            <a:r>
              <a:rPr lang="en-US" sz="2800" b="1" dirty="0" smtClean="0">
                <a:solidFill>
                  <a:srgbClr val="00FF00"/>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MARK 11:25</a:t>
            </a:r>
            <a:endParaRPr lang="en-US" sz="2800" b="1" dirty="0">
              <a:solidFill>
                <a:srgbClr val="00FF00"/>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endParaRPr>
          </a:p>
          <a:p>
            <a:r>
              <a:rPr lang="en-US" sz="2000" dirty="0">
                <a:solidFill>
                  <a:srgbClr val="00FF00"/>
                </a:solidFill>
                <a:effectLst>
                  <a:outerShdw blurRad="38100" dist="38100" dir="2700000" algn="tl">
                    <a:srgbClr val="000000">
                      <a:alpha val="43137"/>
                    </a:srgbClr>
                  </a:outerShdw>
                </a:effectLst>
              </a:rPr>
              <a:t>n</a:t>
            </a:r>
            <a:r>
              <a:rPr lang="en-US" sz="2000" dirty="0" smtClean="0">
                <a:solidFill>
                  <a:srgbClr val="00FF00"/>
                </a:solidFill>
                <a:effectLst>
                  <a:outerShdw blurRad="38100" dist="38100" dir="2700000" algn="tl">
                    <a:srgbClr val="000000">
                      <a:alpha val="43137"/>
                    </a:srgbClr>
                  </a:outerShdw>
                </a:effectLst>
              </a:rPr>
              <a:t>ew living translation</a:t>
            </a:r>
            <a:endParaRPr lang="en-US" sz="2000" dirty="0">
              <a:solidFill>
                <a:srgbClr val="00FF00"/>
              </a:solidFill>
              <a:effectLst>
                <a:outerShdw blurRad="38100" dist="38100" dir="2700000" algn="tl">
                  <a:srgbClr val="000000">
                    <a:alpha val="43137"/>
                  </a:srgbClr>
                </a:outerShdw>
              </a:effectLst>
            </a:endParaRPr>
          </a:p>
        </p:txBody>
      </p:sp>
      <p:cxnSp>
        <p:nvCxnSpPr>
          <p:cNvPr id="10" name="Straight Connector 9"/>
          <p:cNvCxnSpPr/>
          <p:nvPr/>
        </p:nvCxnSpPr>
        <p:spPr>
          <a:xfrm>
            <a:off x="1219200" y="1123950"/>
            <a:ext cx="5105400" cy="0"/>
          </a:xfrm>
          <a:prstGeom prst="line">
            <a:avLst/>
          </a:prstGeom>
          <a:ln w="12700">
            <a:solidFill>
              <a:srgbClr val="00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28379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8995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90600" y="1488216"/>
            <a:ext cx="7696200" cy="1429529"/>
          </a:xfrm>
          <a:prstGeom prst="rect">
            <a:avLst/>
          </a:prstGeom>
          <a:solidFill>
            <a:schemeClr val="tx1">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Rectangle 1"/>
          <p:cNvSpPr/>
          <p:nvPr/>
        </p:nvSpPr>
        <p:spPr>
          <a:xfrm>
            <a:off x="1066800" y="1565785"/>
            <a:ext cx="7543800" cy="646331"/>
          </a:xfrm>
          <a:prstGeom prst="rect">
            <a:avLst/>
          </a:prstGeom>
          <a:noFill/>
        </p:spPr>
        <p:txBody>
          <a:bodyPr wrap="square" lIns="91440" tIns="45720" rIns="91440" bIns="45720">
            <a:spAutoFit/>
          </a:bodyPr>
          <a:lstStyle/>
          <a:p>
            <a:r>
              <a:rPr lang="en-US" sz="3600" b="1" dirty="0" smtClean="0">
                <a:ln w="900" cmpd="sng">
                  <a:solidFill>
                    <a:schemeClr val="bg1"/>
                  </a:solidFill>
                  <a:prstDash val="solid"/>
                </a:ln>
                <a:gradFill>
                  <a:gsLst>
                    <a:gs pos="0">
                      <a:srgbClr val="03D4A8"/>
                    </a:gs>
                    <a:gs pos="25000">
                      <a:srgbClr val="21D6E0"/>
                    </a:gs>
                    <a:gs pos="75000">
                      <a:srgbClr val="0087E6"/>
                    </a:gs>
                    <a:gs pos="100000">
                      <a:srgbClr val="005CBF"/>
                    </a:gs>
                  </a:gsLst>
                  <a:lin ang="5400000" scaled="0"/>
                </a:gradFill>
                <a:effectLst>
                  <a:innerShdw blurRad="101600" dist="76200" dir="5400000">
                    <a:schemeClr val="accent1">
                      <a:satMod val="190000"/>
                      <a:tint val="100000"/>
                      <a:alpha val="74000"/>
                    </a:schemeClr>
                  </a:innerShdw>
                </a:effectLst>
                <a:latin typeface="Adobe Caslon Pro Bold" pitchFamily="18" charset="0"/>
              </a:rPr>
              <a:t>LIVE IN THE</a:t>
            </a:r>
            <a:endParaRPr lang="en-US" sz="3200" b="1" cap="none" spc="0" dirty="0">
              <a:ln w="900" cmpd="sng">
                <a:solidFill>
                  <a:schemeClr val="bg1"/>
                </a:solidFill>
                <a:prstDash val="solid"/>
              </a:ln>
              <a:gradFill>
                <a:gsLst>
                  <a:gs pos="0">
                    <a:srgbClr val="03D4A8"/>
                  </a:gs>
                  <a:gs pos="25000">
                    <a:srgbClr val="21D6E0"/>
                  </a:gs>
                  <a:gs pos="75000">
                    <a:srgbClr val="0087E6"/>
                  </a:gs>
                  <a:gs pos="100000">
                    <a:srgbClr val="005CBF"/>
                  </a:gs>
                </a:gsLst>
                <a:lin ang="5400000" scaled="0"/>
              </a:gradFill>
              <a:effectLst>
                <a:innerShdw blurRad="101600" dist="76200" dir="5400000">
                  <a:schemeClr val="accent1">
                    <a:satMod val="190000"/>
                    <a:tint val="100000"/>
                    <a:alpha val="74000"/>
                  </a:schemeClr>
                </a:innerShdw>
              </a:effectLst>
              <a:latin typeface="Adobe Caslon Pro Bold" pitchFamily="18" charset="0"/>
            </a:endParaRPr>
          </a:p>
        </p:txBody>
      </p:sp>
      <p:sp>
        <p:nvSpPr>
          <p:cNvPr id="3" name="Rectangle 2"/>
          <p:cNvSpPr/>
          <p:nvPr/>
        </p:nvSpPr>
        <p:spPr>
          <a:xfrm>
            <a:off x="1006151" y="2134758"/>
            <a:ext cx="8305800" cy="769441"/>
          </a:xfrm>
          <a:prstGeom prst="rect">
            <a:avLst/>
          </a:prstGeom>
          <a:noFill/>
        </p:spPr>
        <p:txBody>
          <a:bodyPr wrap="square" lIns="91440" tIns="45720" rIns="91440" bIns="45720">
            <a:spAutoFit/>
          </a:bodyPr>
          <a:lstStyle/>
          <a:p>
            <a:r>
              <a:rPr lang="en-US" sz="4400" b="1" dirty="0" smtClean="0">
                <a:ln w="900" cmpd="sng">
                  <a:solidFill>
                    <a:schemeClr val="bg1"/>
                  </a:solidFill>
                  <a:prstDash val="solid"/>
                </a:ln>
                <a:gradFill>
                  <a:gsLst>
                    <a:gs pos="0">
                      <a:srgbClr val="03D4A8"/>
                    </a:gs>
                    <a:gs pos="25000">
                      <a:srgbClr val="21D6E0"/>
                    </a:gs>
                    <a:gs pos="75000">
                      <a:srgbClr val="0087E6"/>
                    </a:gs>
                    <a:gs pos="100000">
                      <a:srgbClr val="005CBF"/>
                    </a:gs>
                  </a:gsLst>
                  <a:lin ang="5400000" scaled="0"/>
                </a:gradFill>
                <a:effectLst>
                  <a:innerShdw blurRad="101600" dist="76200" dir="5400000">
                    <a:schemeClr val="accent1">
                      <a:satMod val="190000"/>
                      <a:tint val="100000"/>
                      <a:alpha val="74000"/>
                    </a:schemeClr>
                  </a:innerShdw>
                </a:effectLst>
                <a:latin typeface="Adobe Caslon Pro Bold" pitchFamily="18" charset="0"/>
              </a:rPr>
              <a:t>FREEDOM OF THE CROSS</a:t>
            </a:r>
            <a:endParaRPr lang="en-US" sz="4400" b="1" cap="none" spc="0" dirty="0">
              <a:ln w="900" cmpd="sng">
                <a:solidFill>
                  <a:schemeClr val="bg1"/>
                </a:solidFill>
                <a:prstDash val="solid"/>
              </a:ln>
              <a:gradFill>
                <a:gsLst>
                  <a:gs pos="0">
                    <a:srgbClr val="03D4A8"/>
                  </a:gs>
                  <a:gs pos="25000">
                    <a:srgbClr val="21D6E0"/>
                  </a:gs>
                  <a:gs pos="75000">
                    <a:srgbClr val="0087E6"/>
                  </a:gs>
                  <a:gs pos="100000">
                    <a:srgbClr val="005CBF"/>
                  </a:gs>
                </a:gsLst>
                <a:lin ang="5400000" scaled="0"/>
              </a:gradFill>
              <a:effectLst>
                <a:innerShdw blurRad="101600" dist="76200" dir="5400000">
                  <a:schemeClr val="accent1">
                    <a:satMod val="190000"/>
                    <a:tint val="100000"/>
                    <a:alpha val="74000"/>
                  </a:schemeClr>
                </a:innerShdw>
              </a:effectLst>
              <a:latin typeface="Adobe Caslon Pro Bold" pitchFamily="18" charset="0"/>
            </a:endParaRPr>
          </a:p>
        </p:txBody>
      </p:sp>
      <p:cxnSp>
        <p:nvCxnSpPr>
          <p:cNvPr id="6" name="Straight Connector 5"/>
          <p:cNvCxnSpPr/>
          <p:nvPr/>
        </p:nvCxnSpPr>
        <p:spPr>
          <a:xfrm>
            <a:off x="990600" y="1488216"/>
            <a:ext cx="0" cy="1447800"/>
          </a:xfrm>
          <a:prstGeom prst="line">
            <a:avLst/>
          </a:prstGeom>
          <a:ln w="15875">
            <a:solidFill>
              <a:srgbClr val="00FF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04800" y="1657350"/>
            <a:ext cx="381000" cy="1107996"/>
          </a:xfrm>
          <a:prstGeom prst="rect">
            <a:avLst/>
          </a:prstGeom>
          <a:noFill/>
        </p:spPr>
        <p:txBody>
          <a:bodyPr wrap="square" rtlCol="0">
            <a:spAutoFit/>
          </a:bodyPr>
          <a:lstStyle/>
          <a:p>
            <a:r>
              <a:rPr lang="en-US" sz="6600" dirty="0" smtClean="0">
                <a:solidFill>
                  <a:srgbClr val="00FF00"/>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4</a:t>
            </a:r>
            <a:endParaRPr lang="en-US" sz="6600" dirty="0">
              <a:solidFill>
                <a:srgbClr val="00FF00"/>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604416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09600" y="1497747"/>
            <a:ext cx="8077200" cy="2677656"/>
          </a:xfrm>
          <a:prstGeom prst="rect">
            <a:avLst/>
          </a:prstGeom>
          <a:solidFill>
            <a:schemeClr val="tx1">
              <a:alpha val="75000"/>
            </a:schemeClr>
          </a:solidFill>
        </p:spPr>
        <p:txBody>
          <a:bodyPr wrap="square" rtlCol="0">
            <a:spAutoFit/>
          </a:bodyPr>
          <a:lstStyle/>
          <a:p>
            <a:pPr algn="ctr"/>
            <a:r>
              <a:rPr lang="en-US" sz="2800" dirty="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And the Lord God arranged for a leafy plant to grow there, and soon it spread its broad leaves over Jonah’s head, shading him from the sun. This eased his discomfort, and Jonah was very grateful for the plant.</a:t>
            </a:r>
          </a:p>
          <a:p>
            <a:pPr algn="ctr"/>
            <a:endParaRPr lang="en-US" sz="2800" dirty="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endParaRPr>
          </a:p>
        </p:txBody>
      </p:sp>
      <p:sp>
        <p:nvSpPr>
          <p:cNvPr id="9" name="TextBox 8"/>
          <p:cNvSpPr txBox="1"/>
          <p:nvPr/>
        </p:nvSpPr>
        <p:spPr>
          <a:xfrm>
            <a:off x="1143000" y="666750"/>
            <a:ext cx="3962400" cy="830997"/>
          </a:xfrm>
          <a:prstGeom prst="rect">
            <a:avLst/>
          </a:prstGeom>
          <a:noFill/>
        </p:spPr>
        <p:txBody>
          <a:bodyPr wrap="square" rtlCol="0">
            <a:spAutoFit/>
          </a:bodyPr>
          <a:lstStyle/>
          <a:p>
            <a:r>
              <a:rPr lang="en-US" sz="2800" b="1" dirty="0" smtClean="0">
                <a:solidFill>
                  <a:srgbClr val="00FF00"/>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JONAH 4:6</a:t>
            </a:r>
            <a:endParaRPr lang="en-US" sz="2800" b="1" dirty="0">
              <a:solidFill>
                <a:srgbClr val="00FF00"/>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endParaRPr>
          </a:p>
          <a:p>
            <a:r>
              <a:rPr lang="en-US" sz="2000" dirty="0">
                <a:solidFill>
                  <a:srgbClr val="00FF00"/>
                </a:solidFill>
                <a:effectLst>
                  <a:outerShdw blurRad="38100" dist="38100" dir="2700000" algn="tl">
                    <a:srgbClr val="000000">
                      <a:alpha val="43137"/>
                    </a:srgbClr>
                  </a:outerShdw>
                </a:effectLst>
              </a:rPr>
              <a:t>n</a:t>
            </a:r>
            <a:r>
              <a:rPr lang="en-US" sz="2000" dirty="0" smtClean="0">
                <a:solidFill>
                  <a:srgbClr val="00FF00"/>
                </a:solidFill>
                <a:effectLst>
                  <a:outerShdw blurRad="38100" dist="38100" dir="2700000" algn="tl">
                    <a:srgbClr val="000000">
                      <a:alpha val="43137"/>
                    </a:srgbClr>
                  </a:outerShdw>
                </a:effectLst>
              </a:rPr>
              <a:t>ew living translation</a:t>
            </a:r>
            <a:endParaRPr lang="en-US" sz="2000" dirty="0">
              <a:solidFill>
                <a:srgbClr val="00FF00"/>
              </a:solidFill>
              <a:effectLst>
                <a:outerShdw blurRad="38100" dist="38100" dir="2700000" algn="tl">
                  <a:srgbClr val="000000">
                    <a:alpha val="43137"/>
                  </a:srgbClr>
                </a:outerShdw>
              </a:effectLst>
            </a:endParaRPr>
          </a:p>
        </p:txBody>
      </p:sp>
      <p:cxnSp>
        <p:nvCxnSpPr>
          <p:cNvPr id="10" name="Straight Connector 9"/>
          <p:cNvCxnSpPr/>
          <p:nvPr/>
        </p:nvCxnSpPr>
        <p:spPr>
          <a:xfrm>
            <a:off x="1219200" y="1123950"/>
            <a:ext cx="5105400" cy="0"/>
          </a:xfrm>
          <a:prstGeom prst="line">
            <a:avLst/>
          </a:prstGeom>
          <a:ln w="12700">
            <a:solidFill>
              <a:srgbClr val="00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755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1428750"/>
            <a:ext cx="6400800" cy="830997"/>
          </a:xfrm>
          <a:prstGeom prst="rect">
            <a:avLst/>
          </a:prstGeom>
          <a:noFill/>
        </p:spPr>
        <p:txBody>
          <a:bodyPr wrap="square" lIns="91440" tIns="45720" rIns="91440" bIns="45720">
            <a:spAutoFit/>
          </a:bodyPr>
          <a:lstStyle/>
          <a:p>
            <a:r>
              <a:rPr lang="en-US" sz="4800" b="1" dirty="0" smtClean="0">
                <a:ln w="900" cmpd="sng">
                  <a:solidFill>
                    <a:schemeClr val="bg1"/>
                  </a:solidFill>
                  <a:prstDash val="solid"/>
                </a:ln>
                <a:gradFill>
                  <a:gsLst>
                    <a:gs pos="0">
                      <a:srgbClr val="03D4A8"/>
                    </a:gs>
                    <a:gs pos="25000">
                      <a:srgbClr val="21D6E0"/>
                    </a:gs>
                    <a:gs pos="75000">
                      <a:srgbClr val="0087E6"/>
                    </a:gs>
                    <a:gs pos="100000">
                      <a:srgbClr val="005CBF"/>
                    </a:gs>
                  </a:gsLst>
                  <a:lin ang="5400000" scaled="0"/>
                </a:gradFill>
                <a:effectLst>
                  <a:innerShdw blurRad="101600" dist="76200" dir="5400000">
                    <a:schemeClr val="accent1">
                      <a:satMod val="190000"/>
                      <a:tint val="100000"/>
                      <a:alpha val="74000"/>
                    </a:schemeClr>
                  </a:innerShdw>
                </a:effectLst>
                <a:latin typeface="Adobe Caslon Pro Bold" pitchFamily="18" charset="0"/>
              </a:rPr>
              <a:t>LIFE IS ABOUT</a:t>
            </a:r>
            <a:endParaRPr lang="en-US" sz="4400" b="1" cap="none" spc="0" dirty="0">
              <a:ln w="900" cmpd="sng">
                <a:solidFill>
                  <a:schemeClr val="bg1"/>
                </a:solidFill>
                <a:prstDash val="solid"/>
              </a:ln>
              <a:gradFill>
                <a:gsLst>
                  <a:gs pos="0">
                    <a:srgbClr val="03D4A8"/>
                  </a:gs>
                  <a:gs pos="25000">
                    <a:srgbClr val="21D6E0"/>
                  </a:gs>
                  <a:gs pos="75000">
                    <a:srgbClr val="0087E6"/>
                  </a:gs>
                  <a:gs pos="100000">
                    <a:srgbClr val="005CBF"/>
                  </a:gs>
                </a:gsLst>
                <a:lin ang="5400000" scaled="0"/>
              </a:gradFill>
              <a:effectLst>
                <a:innerShdw blurRad="101600" dist="76200" dir="5400000">
                  <a:schemeClr val="accent1">
                    <a:satMod val="190000"/>
                    <a:tint val="100000"/>
                    <a:alpha val="74000"/>
                  </a:schemeClr>
                </a:innerShdw>
              </a:effectLst>
              <a:latin typeface="Adobe Caslon Pro Bold" pitchFamily="18" charset="0"/>
            </a:endParaRPr>
          </a:p>
        </p:txBody>
      </p:sp>
      <p:sp>
        <p:nvSpPr>
          <p:cNvPr id="3" name="Rectangle 2"/>
          <p:cNvSpPr/>
          <p:nvPr/>
        </p:nvSpPr>
        <p:spPr>
          <a:xfrm>
            <a:off x="533400" y="2086511"/>
            <a:ext cx="6553200" cy="1323439"/>
          </a:xfrm>
          <a:prstGeom prst="rect">
            <a:avLst/>
          </a:prstGeom>
          <a:noFill/>
        </p:spPr>
        <p:txBody>
          <a:bodyPr wrap="square" lIns="91440" tIns="45720" rIns="91440" bIns="45720">
            <a:spAutoFit/>
          </a:bodyPr>
          <a:lstStyle/>
          <a:p>
            <a:pPr algn="ctr"/>
            <a:r>
              <a:rPr lang="en-US" sz="8000" b="1" dirty="0" smtClean="0">
                <a:ln w="900" cmpd="sng">
                  <a:solidFill>
                    <a:schemeClr val="bg1"/>
                  </a:solidFill>
                  <a:prstDash val="solid"/>
                </a:ln>
                <a:gradFill>
                  <a:gsLst>
                    <a:gs pos="0">
                      <a:srgbClr val="03D4A8"/>
                    </a:gs>
                    <a:gs pos="25000">
                      <a:srgbClr val="21D6E0"/>
                    </a:gs>
                    <a:gs pos="75000">
                      <a:srgbClr val="0087E6"/>
                    </a:gs>
                    <a:gs pos="100000">
                      <a:srgbClr val="005CBF"/>
                    </a:gs>
                  </a:gsLst>
                  <a:lin ang="5400000" scaled="0"/>
                </a:gradFill>
                <a:effectLst>
                  <a:innerShdw blurRad="101600" dist="76200" dir="5400000">
                    <a:schemeClr val="accent1">
                      <a:satMod val="190000"/>
                      <a:tint val="100000"/>
                      <a:alpha val="74000"/>
                    </a:schemeClr>
                  </a:innerShdw>
                </a:effectLst>
                <a:latin typeface="Adobe Caslon Pro Bold" pitchFamily="18" charset="0"/>
              </a:rPr>
              <a:t>NINEVAH</a:t>
            </a:r>
            <a:endParaRPr lang="en-US" sz="8000" b="1" cap="none" spc="0" dirty="0">
              <a:ln w="900" cmpd="sng">
                <a:solidFill>
                  <a:schemeClr val="bg1"/>
                </a:solidFill>
                <a:prstDash val="solid"/>
              </a:ln>
              <a:gradFill>
                <a:gsLst>
                  <a:gs pos="0">
                    <a:srgbClr val="03D4A8"/>
                  </a:gs>
                  <a:gs pos="25000">
                    <a:srgbClr val="21D6E0"/>
                  </a:gs>
                  <a:gs pos="75000">
                    <a:srgbClr val="0087E6"/>
                  </a:gs>
                  <a:gs pos="100000">
                    <a:srgbClr val="005CBF"/>
                  </a:gs>
                </a:gsLst>
                <a:lin ang="5400000" scaled="0"/>
              </a:gradFill>
              <a:effectLst>
                <a:innerShdw blurRad="101600" dist="76200" dir="5400000">
                  <a:schemeClr val="accent1">
                    <a:satMod val="190000"/>
                    <a:tint val="100000"/>
                    <a:alpha val="74000"/>
                  </a:schemeClr>
                </a:innerShdw>
              </a:effectLst>
              <a:latin typeface="Adobe Caslon Pro Bold" pitchFamily="18" charset="0"/>
            </a:endParaRPr>
          </a:p>
        </p:txBody>
      </p:sp>
      <p:sp>
        <p:nvSpPr>
          <p:cNvPr id="4" name="TextBox 3"/>
          <p:cNvSpPr txBox="1"/>
          <p:nvPr/>
        </p:nvSpPr>
        <p:spPr>
          <a:xfrm>
            <a:off x="1371600" y="2952750"/>
            <a:ext cx="4800600" cy="369332"/>
          </a:xfrm>
          <a:prstGeom prst="rect">
            <a:avLst/>
          </a:prstGeom>
          <a:solidFill>
            <a:schemeClr val="tx1">
              <a:alpha val="69000"/>
            </a:schemeClr>
          </a:solidFill>
        </p:spPr>
        <p:txBody>
          <a:bodyPr wrap="square" rtlCol="0">
            <a:spAutoFit/>
          </a:bodyPr>
          <a:lstStyle/>
          <a:p>
            <a:pPr algn="ctr"/>
            <a:r>
              <a:rPr lang="en-US" dirty="0" smtClean="0">
                <a:solidFill>
                  <a:srgbClr val="00FF00"/>
                </a:solidFill>
              </a:rPr>
              <a:t>J O N A H    </a:t>
            </a:r>
            <a:r>
              <a:rPr lang="en-US" dirty="0" smtClean="0">
                <a:solidFill>
                  <a:srgbClr val="00FF00"/>
                </a:solidFill>
              </a:rPr>
              <a:t>4</a:t>
            </a:r>
            <a:endParaRPr lang="en-US" dirty="0">
              <a:solidFill>
                <a:srgbClr val="00FF00"/>
              </a:solidFill>
            </a:endParaRPr>
          </a:p>
        </p:txBody>
      </p:sp>
    </p:spTree>
    <p:extLst>
      <p:ext uri="{BB962C8B-B14F-4D97-AF65-F5344CB8AC3E}">
        <p14:creationId xmlns:p14="http://schemas.microsoft.com/office/powerpoint/2010/main" val="40773892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09600" y="1497747"/>
            <a:ext cx="8077200" cy="2246769"/>
          </a:xfrm>
          <a:prstGeom prst="rect">
            <a:avLst/>
          </a:prstGeom>
          <a:solidFill>
            <a:schemeClr val="tx1">
              <a:alpha val="75000"/>
            </a:schemeClr>
          </a:solidFill>
        </p:spPr>
        <p:txBody>
          <a:bodyPr wrap="square" rtlCol="0">
            <a:spAutoFit/>
          </a:bodyPr>
          <a:lstStyle/>
          <a:p>
            <a:pPr algn="ctr"/>
            <a:r>
              <a:rPr lang="en-US" sz="2800" dirty="0" smtClean="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But </a:t>
            </a:r>
            <a:r>
              <a:rPr lang="en-US" sz="2800" dirty="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God also arranged for a worm! The next morning at dawn the worm ate through the stem of the plant so that it withered away. </a:t>
            </a:r>
            <a:r>
              <a:rPr lang="en-US" sz="2800" dirty="0" smtClean="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And </a:t>
            </a:r>
            <a:r>
              <a:rPr lang="en-US" sz="2800" dirty="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as the sun grew hot, God arranged for a scorching east wind to blow on Jonah.</a:t>
            </a:r>
            <a:endParaRPr lang="en-US" sz="2800" dirty="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endParaRPr>
          </a:p>
        </p:txBody>
      </p:sp>
      <p:sp>
        <p:nvSpPr>
          <p:cNvPr id="9" name="TextBox 8"/>
          <p:cNvSpPr txBox="1"/>
          <p:nvPr/>
        </p:nvSpPr>
        <p:spPr>
          <a:xfrm>
            <a:off x="1143000" y="666750"/>
            <a:ext cx="3962400" cy="830997"/>
          </a:xfrm>
          <a:prstGeom prst="rect">
            <a:avLst/>
          </a:prstGeom>
          <a:noFill/>
        </p:spPr>
        <p:txBody>
          <a:bodyPr wrap="square" rtlCol="0">
            <a:spAutoFit/>
          </a:bodyPr>
          <a:lstStyle/>
          <a:p>
            <a:r>
              <a:rPr lang="en-US" sz="2800" b="1" dirty="0" smtClean="0">
                <a:solidFill>
                  <a:srgbClr val="00FF00"/>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JONAH 4:7-8</a:t>
            </a:r>
            <a:endParaRPr lang="en-US" sz="2800" b="1" dirty="0">
              <a:solidFill>
                <a:srgbClr val="00FF00"/>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endParaRPr>
          </a:p>
          <a:p>
            <a:r>
              <a:rPr lang="en-US" sz="2000" dirty="0">
                <a:solidFill>
                  <a:srgbClr val="00FF00"/>
                </a:solidFill>
                <a:effectLst>
                  <a:outerShdw blurRad="38100" dist="38100" dir="2700000" algn="tl">
                    <a:srgbClr val="000000">
                      <a:alpha val="43137"/>
                    </a:srgbClr>
                  </a:outerShdw>
                </a:effectLst>
              </a:rPr>
              <a:t>n</a:t>
            </a:r>
            <a:r>
              <a:rPr lang="en-US" sz="2000" dirty="0" smtClean="0">
                <a:solidFill>
                  <a:srgbClr val="00FF00"/>
                </a:solidFill>
                <a:effectLst>
                  <a:outerShdw blurRad="38100" dist="38100" dir="2700000" algn="tl">
                    <a:srgbClr val="000000">
                      <a:alpha val="43137"/>
                    </a:srgbClr>
                  </a:outerShdw>
                </a:effectLst>
              </a:rPr>
              <a:t>ew living translation</a:t>
            </a:r>
            <a:endParaRPr lang="en-US" sz="2000" dirty="0">
              <a:solidFill>
                <a:srgbClr val="00FF00"/>
              </a:solidFill>
              <a:effectLst>
                <a:outerShdw blurRad="38100" dist="38100" dir="2700000" algn="tl">
                  <a:srgbClr val="000000">
                    <a:alpha val="43137"/>
                  </a:srgbClr>
                </a:outerShdw>
              </a:effectLst>
            </a:endParaRPr>
          </a:p>
        </p:txBody>
      </p:sp>
      <p:cxnSp>
        <p:nvCxnSpPr>
          <p:cNvPr id="10" name="Straight Connector 9"/>
          <p:cNvCxnSpPr/>
          <p:nvPr/>
        </p:nvCxnSpPr>
        <p:spPr>
          <a:xfrm>
            <a:off x="1219200" y="1123950"/>
            <a:ext cx="5105400" cy="0"/>
          </a:xfrm>
          <a:prstGeom prst="line">
            <a:avLst/>
          </a:prstGeom>
          <a:ln w="12700">
            <a:solidFill>
              <a:srgbClr val="00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85871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46137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90600" y="1488216"/>
            <a:ext cx="7696200" cy="1429529"/>
          </a:xfrm>
          <a:prstGeom prst="rect">
            <a:avLst/>
          </a:prstGeom>
          <a:solidFill>
            <a:schemeClr val="tx1">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Rectangle 1"/>
          <p:cNvSpPr/>
          <p:nvPr/>
        </p:nvSpPr>
        <p:spPr>
          <a:xfrm>
            <a:off x="1066800" y="1565785"/>
            <a:ext cx="7620000" cy="646331"/>
          </a:xfrm>
          <a:prstGeom prst="rect">
            <a:avLst/>
          </a:prstGeom>
          <a:noFill/>
        </p:spPr>
        <p:txBody>
          <a:bodyPr wrap="square" lIns="91440" tIns="45720" rIns="91440" bIns="45720">
            <a:spAutoFit/>
          </a:bodyPr>
          <a:lstStyle/>
          <a:p>
            <a:r>
              <a:rPr lang="en-US" sz="3600" b="1" dirty="0" smtClean="0">
                <a:ln w="900" cmpd="sng">
                  <a:solidFill>
                    <a:schemeClr val="bg1"/>
                  </a:solidFill>
                  <a:prstDash val="solid"/>
                </a:ln>
                <a:gradFill>
                  <a:gsLst>
                    <a:gs pos="0">
                      <a:srgbClr val="03D4A8"/>
                    </a:gs>
                    <a:gs pos="25000">
                      <a:srgbClr val="21D6E0"/>
                    </a:gs>
                    <a:gs pos="75000">
                      <a:srgbClr val="0087E6"/>
                    </a:gs>
                    <a:gs pos="100000">
                      <a:srgbClr val="005CBF"/>
                    </a:gs>
                  </a:gsLst>
                  <a:lin ang="5400000" scaled="0"/>
                </a:gradFill>
                <a:effectLst>
                  <a:innerShdw blurRad="101600" dist="76200" dir="5400000">
                    <a:schemeClr val="accent1">
                      <a:satMod val="190000"/>
                      <a:tint val="100000"/>
                      <a:alpha val="74000"/>
                    </a:schemeClr>
                  </a:innerShdw>
                </a:effectLst>
                <a:latin typeface="Adobe Caslon Pro Bold" pitchFamily="18" charset="0"/>
              </a:rPr>
              <a:t>DON’T BE CONCERNED ABOUT</a:t>
            </a:r>
            <a:endParaRPr lang="en-US" sz="3200" b="1" cap="none" spc="0" dirty="0">
              <a:ln w="900" cmpd="sng">
                <a:solidFill>
                  <a:schemeClr val="bg1"/>
                </a:solidFill>
                <a:prstDash val="solid"/>
              </a:ln>
              <a:gradFill>
                <a:gsLst>
                  <a:gs pos="0">
                    <a:srgbClr val="03D4A8"/>
                  </a:gs>
                  <a:gs pos="25000">
                    <a:srgbClr val="21D6E0"/>
                  </a:gs>
                  <a:gs pos="75000">
                    <a:srgbClr val="0087E6"/>
                  </a:gs>
                  <a:gs pos="100000">
                    <a:srgbClr val="005CBF"/>
                  </a:gs>
                </a:gsLst>
                <a:lin ang="5400000" scaled="0"/>
              </a:gradFill>
              <a:effectLst>
                <a:innerShdw blurRad="101600" dist="76200" dir="5400000">
                  <a:schemeClr val="accent1">
                    <a:satMod val="190000"/>
                    <a:tint val="100000"/>
                    <a:alpha val="74000"/>
                  </a:schemeClr>
                </a:innerShdw>
              </a:effectLst>
              <a:latin typeface="Adobe Caslon Pro Bold" pitchFamily="18" charset="0"/>
            </a:endParaRPr>
          </a:p>
        </p:txBody>
      </p:sp>
      <p:sp>
        <p:nvSpPr>
          <p:cNvPr id="3" name="Rectangle 2"/>
          <p:cNvSpPr/>
          <p:nvPr/>
        </p:nvSpPr>
        <p:spPr>
          <a:xfrm>
            <a:off x="1006151" y="2134758"/>
            <a:ext cx="8305800" cy="830997"/>
          </a:xfrm>
          <a:prstGeom prst="rect">
            <a:avLst/>
          </a:prstGeom>
          <a:noFill/>
        </p:spPr>
        <p:txBody>
          <a:bodyPr wrap="square" lIns="91440" tIns="45720" rIns="91440" bIns="45720">
            <a:spAutoFit/>
          </a:bodyPr>
          <a:lstStyle/>
          <a:p>
            <a:r>
              <a:rPr lang="en-US" sz="4800" b="1" dirty="0" smtClean="0">
                <a:ln w="900" cmpd="sng">
                  <a:solidFill>
                    <a:schemeClr val="bg1"/>
                  </a:solidFill>
                  <a:prstDash val="solid"/>
                </a:ln>
                <a:gradFill>
                  <a:gsLst>
                    <a:gs pos="0">
                      <a:srgbClr val="03D4A8"/>
                    </a:gs>
                    <a:gs pos="25000">
                      <a:srgbClr val="21D6E0"/>
                    </a:gs>
                    <a:gs pos="75000">
                      <a:srgbClr val="0087E6"/>
                    </a:gs>
                    <a:gs pos="100000">
                      <a:srgbClr val="005CBF"/>
                    </a:gs>
                  </a:gsLst>
                  <a:lin ang="5400000" scaled="0"/>
                </a:gradFill>
                <a:effectLst>
                  <a:innerShdw blurRad="101600" dist="76200" dir="5400000">
                    <a:schemeClr val="accent1">
                      <a:satMod val="190000"/>
                      <a:tint val="100000"/>
                      <a:alpha val="74000"/>
                    </a:schemeClr>
                  </a:innerShdw>
                </a:effectLst>
                <a:latin typeface="Adobe Caslon Pro Bold" pitchFamily="18" charset="0"/>
              </a:rPr>
              <a:t>DISTRACTING THINGS</a:t>
            </a:r>
            <a:endParaRPr lang="en-US" sz="4800" b="1" cap="none" spc="0" dirty="0">
              <a:ln w="900" cmpd="sng">
                <a:solidFill>
                  <a:schemeClr val="bg1"/>
                </a:solidFill>
                <a:prstDash val="solid"/>
              </a:ln>
              <a:gradFill>
                <a:gsLst>
                  <a:gs pos="0">
                    <a:srgbClr val="03D4A8"/>
                  </a:gs>
                  <a:gs pos="25000">
                    <a:srgbClr val="21D6E0"/>
                  </a:gs>
                  <a:gs pos="75000">
                    <a:srgbClr val="0087E6"/>
                  </a:gs>
                  <a:gs pos="100000">
                    <a:srgbClr val="005CBF"/>
                  </a:gs>
                </a:gsLst>
                <a:lin ang="5400000" scaled="0"/>
              </a:gradFill>
              <a:effectLst>
                <a:innerShdw blurRad="101600" dist="76200" dir="5400000">
                  <a:schemeClr val="accent1">
                    <a:satMod val="190000"/>
                    <a:tint val="100000"/>
                    <a:alpha val="74000"/>
                  </a:schemeClr>
                </a:innerShdw>
              </a:effectLst>
              <a:latin typeface="Adobe Caslon Pro Bold" pitchFamily="18" charset="0"/>
            </a:endParaRPr>
          </a:p>
        </p:txBody>
      </p:sp>
      <p:cxnSp>
        <p:nvCxnSpPr>
          <p:cNvPr id="6" name="Straight Connector 5"/>
          <p:cNvCxnSpPr/>
          <p:nvPr/>
        </p:nvCxnSpPr>
        <p:spPr>
          <a:xfrm>
            <a:off x="990600" y="1488216"/>
            <a:ext cx="0" cy="1447800"/>
          </a:xfrm>
          <a:prstGeom prst="line">
            <a:avLst/>
          </a:prstGeom>
          <a:ln w="15875">
            <a:solidFill>
              <a:srgbClr val="00FF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04800" y="1657350"/>
            <a:ext cx="381000" cy="1107996"/>
          </a:xfrm>
          <a:prstGeom prst="rect">
            <a:avLst/>
          </a:prstGeom>
          <a:noFill/>
        </p:spPr>
        <p:txBody>
          <a:bodyPr wrap="square" rtlCol="0">
            <a:spAutoFit/>
          </a:bodyPr>
          <a:lstStyle/>
          <a:p>
            <a:r>
              <a:rPr lang="en-US" sz="6600" dirty="0" smtClean="0">
                <a:solidFill>
                  <a:srgbClr val="00FF00"/>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5</a:t>
            </a:r>
            <a:endParaRPr lang="en-US" sz="6600" dirty="0">
              <a:solidFill>
                <a:srgbClr val="00FF00"/>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379669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14265" y="1581150"/>
            <a:ext cx="8077200" cy="1815882"/>
          </a:xfrm>
          <a:prstGeom prst="rect">
            <a:avLst/>
          </a:prstGeom>
          <a:solidFill>
            <a:schemeClr val="tx1">
              <a:alpha val="75000"/>
            </a:schemeClr>
          </a:solidFill>
        </p:spPr>
        <p:txBody>
          <a:bodyPr wrap="square" rtlCol="0">
            <a:spAutoFit/>
          </a:bodyPr>
          <a:lstStyle/>
          <a:p>
            <a:pPr algn="ctr"/>
            <a:r>
              <a:rPr lang="en-US" sz="2800" dirty="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And should not I pity Nineveh, that great city, in which there are more than 120,000 persons who do not know their right hand from their left, and also much cattle?”</a:t>
            </a:r>
          </a:p>
        </p:txBody>
      </p:sp>
      <p:sp>
        <p:nvSpPr>
          <p:cNvPr id="9" name="TextBox 8"/>
          <p:cNvSpPr txBox="1"/>
          <p:nvPr/>
        </p:nvSpPr>
        <p:spPr>
          <a:xfrm>
            <a:off x="1143000" y="666750"/>
            <a:ext cx="3962400" cy="830997"/>
          </a:xfrm>
          <a:prstGeom prst="rect">
            <a:avLst/>
          </a:prstGeom>
          <a:noFill/>
        </p:spPr>
        <p:txBody>
          <a:bodyPr wrap="square" rtlCol="0">
            <a:spAutoFit/>
          </a:bodyPr>
          <a:lstStyle/>
          <a:p>
            <a:r>
              <a:rPr lang="en-US" sz="2800" b="1" dirty="0" smtClean="0">
                <a:solidFill>
                  <a:srgbClr val="00FF00"/>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JONAH 4:11</a:t>
            </a:r>
            <a:br>
              <a:rPr lang="en-US" sz="2800" b="1" dirty="0" smtClean="0">
                <a:solidFill>
                  <a:srgbClr val="00FF00"/>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br>
            <a:r>
              <a:rPr lang="en-US" sz="2000" dirty="0" err="1" smtClean="0">
                <a:solidFill>
                  <a:srgbClr val="00FF00"/>
                </a:solidFill>
                <a:effectLst>
                  <a:outerShdw blurRad="38100" dist="38100" dir="2700000" algn="tl">
                    <a:srgbClr val="000000">
                      <a:alpha val="43137"/>
                    </a:srgbClr>
                  </a:outerShdw>
                </a:effectLst>
              </a:rPr>
              <a:t>english</a:t>
            </a:r>
            <a:r>
              <a:rPr lang="en-US" sz="2000" dirty="0" smtClean="0">
                <a:solidFill>
                  <a:srgbClr val="00FF00"/>
                </a:solidFill>
                <a:effectLst>
                  <a:outerShdw blurRad="38100" dist="38100" dir="2700000" algn="tl">
                    <a:srgbClr val="000000">
                      <a:alpha val="43137"/>
                    </a:srgbClr>
                  </a:outerShdw>
                </a:effectLst>
              </a:rPr>
              <a:t> standard version</a:t>
            </a:r>
            <a:endParaRPr lang="en-US" sz="2000" dirty="0">
              <a:solidFill>
                <a:srgbClr val="00FF00"/>
              </a:solidFill>
              <a:effectLst>
                <a:outerShdw blurRad="38100" dist="38100" dir="2700000" algn="tl">
                  <a:srgbClr val="000000">
                    <a:alpha val="43137"/>
                  </a:srgbClr>
                </a:outerShdw>
              </a:effectLst>
            </a:endParaRPr>
          </a:p>
        </p:txBody>
      </p:sp>
      <p:cxnSp>
        <p:nvCxnSpPr>
          <p:cNvPr id="10" name="Straight Connector 9"/>
          <p:cNvCxnSpPr/>
          <p:nvPr/>
        </p:nvCxnSpPr>
        <p:spPr>
          <a:xfrm>
            <a:off x="1219200" y="1123950"/>
            <a:ext cx="5105400" cy="0"/>
          </a:xfrm>
          <a:prstGeom prst="line">
            <a:avLst/>
          </a:prstGeom>
          <a:ln w="12700">
            <a:solidFill>
              <a:srgbClr val="00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53050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14265" y="1581150"/>
            <a:ext cx="8077200" cy="2677656"/>
          </a:xfrm>
          <a:prstGeom prst="rect">
            <a:avLst/>
          </a:prstGeom>
          <a:solidFill>
            <a:schemeClr val="tx1">
              <a:alpha val="75000"/>
            </a:schemeClr>
          </a:solidFill>
        </p:spPr>
        <p:txBody>
          <a:bodyPr wrap="square" rtlCol="0">
            <a:spAutoFit/>
          </a:bodyPr>
          <a:lstStyle/>
          <a:p>
            <a:pPr algn="ctr"/>
            <a:r>
              <a:rPr lang="en-US" sz="2800" dirty="0" smtClean="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“Go </a:t>
            </a:r>
            <a:r>
              <a:rPr lang="en-US" sz="2800" dirty="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and make followers of all the nations. Baptize them in the name of the Father and of the Son and of the Holy Spirit. </a:t>
            </a:r>
            <a:r>
              <a:rPr lang="en-US" sz="2800" dirty="0" smtClean="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 </a:t>
            </a:r>
            <a:r>
              <a:rPr lang="en-US" sz="2800" dirty="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Teach them to do all the things I have told you. </a:t>
            </a:r>
            <a:r>
              <a:rPr lang="en-US" sz="2800" dirty="0" smtClean="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
            </a:r>
            <a:br>
              <a:rPr lang="en-US" sz="2800" dirty="0" smtClean="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br>
            <a:r>
              <a:rPr lang="en-US" sz="2800" dirty="0" smtClean="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And </a:t>
            </a:r>
            <a:r>
              <a:rPr lang="en-US" sz="2800" dirty="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I am with you always, </a:t>
            </a:r>
            <a:r>
              <a:rPr lang="en-US" sz="2800" dirty="0" smtClean="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
            </a:r>
            <a:br>
              <a:rPr lang="en-US" sz="2800" dirty="0" smtClean="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br>
            <a:r>
              <a:rPr lang="en-US" sz="2800" dirty="0" smtClean="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even </a:t>
            </a:r>
            <a:r>
              <a:rPr lang="en-US" sz="2800" dirty="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to the end of the world.”</a:t>
            </a:r>
          </a:p>
        </p:txBody>
      </p:sp>
      <p:sp>
        <p:nvSpPr>
          <p:cNvPr id="9" name="TextBox 8"/>
          <p:cNvSpPr txBox="1"/>
          <p:nvPr/>
        </p:nvSpPr>
        <p:spPr>
          <a:xfrm>
            <a:off x="1143000" y="666750"/>
            <a:ext cx="4419600" cy="830997"/>
          </a:xfrm>
          <a:prstGeom prst="rect">
            <a:avLst/>
          </a:prstGeom>
          <a:noFill/>
        </p:spPr>
        <p:txBody>
          <a:bodyPr wrap="square" rtlCol="0">
            <a:spAutoFit/>
          </a:bodyPr>
          <a:lstStyle/>
          <a:p>
            <a:r>
              <a:rPr lang="en-US" sz="2800" b="1" dirty="0" smtClean="0">
                <a:solidFill>
                  <a:srgbClr val="00FF00"/>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MATTHEW 28:19-20</a:t>
            </a:r>
            <a:br>
              <a:rPr lang="en-US" sz="2800" b="1" dirty="0" smtClean="0">
                <a:solidFill>
                  <a:srgbClr val="00FF00"/>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br>
            <a:r>
              <a:rPr lang="en-US" sz="2000" dirty="0" smtClean="0">
                <a:solidFill>
                  <a:srgbClr val="00FF00"/>
                </a:solidFill>
                <a:effectLst>
                  <a:outerShdw blurRad="38100" dist="38100" dir="2700000" algn="tl">
                    <a:srgbClr val="000000">
                      <a:alpha val="43137"/>
                    </a:srgbClr>
                  </a:outerShdw>
                </a:effectLst>
              </a:rPr>
              <a:t>new living translation</a:t>
            </a:r>
            <a:endParaRPr lang="en-US" sz="2000" dirty="0">
              <a:solidFill>
                <a:srgbClr val="00FF00"/>
              </a:solidFill>
              <a:effectLst>
                <a:outerShdw blurRad="38100" dist="38100" dir="2700000" algn="tl">
                  <a:srgbClr val="000000">
                    <a:alpha val="43137"/>
                  </a:srgbClr>
                </a:outerShdw>
              </a:effectLst>
            </a:endParaRPr>
          </a:p>
        </p:txBody>
      </p:sp>
      <p:cxnSp>
        <p:nvCxnSpPr>
          <p:cNvPr id="10" name="Straight Connector 9"/>
          <p:cNvCxnSpPr/>
          <p:nvPr/>
        </p:nvCxnSpPr>
        <p:spPr>
          <a:xfrm>
            <a:off x="1219200" y="1123950"/>
            <a:ext cx="5105400" cy="0"/>
          </a:xfrm>
          <a:prstGeom prst="line">
            <a:avLst/>
          </a:prstGeom>
          <a:ln w="12700">
            <a:solidFill>
              <a:srgbClr val="00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19839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36913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88710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9802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7159" y="590550"/>
            <a:ext cx="5429250" cy="39633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65585" y="666750"/>
            <a:ext cx="2001615" cy="129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28223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6673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00" y="1488217"/>
            <a:ext cx="7543800" cy="1277130"/>
          </a:xfrm>
          <a:prstGeom prst="rect">
            <a:avLst/>
          </a:prstGeom>
          <a:solidFill>
            <a:schemeClr val="tx1">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 name="Rectangle 1"/>
          <p:cNvSpPr/>
          <p:nvPr/>
        </p:nvSpPr>
        <p:spPr>
          <a:xfrm>
            <a:off x="1143000" y="1559064"/>
            <a:ext cx="7772400" cy="523220"/>
          </a:xfrm>
          <a:prstGeom prst="rect">
            <a:avLst/>
          </a:prstGeom>
          <a:noFill/>
        </p:spPr>
        <p:txBody>
          <a:bodyPr wrap="square" lIns="91440" tIns="45720" rIns="91440" bIns="45720">
            <a:spAutoFit/>
          </a:bodyPr>
          <a:lstStyle/>
          <a:p>
            <a:r>
              <a:rPr lang="en-US" sz="2800" b="1" dirty="0" smtClean="0">
                <a:ln w="900" cmpd="sng">
                  <a:solidFill>
                    <a:schemeClr val="bg1"/>
                  </a:solidFill>
                  <a:prstDash val="solid"/>
                </a:ln>
                <a:gradFill>
                  <a:gsLst>
                    <a:gs pos="0">
                      <a:srgbClr val="03D4A8"/>
                    </a:gs>
                    <a:gs pos="25000">
                      <a:srgbClr val="21D6E0"/>
                    </a:gs>
                    <a:gs pos="75000">
                      <a:srgbClr val="0087E6"/>
                    </a:gs>
                    <a:gs pos="100000">
                      <a:srgbClr val="005CBF"/>
                    </a:gs>
                  </a:gsLst>
                  <a:lin ang="5400000" scaled="0"/>
                </a:gradFill>
                <a:effectLst>
                  <a:innerShdw blurRad="101600" dist="76200" dir="5400000">
                    <a:schemeClr val="accent1">
                      <a:satMod val="190000"/>
                      <a:tint val="100000"/>
                      <a:alpha val="74000"/>
                    </a:schemeClr>
                  </a:innerShdw>
                </a:effectLst>
                <a:latin typeface="Adobe Caslon Pro Bold" pitchFamily="18" charset="0"/>
              </a:rPr>
              <a:t>DON’T SETTLE FOR  A  CRISIS-DRIVEN</a:t>
            </a:r>
            <a:endParaRPr lang="en-US" sz="2400" b="1" cap="none" spc="0" dirty="0">
              <a:ln w="900" cmpd="sng">
                <a:solidFill>
                  <a:schemeClr val="bg1"/>
                </a:solidFill>
                <a:prstDash val="solid"/>
              </a:ln>
              <a:gradFill>
                <a:gsLst>
                  <a:gs pos="0">
                    <a:srgbClr val="03D4A8"/>
                  </a:gs>
                  <a:gs pos="25000">
                    <a:srgbClr val="21D6E0"/>
                  </a:gs>
                  <a:gs pos="75000">
                    <a:srgbClr val="0087E6"/>
                  </a:gs>
                  <a:gs pos="100000">
                    <a:srgbClr val="005CBF"/>
                  </a:gs>
                </a:gsLst>
                <a:lin ang="5400000" scaled="0"/>
              </a:gradFill>
              <a:effectLst>
                <a:innerShdw blurRad="101600" dist="76200" dir="5400000">
                  <a:schemeClr val="accent1">
                    <a:satMod val="190000"/>
                    <a:tint val="100000"/>
                    <a:alpha val="74000"/>
                  </a:schemeClr>
                </a:innerShdw>
              </a:effectLst>
              <a:latin typeface="Adobe Caslon Pro Bold" pitchFamily="18" charset="0"/>
            </a:endParaRPr>
          </a:p>
        </p:txBody>
      </p:sp>
      <p:sp>
        <p:nvSpPr>
          <p:cNvPr id="3" name="Rectangle 2"/>
          <p:cNvSpPr/>
          <p:nvPr/>
        </p:nvSpPr>
        <p:spPr>
          <a:xfrm>
            <a:off x="723900" y="2149554"/>
            <a:ext cx="8305800" cy="707886"/>
          </a:xfrm>
          <a:prstGeom prst="rect">
            <a:avLst/>
          </a:prstGeom>
          <a:noFill/>
        </p:spPr>
        <p:txBody>
          <a:bodyPr wrap="square" lIns="91440" tIns="45720" rIns="91440" bIns="45720">
            <a:spAutoFit/>
          </a:bodyPr>
          <a:lstStyle/>
          <a:p>
            <a:pPr algn="ctr"/>
            <a:r>
              <a:rPr lang="en-US" sz="4000" b="1" dirty="0" smtClean="0">
                <a:ln w="900" cmpd="sng">
                  <a:solidFill>
                    <a:schemeClr val="bg1"/>
                  </a:solidFill>
                  <a:prstDash val="solid"/>
                </a:ln>
                <a:gradFill>
                  <a:gsLst>
                    <a:gs pos="0">
                      <a:srgbClr val="03D4A8"/>
                    </a:gs>
                    <a:gs pos="25000">
                      <a:srgbClr val="21D6E0"/>
                    </a:gs>
                    <a:gs pos="75000">
                      <a:srgbClr val="0087E6"/>
                    </a:gs>
                    <a:gs pos="100000">
                      <a:srgbClr val="005CBF"/>
                    </a:gs>
                  </a:gsLst>
                  <a:lin ang="5400000" scaled="0"/>
                </a:gradFill>
                <a:effectLst>
                  <a:innerShdw blurRad="101600" dist="76200" dir="5400000">
                    <a:schemeClr val="accent1">
                      <a:satMod val="190000"/>
                      <a:tint val="100000"/>
                      <a:alpha val="74000"/>
                    </a:schemeClr>
                  </a:innerShdw>
                </a:effectLst>
                <a:latin typeface="Adobe Caslon Pro Bold" pitchFamily="18" charset="0"/>
              </a:rPr>
              <a:t>RELATIONSHIP WITH GOD</a:t>
            </a:r>
            <a:endParaRPr lang="en-US" sz="4000" b="1" cap="none" spc="0" dirty="0">
              <a:ln w="900" cmpd="sng">
                <a:solidFill>
                  <a:schemeClr val="bg1"/>
                </a:solidFill>
                <a:prstDash val="solid"/>
              </a:ln>
              <a:gradFill>
                <a:gsLst>
                  <a:gs pos="0">
                    <a:srgbClr val="03D4A8"/>
                  </a:gs>
                  <a:gs pos="25000">
                    <a:srgbClr val="21D6E0"/>
                  </a:gs>
                  <a:gs pos="75000">
                    <a:srgbClr val="0087E6"/>
                  </a:gs>
                  <a:gs pos="100000">
                    <a:srgbClr val="005CBF"/>
                  </a:gs>
                </a:gsLst>
                <a:lin ang="5400000" scaled="0"/>
              </a:gradFill>
              <a:effectLst>
                <a:innerShdw blurRad="101600" dist="76200" dir="5400000">
                  <a:schemeClr val="accent1">
                    <a:satMod val="190000"/>
                    <a:tint val="100000"/>
                    <a:alpha val="74000"/>
                  </a:schemeClr>
                </a:innerShdw>
              </a:effectLst>
              <a:latin typeface="Adobe Caslon Pro Bold" pitchFamily="18" charset="0"/>
            </a:endParaRPr>
          </a:p>
        </p:txBody>
      </p:sp>
      <p:cxnSp>
        <p:nvCxnSpPr>
          <p:cNvPr id="6" name="Straight Connector 5"/>
          <p:cNvCxnSpPr/>
          <p:nvPr/>
        </p:nvCxnSpPr>
        <p:spPr>
          <a:xfrm>
            <a:off x="990600" y="1488216"/>
            <a:ext cx="0" cy="1447800"/>
          </a:xfrm>
          <a:prstGeom prst="line">
            <a:avLst/>
          </a:prstGeom>
          <a:ln w="15875">
            <a:solidFill>
              <a:srgbClr val="00FF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04800" y="1657350"/>
            <a:ext cx="381000" cy="1107996"/>
          </a:xfrm>
          <a:prstGeom prst="rect">
            <a:avLst/>
          </a:prstGeom>
          <a:noFill/>
        </p:spPr>
        <p:txBody>
          <a:bodyPr wrap="square" rtlCol="0">
            <a:spAutoFit/>
          </a:bodyPr>
          <a:lstStyle/>
          <a:p>
            <a:r>
              <a:rPr lang="en-US" sz="6600" dirty="0" smtClean="0">
                <a:solidFill>
                  <a:srgbClr val="00FF00"/>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1</a:t>
            </a:r>
            <a:endParaRPr lang="en-US" sz="6600" dirty="0">
              <a:solidFill>
                <a:srgbClr val="00FF00"/>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365169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60918" y="1581150"/>
            <a:ext cx="8001000" cy="2246769"/>
          </a:xfrm>
          <a:prstGeom prst="rect">
            <a:avLst/>
          </a:prstGeom>
          <a:solidFill>
            <a:schemeClr val="tx1">
              <a:alpha val="75000"/>
            </a:schemeClr>
          </a:solidFill>
        </p:spPr>
        <p:txBody>
          <a:bodyPr wrap="square" rtlCol="0">
            <a:spAutoFit/>
          </a:bodyPr>
          <a:lstStyle/>
          <a:p>
            <a:pPr algn="ctr"/>
            <a:r>
              <a:rPr lang="en-US" sz="2800" dirty="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This change of plans greatly upset Jonah, and he became very angry. </a:t>
            </a:r>
            <a:r>
              <a:rPr lang="en-US" sz="2800" dirty="0" smtClean="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 </a:t>
            </a:r>
            <a:br>
              <a:rPr lang="en-US" sz="2800" dirty="0" smtClean="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br>
            <a:r>
              <a:rPr lang="en-US" sz="2800" dirty="0" smtClean="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So </a:t>
            </a:r>
            <a:r>
              <a:rPr lang="en-US" sz="2800" dirty="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he complained to the Lord about it: </a:t>
            </a:r>
            <a:endParaRPr lang="en-US" sz="2800" dirty="0" smtClean="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endParaRPr>
          </a:p>
          <a:p>
            <a:pPr algn="ctr"/>
            <a:r>
              <a:rPr lang="en-US" sz="2800" dirty="0" smtClean="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a:t>
            </a:r>
            <a:r>
              <a:rPr lang="en-US" sz="2800" dirty="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Didn’t I say before I left home that you would do this, Lord?</a:t>
            </a:r>
            <a:endParaRPr lang="en-US" sz="2800" dirty="0">
              <a:solidFill>
                <a:schemeClr val="bg1"/>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endParaRPr>
          </a:p>
        </p:txBody>
      </p:sp>
      <p:sp>
        <p:nvSpPr>
          <p:cNvPr id="9" name="TextBox 8"/>
          <p:cNvSpPr txBox="1"/>
          <p:nvPr/>
        </p:nvSpPr>
        <p:spPr>
          <a:xfrm>
            <a:off x="1143000" y="666750"/>
            <a:ext cx="3429000" cy="830997"/>
          </a:xfrm>
          <a:prstGeom prst="rect">
            <a:avLst/>
          </a:prstGeom>
          <a:noFill/>
        </p:spPr>
        <p:txBody>
          <a:bodyPr wrap="square" rtlCol="0">
            <a:spAutoFit/>
          </a:bodyPr>
          <a:lstStyle/>
          <a:p>
            <a:r>
              <a:rPr lang="en-US" sz="2800" b="1" dirty="0" smtClean="0">
                <a:solidFill>
                  <a:srgbClr val="00FF00"/>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JONAH </a:t>
            </a:r>
            <a:r>
              <a:rPr lang="en-US" sz="2800" b="1" dirty="0" smtClean="0">
                <a:solidFill>
                  <a:srgbClr val="00FF00"/>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4:1-2</a:t>
            </a:r>
            <a:endParaRPr lang="en-US" sz="2800" b="1" dirty="0">
              <a:solidFill>
                <a:srgbClr val="00FF00"/>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endParaRPr>
          </a:p>
          <a:p>
            <a:r>
              <a:rPr lang="en-US" sz="2000" dirty="0">
                <a:solidFill>
                  <a:srgbClr val="00FF00"/>
                </a:solidFill>
                <a:effectLst>
                  <a:outerShdw blurRad="38100" dist="38100" dir="2700000" algn="tl">
                    <a:srgbClr val="000000">
                      <a:alpha val="43137"/>
                    </a:srgbClr>
                  </a:outerShdw>
                </a:effectLst>
              </a:rPr>
              <a:t>n</a:t>
            </a:r>
            <a:r>
              <a:rPr lang="en-US" sz="2000" dirty="0" smtClean="0">
                <a:solidFill>
                  <a:srgbClr val="00FF00"/>
                </a:solidFill>
                <a:effectLst>
                  <a:outerShdw blurRad="38100" dist="38100" dir="2700000" algn="tl">
                    <a:srgbClr val="000000">
                      <a:alpha val="43137"/>
                    </a:srgbClr>
                  </a:outerShdw>
                </a:effectLst>
              </a:rPr>
              <a:t>ew living translation</a:t>
            </a:r>
            <a:endParaRPr lang="en-US" sz="2000" dirty="0">
              <a:solidFill>
                <a:srgbClr val="00FF00"/>
              </a:solidFill>
              <a:effectLst>
                <a:outerShdw blurRad="38100" dist="38100" dir="2700000" algn="tl">
                  <a:srgbClr val="000000">
                    <a:alpha val="43137"/>
                  </a:srgbClr>
                </a:outerShdw>
              </a:effectLst>
            </a:endParaRPr>
          </a:p>
        </p:txBody>
      </p:sp>
      <p:cxnSp>
        <p:nvCxnSpPr>
          <p:cNvPr id="10" name="Straight Connector 9"/>
          <p:cNvCxnSpPr/>
          <p:nvPr/>
        </p:nvCxnSpPr>
        <p:spPr>
          <a:xfrm>
            <a:off x="1219200" y="1123950"/>
            <a:ext cx="5105400" cy="0"/>
          </a:xfrm>
          <a:prstGeom prst="line">
            <a:avLst/>
          </a:prstGeom>
          <a:ln w="12700">
            <a:solidFill>
              <a:srgbClr val="00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7130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1272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90600" y="1488216"/>
            <a:ext cx="7391400" cy="1429529"/>
          </a:xfrm>
          <a:prstGeom prst="rect">
            <a:avLst/>
          </a:prstGeom>
          <a:solidFill>
            <a:schemeClr val="tx1">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Rectangle 1"/>
          <p:cNvSpPr/>
          <p:nvPr/>
        </p:nvSpPr>
        <p:spPr>
          <a:xfrm>
            <a:off x="1219200" y="1504230"/>
            <a:ext cx="7543800" cy="769441"/>
          </a:xfrm>
          <a:prstGeom prst="rect">
            <a:avLst/>
          </a:prstGeom>
          <a:noFill/>
        </p:spPr>
        <p:txBody>
          <a:bodyPr wrap="square" lIns="91440" tIns="45720" rIns="91440" bIns="45720">
            <a:spAutoFit/>
          </a:bodyPr>
          <a:lstStyle/>
          <a:p>
            <a:r>
              <a:rPr lang="en-US" sz="4400" b="1" dirty="0" smtClean="0">
                <a:ln w="900" cmpd="sng">
                  <a:solidFill>
                    <a:schemeClr val="bg1"/>
                  </a:solidFill>
                  <a:prstDash val="solid"/>
                </a:ln>
                <a:gradFill>
                  <a:gsLst>
                    <a:gs pos="0">
                      <a:srgbClr val="03D4A8"/>
                    </a:gs>
                    <a:gs pos="25000">
                      <a:srgbClr val="21D6E0"/>
                    </a:gs>
                    <a:gs pos="75000">
                      <a:srgbClr val="0087E6"/>
                    </a:gs>
                    <a:gs pos="100000">
                      <a:srgbClr val="005CBF"/>
                    </a:gs>
                  </a:gsLst>
                  <a:lin ang="5400000" scaled="0"/>
                </a:gradFill>
                <a:effectLst>
                  <a:innerShdw blurRad="101600" dist="76200" dir="5400000">
                    <a:schemeClr val="accent1">
                      <a:satMod val="190000"/>
                      <a:tint val="100000"/>
                      <a:alpha val="74000"/>
                    </a:schemeClr>
                  </a:innerShdw>
                </a:effectLst>
                <a:latin typeface="Adobe Caslon Pro Bold" pitchFamily="18" charset="0"/>
              </a:rPr>
              <a:t>DEMONSTRATE THE</a:t>
            </a:r>
            <a:endParaRPr lang="en-US" sz="4000" b="1" cap="none" spc="0" dirty="0">
              <a:ln w="900" cmpd="sng">
                <a:solidFill>
                  <a:schemeClr val="bg1"/>
                </a:solidFill>
                <a:prstDash val="solid"/>
              </a:ln>
              <a:gradFill>
                <a:gsLst>
                  <a:gs pos="0">
                    <a:srgbClr val="03D4A8"/>
                  </a:gs>
                  <a:gs pos="25000">
                    <a:srgbClr val="21D6E0"/>
                  </a:gs>
                  <a:gs pos="75000">
                    <a:srgbClr val="0087E6"/>
                  </a:gs>
                  <a:gs pos="100000">
                    <a:srgbClr val="005CBF"/>
                  </a:gs>
                </a:gsLst>
                <a:lin ang="5400000" scaled="0"/>
              </a:gradFill>
              <a:effectLst>
                <a:innerShdw blurRad="101600" dist="76200" dir="5400000">
                  <a:schemeClr val="accent1">
                    <a:satMod val="190000"/>
                    <a:tint val="100000"/>
                    <a:alpha val="74000"/>
                  </a:schemeClr>
                </a:innerShdw>
              </a:effectLst>
              <a:latin typeface="Adobe Caslon Pro Bold" pitchFamily="18" charset="0"/>
            </a:endParaRPr>
          </a:p>
        </p:txBody>
      </p:sp>
      <p:sp>
        <p:nvSpPr>
          <p:cNvPr id="3" name="Rectangle 2"/>
          <p:cNvSpPr/>
          <p:nvPr/>
        </p:nvSpPr>
        <p:spPr>
          <a:xfrm>
            <a:off x="1057469" y="2197953"/>
            <a:ext cx="8305800" cy="830997"/>
          </a:xfrm>
          <a:prstGeom prst="rect">
            <a:avLst/>
          </a:prstGeom>
          <a:noFill/>
        </p:spPr>
        <p:txBody>
          <a:bodyPr wrap="square" lIns="91440" tIns="45720" rIns="91440" bIns="45720">
            <a:spAutoFit/>
          </a:bodyPr>
          <a:lstStyle/>
          <a:p>
            <a:r>
              <a:rPr lang="en-US" sz="4800" b="1" dirty="0" smtClean="0">
                <a:ln w="900" cmpd="sng">
                  <a:solidFill>
                    <a:schemeClr val="bg1"/>
                  </a:solidFill>
                  <a:prstDash val="solid"/>
                </a:ln>
                <a:gradFill>
                  <a:gsLst>
                    <a:gs pos="0">
                      <a:srgbClr val="03D4A8"/>
                    </a:gs>
                    <a:gs pos="25000">
                      <a:srgbClr val="21D6E0"/>
                    </a:gs>
                    <a:gs pos="75000">
                      <a:srgbClr val="0087E6"/>
                    </a:gs>
                    <a:gs pos="100000">
                      <a:srgbClr val="005CBF"/>
                    </a:gs>
                  </a:gsLst>
                  <a:lin ang="5400000" scaled="0"/>
                </a:gradFill>
                <a:effectLst>
                  <a:innerShdw blurRad="101600" dist="76200" dir="5400000">
                    <a:schemeClr val="accent1">
                      <a:satMod val="190000"/>
                      <a:tint val="100000"/>
                      <a:alpha val="74000"/>
                    </a:schemeClr>
                  </a:innerShdw>
                </a:effectLst>
                <a:latin typeface="Adobe Caslon Pro Bold" pitchFamily="18" charset="0"/>
              </a:rPr>
              <a:t>COMPASSION OF GOD</a:t>
            </a:r>
            <a:endParaRPr lang="en-US" sz="4800" b="1" cap="none" spc="0" dirty="0">
              <a:ln w="900" cmpd="sng">
                <a:solidFill>
                  <a:schemeClr val="bg1"/>
                </a:solidFill>
                <a:prstDash val="solid"/>
              </a:ln>
              <a:gradFill>
                <a:gsLst>
                  <a:gs pos="0">
                    <a:srgbClr val="03D4A8"/>
                  </a:gs>
                  <a:gs pos="25000">
                    <a:srgbClr val="21D6E0"/>
                  </a:gs>
                  <a:gs pos="75000">
                    <a:srgbClr val="0087E6"/>
                  </a:gs>
                  <a:gs pos="100000">
                    <a:srgbClr val="005CBF"/>
                  </a:gs>
                </a:gsLst>
                <a:lin ang="5400000" scaled="0"/>
              </a:gradFill>
              <a:effectLst>
                <a:innerShdw blurRad="101600" dist="76200" dir="5400000">
                  <a:schemeClr val="accent1">
                    <a:satMod val="190000"/>
                    <a:tint val="100000"/>
                    <a:alpha val="74000"/>
                  </a:schemeClr>
                </a:innerShdw>
              </a:effectLst>
              <a:latin typeface="Adobe Caslon Pro Bold" pitchFamily="18" charset="0"/>
            </a:endParaRPr>
          </a:p>
        </p:txBody>
      </p:sp>
      <p:cxnSp>
        <p:nvCxnSpPr>
          <p:cNvPr id="6" name="Straight Connector 5"/>
          <p:cNvCxnSpPr/>
          <p:nvPr/>
        </p:nvCxnSpPr>
        <p:spPr>
          <a:xfrm>
            <a:off x="990600" y="1488216"/>
            <a:ext cx="0" cy="1447800"/>
          </a:xfrm>
          <a:prstGeom prst="line">
            <a:avLst/>
          </a:prstGeom>
          <a:ln w="15875">
            <a:solidFill>
              <a:srgbClr val="00FF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04800" y="1657350"/>
            <a:ext cx="381000" cy="1107996"/>
          </a:xfrm>
          <a:prstGeom prst="rect">
            <a:avLst/>
          </a:prstGeom>
          <a:noFill/>
        </p:spPr>
        <p:txBody>
          <a:bodyPr wrap="square" rtlCol="0">
            <a:spAutoFit/>
          </a:bodyPr>
          <a:lstStyle/>
          <a:p>
            <a:r>
              <a:rPr lang="en-US" sz="6600" dirty="0" smtClean="0">
                <a:solidFill>
                  <a:srgbClr val="00FF00"/>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2</a:t>
            </a:r>
            <a:endParaRPr lang="en-US" sz="6600" dirty="0">
              <a:solidFill>
                <a:srgbClr val="00FF00"/>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968376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7014</TotalTime>
  <Words>408</Words>
  <Application>Microsoft Office PowerPoint</Application>
  <PresentationFormat>On-screen Show (16:9)</PresentationFormat>
  <Paragraphs>44</Paragraphs>
  <Slides>26</Slides>
  <Notes>0</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1_Office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jim.smith</dc:creator>
  <cp:lastModifiedBy>jim.smith</cp:lastModifiedBy>
  <cp:revision>30</cp:revision>
  <dcterms:created xsi:type="dcterms:W3CDTF">2016-09-28T02:19:57Z</dcterms:created>
  <dcterms:modified xsi:type="dcterms:W3CDTF">2016-11-16T03:07:27Z</dcterms:modified>
</cp:coreProperties>
</file>