
<file path=[Content_Types].xml><?xml version="1.0" encoding="utf-8"?>
<Types xmlns="http://schemas.openxmlformats.org/package/2006/content-types">
  <Default Extension="xml" ContentType="application/xml"/>
  <Default Extension="jpeg" ContentType="image/jpeg"/>
  <Default Extension="wdp" ContentType="image/vnd.ms-photo"/>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1" r:id="rId2"/>
    <p:sldId id="304" r:id="rId3"/>
    <p:sldId id="336" r:id="rId4"/>
    <p:sldId id="337" r:id="rId5"/>
    <p:sldId id="260" r:id="rId6"/>
    <p:sldId id="288" r:id="rId7"/>
    <p:sldId id="265" r:id="rId8"/>
    <p:sldId id="307" r:id="rId9"/>
    <p:sldId id="256" r:id="rId10"/>
    <p:sldId id="257" r:id="rId11"/>
    <p:sldId id="319" r:id="rId12"/>
    <p:sldId id="331" r:id="rId13"/>
    <p:sldId id="323" r:id="rId14"/>
    <p:sldId id="267" r:id="rId15"/>
    <p:sldId id="261" r:id="rId16"/>
    <p:sldId id="264" r:id="rId17"/>
    <p:sldId id="324" r:id="rId18"/>
    <p:sldId id="295" r:id="rId19"/>
    <p:sldId id="332" r:id="rId20"/>
    <p:sldId id="326" r:id="rId21"/>
    <p:sldId id="269" r:id="rId22"/>
    <p:sldId id="271" r:id="rId23"/>
    <p:sldId id="272" r:id="rId24"/>
    <p:sldId id="314" r:id="rId25"/>
    <p:sldId id="333" r:id="rId26"/>
    <p:sldId id="328" r:id="rId27"/>
    <p:sldId id="334" r:id="rId28"/>
    <p:sldId id="316" r:id="rId29"/>
    <p:sldId id="277" r:id="rId30"/>
    <p:sldId id="297" r:id="rId31"/>
    <p:sldId id="329" r:id="rId32"/>
    <p:sldId id="281" r:id="rId33"/>
    <p:sldId id="282" r:id="rId34"/>
    <p:sldId id="280" r:id="rId35"/>
    <p:sldId id="335" r:id="rId36"/>
    <p:sldId id="292" r:id="rId3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31"/>
  </p:normalViewPr>
  <p:slideViewPr>
    <p:cSldViewPr>
      <p:cViewPr>
        <p:scale>
          <a:sx n="120" d="100"/>
          <a:sy n="120" d="100"/>
        </p:scale>
        <p:origin x="864" y="4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24824CE-7886-4282-8BCD-94851C5CBB33}" type="datetimeFigureOut">
              <a:rPr lang="en-US" smtClean="0"/>
              <a:t>11/6/17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135FD9-C03D-478F-91B5-DE523FEEABAE}" type="slidenum">
              <a:rPr lang="en-US" smtClean="0"/>
              <a:t>‹#›</a:t>
            </a:fld>
            <a:endParaRPr lang="en-US"/>
          </a:p>
        </p:txBody>
      </p:sp>
    </p:spTree>
    <p:extLst>
      <p:ext uri="{BB962C8B-B14F-4D97-AF65-F5344CB8AC3E}">
        <p14:creationId xmlns:p14="http://schemas.microsoft.com/office/powerpoint/2010/main" val="25866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6</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9</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13</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16</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22</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26</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29</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32</a:t>
            </a:fld>
            <a:endParaRPr lang="en-US"/>
          </a:p>
        </p:txBody>
      </p:sp>
    </p:spTree>
    <p:extLst>
      <p:ext uri="{BB962C8B-B14F-4D97-AF65-F5344CB8AC3E}">
        <p14:creationId xmlns:p14="http://schemas.microsoft.com/office/powerpoint/2010/main" val="1163464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135FD9-C03D-478F-91B5-DE523FEEABAE}" type="slidenum">
              <a:rPr lang="en-US" smtClean="0"/>
              <a:t>35</a:t>
            </a:fld>
            <a:endParaRPr lang="en-US"/>
          </a:p>
        </p:txBody>
      </p:sp>
    </p:spTree>
    <p:extLst>
      <p:ext uri="{BB962C8B-B14F-4D97-AF65-F5344CB8AC3E}">
        <p14:creationId xmlns:p14="http://schemas.microsoft.com/office/powerpoint/2010/main" val="116346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25913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329747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50351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9B1FCB-14DE-4030-BCFD-975836925E5B}"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49352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9B1FCB-14DE-4030-BCFD-975836925E5B}" type="datetimeFigureOut">
              <a:rPr lang="en-US" smtClean="0"/>
              <a:t>11/6/17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48071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89B1FCB-14DE-4030-BCFD-975836925E5B}"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4182063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89B1FCB-14DE-4030-BCFD-975836925E5B}" type="datetimeFigureOut">
              <a:rPr lang="en-US" smtClean="0"/>
              <a:t>11/6/17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6302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9B1FCB-14DE-4030-BCFD-975836925E5B}" type="datetimeFigureOut">
              <a:rPr lang="en-US" smtClean="0"/>
              <a:t>11/6/17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708325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B1FCB-14DE-4030-BCFD-975836925E5B}" type="datetimeFigureOut">
              <a:rPr lang="en-US" smtClean="0"/>
              <a:t>11/6/17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1130840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239679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9B1FCB-14DE-4030-BCFD-975836925E5B}" type="datetimeFigureOut">
              <a:rPr lang="en-US" smtClean="0"/>
              <a:t>11/6/17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BB09655-5890-4D2E-878A-D64D503F5365}" type="slidenum">
              <a:rPr lang="en-US" smtClean="0"/>
              <a:t>‹#›</a:t>
            </a:fld>
            <a:endParaRPr lang="en-US"/>
          </a:p>
        </p:txBody>
      </p:sp>
    </p:spTree>
    <p:extLst>
      <p:ext uri="{BB962C8B-B14F-4D97-AF65-F5344CB8AC3E}">
        <p14:creationId xmlns:p14="http://schemas.microsoft.com/office/powerpoint/2010/main" val="91782121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BEBA8EAE-BF5A-486C-A8C5-ECC9F3942E4B}">
                <a14:imgProps xmlns:a14="http://schemas.microsoft.com/office/drawing/2010/main">
                  <a14:imgLayer r:embed="rId14">
                    <a14:imgEffect>
                      <a14:brightnessContrast bright="-15000" contrast="22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F89B1FCB-14DE-4030-BCFD-975836925E5B}" type="datetimeFigureOut">
              <a:rPr lang="en-US" smtClean="0"/>
              <a:t>11/6/17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BB09655-5890-4D2E-878A-D64D503F5365}" type="slidenum">
              <a:rPr lang="en-US" smtClean="0"/>
              <a:t>‹#›</a:t>
            </a:fld>
            <a:endParaRPr lang="en-US"/>
          </a:p>
        </p:txBody>
      </p:sp>
    </p:spTree>
    <p:extLst>
      <p:ext uri="{BB962C8B-B14F-4D97-AF65-F5344CB8AC3E}">
        <p14:creationId xmlns:p14="http://schemas.microsoft.com/office/powerpoint/2010/main" val="12031367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01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38348" y="971550"/>
            <a:ext cx="7672251" cy="3231654"/>
          </a:xfrm>
          <a:prstGeom prst="rect">
            <a:avLst/>
          </a:prstGeom>
        </p:spPr>
        <p:txBody>
          <a:bodyPr wrap="square">
            <a:spAutoFit/>
          </a:bodyPr>
          <a:lstStyle/>
          <a:p>
            <a:r>
              <a:rPr lang="en-US" sz="3600" b="1" dirty="0" smtClean="0">
                <a:solidFill>
                  <a:schemeClr val="bg1"/>
                </a:solidFill>
                <a:effectLst>
                  <a:outerShdw blurRad="50800" dist="38100" dir="2700000" algn="tl" rotWithShape="0">
                    <a:prstClr val="black">
                      <a:alpha val="40000"/>
                    </a:prstClr>
                  </a:outerShdw>
                </a:effectLst>
                <a:latin typeface="A little sunshine" panose="02000603000000000000" pitchFamily="2" charset="0"/>
                <a:ea typeface="A little sunshine" panose="02000603000000000000" pitchFamily="2" charset="0"/>
                <a:cs typeface="Verdana" panose="020B0604030504040204" pitchFamily="34" charset="0"/>
              </a:rPr>
              <a:t>Matthew 5:23-24 (new living translation)</a:t>
            </a:r>
            <a:r>
              <a:rPr lang="en-US" sz="2800"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t/>
            </a:r>
            <a:br>
              <a:rPr lang="en-US" sz="2800" dirty="0" smtClean="0">
                <a:solidFill>
                  <a:schemeClr val="bg1"/>
                </a:solidFill>
                <a:effectLst>
                  <a:outerShdw blurRad="50800" dist="38100" dir="2700000" algn="tl" rotWithShape="0">
                    <a:prstClr val="black">
                      <a:alpha val="40000"/>
                    </a:prstClr>
                  </a:outerShdw>
                </a:effectLst>
                <a:latin typeface="Verdana" panose="020B0604030504040204" pitchFamily="34" charset="0"/>
                <a:ea typeface="Verdana" panose="020B0604030504040204" pitchFamily="34" charset="0"/>
                <a:cs typeface="Verdana" panose="020B0604030504040204" pitchFamily="34" charset="0"/>
              </a:rPr>
            </a:b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“If you’re standing before the altar in the Temple, giving an offering to God, and you  suddenly remember someone has something against you, leave your offering there beside the altar. Go at once and first be reconciled to that person. </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
            </a:r>
            <a:b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b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Then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come </a:t>
            </a:r>
            <a:r>
              <a:rPr lang="en-US" sz="2800" b="1" dirty="0" smtClean="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and offer </a:t>
            </a:r>
            <a:r>
              <a:rPr lang="en-US" sz="2800" b="1" dirty="0">
                <a:solidFill>
                  <a:schemeClr val="bg1"/>
                </a:solidFill>
                <a:effectLst>
                  <a:outerShdw dist="50800" dir="5400000" algn="ctr" rotWithShape="0">
                    <a:srgbClr val="000000">
                      <a:alpha val="84000"/>
                    </a:srgbClr>
                  </a:outerShdw>
                </a:effectLst>
                <a:ea typeface="Verdana" panose="020B0604030504040204" pitchFamily="34" charset="0"/>
                <a:cs typeface="Verdana" panose="020B0604030504040204" pitchFamily="34" charset="0"/>
              </a:rPr>
              <a:t>your gift to God.”	</a:t>
            </a:r>
            <a:endParaRPr lang="en-US" sz="2800" b="1" dirty="0">
              <a:solidFill>
                <a:schemeClr val="bg1"/>
              </a:solidFill>
              <a:effectLst>
                <a:outerShdw dist="50800" dir="5400000" algn="ctr" rotWithShape="0">
                  <a:srgbClr val="000000">
                    <a:alpha val="84000"/>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7" name="Straight Connector 6"/>
          <p:cNvCxnSpPr/>
          <p:nvPr/>
        </p:nvCxnSpPr>
        <p:spPr>
          <a:xfrm>
            <a:off x="990600" y="1581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1056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15008"/>
          <a:stretch/>
        </p:blipFill>
        <p:spPr bwMode="auto">
          <a:xfrm>
            <a:off x="381000" y="438150"/>
            <a:ext cx="3760090" cy="293687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pic>
        <p:nvPicPr>
          <p:cNvPr id="1029" name="Picture 5" descr="Image result for turtle in the sh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504950"/>
            <a:ext cx="4038600" cy="269240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187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1169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for what you need</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Ask God</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2</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5398763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52670" y="1858294"/>
            <a:ext cx="8077200" cy="1508105"/>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James 1:5  (Living Bible)</a:t>
            </a:r>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endParaRPr lang="en-US" sz="28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“If you want to know what God wants you to do, ask Him, and He will gladly tell you . .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805962" y="24193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2674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017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for what’s your fault</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Take Responsibility</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3</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8992332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57350"/>
            <a:ext cx="8077200" cy="1938992"/>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James 4:1</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“What causes fights and quarrels among you? They are caused by selfish desires that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are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continually at war inside you</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609600" y="21907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20094" y="651867"/>
            <a:ext cx="8077200" cy="1538883"/>
          </a:xfrm>
          <a:prstGeom prst="rect">
            <a:avLst/>
          </a:prstGeom>
        </p:spPr>
        <p:txBody>
          <a:bodyPr wrap="square">
            <a:spAutoFit/>
          </a:bodyPr>
          <a:lstStyle/>
          <a:p>
            <a:pPr algn="ctr"/>
            <a:r>
              <a:rPr lang="en-US" sz="6600" b="1" dirty="0"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S e l f </a:t>
            </a:r>
            <a:r>
              <a:rPr lang="en-US" sz="6600" b="1" dirty="0" err="1"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i</a:t>
            </a:r>
            <a:r>
              <a:rPr lang="en-US" sz="6600" b="1" dirty="0"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 s h n e s </a:t>
            </a:r>
            <a:r>
              <a:rPr lang="en-US" sz="6600" b="1" dirty="0" err="1"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s</a:t>
            </a:r>
            <a:endParaRPr lang="en-US" sz="6600" b="1" dirty="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dirty="0" smtClean="0">
                <a:latin typeface="A little sunshine" panose="02000603000000000000" pitchFamily="2" charset="0"/>
                <a:ea typeface="A little sunshine" panose="02000603000000000000" pitchFamily="2"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304987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1131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6050" y="1771293"/>
            <a:ext cx="8077200" cy="1077218"/>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Proverbs 13:10   (New Century Version)</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“Pride only leads to arguments . .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609600" y="23431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20094" y="651867"/>
            <a:ext cx="8077200" cy="1107996"/>
          </a:xfrm>
          <a:prstGeom prst="rect">
            <a:avLst/>
          </a:prstGeom>
        </p:spPr>
        <p:txBody>
          <a:bodyPr wrap="square">
            <a:spAutoFit/>
          </a:bodyPr>
          <a:lstStyle/>
          <a:p>
            <a:pPr algn="ctr"/>
            <a:r>
              <a:rPr lang="en-US" sz="6600" b="1" dirty="0"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P r </a:t>
            </a:r>
            <a:r>
              <a:rPr lang="en-US" sz="6600" b="1" dirty="0" err="1"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i</a:t>
            </a:r>
            <a:r>
              <a:rPr lang="en-US" sz="6600" b="1" dirty="0" smtClean="0">
                <a:solidFill>
                  <a:schemeClr val="accent4">
                    <a:lumMod val="50000"/>
                  </a:schemeClr>
                </a:solidFill>
                <a:effectLst>
                  <a:outerShdw blurRad="50800" dist="38100" dir="8100000" algn="tr" rotWithShape="0">
                    <a:schemeClr val="bg1">
                      <a:alpha val="40000"/>
                    </a:schemeClr>
                  </a:outerShdw>
                </a:effectLst>
                <a:latin typeface="A little sunshine" panose="02000603000000000000" pitchFamily="2" charset="0"/>
                <a:ea typeface="A little sunshine" panose="02000603000000000000" pitchFamily="2" charset="0"/>
                <a:cs typeface="Verdana" panose="020B0604030504040204" pitchFamily="34" charset="0"/>
              </a:rPr>
              <a:t> d e</a:t>
            </a:r>
            <a:r>
              <a:rPr lang="en-US" sz="2800" dirty="0" smtClean="0">
                <a:latin typeface="A little sunshine" panose="02000603000000000000" pitchFamily="2" charset="0"/>
                <a:ea typeface="A little sunshine" panose="02000603000000000000" pitchFamily="2" charset="0"/>
                <a:cs typeface="Verdana" panose="020B0604030504040204" pitchFamily="34" charset="0"/>
              </a:rPr>
              <a:t> </a:t>
            </a:r>
            <a:endParaRPr lang="en-US" sz="28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759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5000"/>
          <a:stretch/>
        </p:blipFill>
        <p:spPr bwMode="auto">
          <a:xfrm>
            <a:off x="0" y="0"/>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380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971550"/>
            <a:ext cx="8077200" cy="3662541"/>
          </a:xfrm>
          <a:prstGeom prst="rect">
            <a:avLst/>
          </a:prstGeom>
        </p:spPr>
        <p:txBody>
          <a:bodyPr wrap="square">
            <a:spAutoFit/>
          </a:bodyPr>
          <a:lstStyle/>
          <a:p>
            <a:r>
              <a:rPr lang="en-US" sz="3600" b="1"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7:3-5   </a:t>
            </a:r>
            <a:r>
              <a:rPr lang="en-US" sz="24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(New Living Translation)</a:t>
            </a:r>
            <a:endParaRPr lang="en-US" sz="24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why worry about a speck in your friend’s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eye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when you have a log in your own?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How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can you think of saying to your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friend,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‘Let me help you get rid of that speck in your eye,’ when you can’t see past the log in your own eye?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Hypocrite</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First get rid of the log in your own eye; then you will see well enough to deal with the speck in your friend’s eye.</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609600" y="1581150"/>
            <a:ext cx="67056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124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83783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38200" y="2419350"/>
            <a:ext cx="85344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perspective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Listen to their</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4</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33647158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3400" y="1657350"/>
            <a:ext cx="8153400" cy="1508105"/>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James 1:19  (NLT</a:t>
            </a:r>
            <a:r>
              <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 </a:t>
            </a: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 . be quick to listen, slow to speak, </a:t>
            </a:r>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slow to get angry</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4" name="Straight Connector 3"/>
          <p:cNvCxnSpPr/>
          <p:nvPr/>
        </p:nvCxnSpPr>
        <p:spPr>
          <a:xfrm>
            <a:off x="609600" y="2190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4634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1047750"/>
            <a:ext cx="8229600" cy="2800767"/>
          </a:xfrm>
          <a:prstGeom prst="rect">
            <a:avLst/>
          </a:prstGeom>
        </p:spPr>
        <p:txBody>
          <a:bodyPr wrap="square">
            <a:spAutoFit/>
          </a:bodyPr>
          <a:lstStyle/>
          <a:p>
            <a:endPar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Philippians 2:4-5 </a:t>
            </a:r>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(NIV)</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“Each of you should look not only to your own interests, but also to the interests of others. Your attitude should be the same as that of Christ Jesus.”	</a:t>
            </a:r>
          </a:p>
        </p:txBody>
      </p:sp>
      <p:cxnSp>
        <p:nvCxnSpPr>
          <p:cNvPr id="6" name="Straight Connector 5"/>
          <p:cNvCxnSpPr/>
          <p:nvPr/>
        </p:nvCxnSpPr>
        <p:spPr>
          <a:xfrm>
            <a:off x="685800" y="20383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518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785273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5344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the truth lovingly</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828800" y="15811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Speak </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5</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4279041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38200" y="1728341"/>
            <a:ext cx="7391400" cy="1077218"/>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Ephesians 4:15</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Speak the truth in love.” </a:t>
            </a:r>
          </a:p>
        </p:txBody>
      </p:sp>
      <p:cxnSp>
        <p:nvCxnSpPr>
          <p:cNvPr id="6" name="Straight Connector 5"/>
          <p:cNvCxnSpPr/>
          <p:nvPr/>
        </p:nvCxnSpPr>
        <p:spPr>
          <a:xfrm>
            <a:off x="914400" y="22669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8052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60912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2426553"/>
            <a:ext cx="83058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not the blame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Fix the problem</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6</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32057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2635" b="12365"/>
          <a:stretch/>
        </p:blipFill>
        <p:spPr bwMode="auto">
          <a:xfrm>
            <a:off x="0" y="1"/>
            <a:ext cx="9144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768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543" y="1421070"/>
            <a:ext cx="7391400" cy="1938992"/>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Colossians 3:8 (NIV)</a:t>
            </a:r>
            <a:endParaRPr lang="en-US" sz="3600" dirty="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endParaRP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“You must rid yourselves of all such things as these: anger, rage, malice, slander, and filthy language from your lips</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endPar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endParaRPr>
          </a:p>
        </p:txBody>
      </p:sp>
      <p:cxnSp>
        <p:nvCxnSpPr>
          <p:cNvPr id="6" name="Straight Connector 5"/>
          <p:cNvCxnSpPr/>
          <p:nvPr/>
        </p:nvCxnSpPr>
        <p:spPr>
          <a:xfrm>
            <a:off x="914400" y="1962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8900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72003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19350"/>
            <a:ext cx="8839200" cy="646331"/>
          </a:xfrm>
          <a:prstGeom prst="rect">
            <a:avLst/>
          </a:prstGeom>
        </p:spPr>
        <p:txBody>
          <a:bodyPr wrap="square">
            <a:spAutoFit/>
          </a:bodyPr>
          <a:lstStyle/>
          <a:p>
            <a:pPr algn="ctr"/>
            <a:r>
              <a:rPr lang="en-US" sz="36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strengthening the relationship</a:t>
            </a:r>
            <a:endParaRPr lang="en-US" sz="3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Focus on </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962400" y="666750"/>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7</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29613321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0972" y="895350"/>
            <a:ext cx="7391400" cy="3662541"/>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2 Corinthians 5:18-20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And God has given us this task of reconciling people to him.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For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God was in Christ, reconciling the world to himself, no longer counting people’s sins against them. And he gave us this wonderful message of reconciliation.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So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we are Christ’s ambassadors; God is making his appeal through us. </a:t>
            </a:r>
            <a:endParaRPr lang="en-US" sz="2800" b="1"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14287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037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9300384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rPr>
              <a:t>Happy are the</a:t>
            </a:r>
            <a:endParaRPr lang="en-US" sz="6600" dirty="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endParaRPr>
          </a:p>
        </p:txBody>
      </p:sp>
      <p:sp>
        <p:nvSpPr>
          <p:cNvPr id="2" name="Rectangle 1"/>
          <p:cNvSpPr/>
          <p:nvPr/>
        </p:nvSpPr>
        <p:spPr>
          <a:xfrm>
            <a:off x="445477" y="2571750"/>
            <a:ext cx="8305800" cy="707886"/>
          </a:xfrm>
          <a:prstGeom prst="rect">
            <a:avLst/>
          </a:prstGeom>
        </p:spPr>
        <p:txBody>
          <a:bodyPr wrap="square">
            <a:spAutoFit/>
          </a:bodyPr>
          <a:lstStyle/>
          <a:p>
            <a:pPr lvl="0" algn="ctr"/>
            <a:r>
              <a:rPr lang="en-US" sz="4000" b="1" dirty="0" smtClean="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peacemakers</a:t>
            </a:r>
            <a:endParaRPr lang="en-US" sz="4000"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331207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jim.smith\Google Drive\Jim\The Beatitudes\thebeatsthem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1" y="0"/>
            <a:ext cx="9144001"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6536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2859098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16429" y="1809750"/>
            <a:ext cx="7391400" cy="1508105"/>
          </a:xfrm>
          <a:prstGeom prst="rect">
            <a:avLst/>
          </a:prstGeom>
        </p:spPr>
        <p:txBody>
          <a:bodyPr wrap="square">
            <a:spAutoFit/>
          </a:bodyPr>
          <a:lstStyle/>
          <a:p>
            <a:r>
              <a:rPr lang="en-US" sz="3600" dirty="0" smtClean="0">
                <a:solidFill>
                  <a:schemeClr val="bg1"/>
                </a:solidFill>
                <a:effectLst>
                  <a:outerShdw blurRad="38100" dist="38100" dir="2700000" algn="tl">
                    <a:srgbClr val="000000"/>
                  </a:outerShdw>
                </a:effectLst>
                <a:latin typeface="A little sunshine" panose="02000603000000000000" pitchFamily="2" charset="0"/>
                <a:ea typeface="A little sunshine" panose="02000603000000000000" pitchFamily="2" charset="0"/>
                <a:cs typeface="Verdana" panose="020B0604030504040204" pitchFamily="34" charset="0"/>
              </a:rPr>
              <a:t>Matthew  5:6    (NLT)</a:t>
            </a: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r>
            <a:b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br>
            <a:r>
              <a:rPr lang="en-US" sz="2800"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God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blesses those who work for peace,</a:t>
            </a:r>
          </a:p>
          <a:p>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for </a:t>
            </a:r>
            <a:r>
              <a:rPr lang="en-US" sz="2800" b="1" dirty="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they will be called the children of </a:t>
            </a:r>
            <a:r>
              <a:rPr lang="en-US" sz="2800" b="1" dirty="0" smtClean="0">
                <a:solidFill>
                  <a:schemeClr val="bg1"/>
                </a:solidFill>
                <a:effectLst>
                  <a:outerShdw blurRad="38100" dist="38100" dir="2700000" algn="tl">
                    <a:srgbClr val="000000"/>
                  </a:outerShdw>
                </a:effectLst>
                <a:ea typeface="Verdana" panose="020B0604030504040204" pitchFamily="34" charset="0"/>
                <a:cs typeface="Verdana" panose="020B0604030504040204" pitchFamily="34" charset="0"/>
              </a:rPr>
              <a:t>God.”</a:t>
            </a:r>
            <a:endParaRPr lang="en-US" sz="2800" dirty="0">
              <a:solidFill>
                <a:schemeClr val="bg1"/>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9144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439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161903" y="1657350"/>
            <a:ext cx="6172200" cy="1107996"/>
          </a:xfrm>
          <a:prstGeom prst="rect">
            <a:avLst/>
          </a:prstGeom>
        </p:spPr>
        <p:txBody>
          <a:bodyPr wrap="square">
            <a:spAutoFit/>
          </a:bodyPr>
          <a:lstStyle/>
          <a:p>
            <a:pPr algn="ctr"/>
            <a:r>
              <a:rPr lang="en-US" sz="6600" b="1" dirty="0" smtClean="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rPr>
              <a:t>Happy are the</a:t>
            </a:r>
            <a:endParaRPr lang="en-US" sz="6600" dirty="0">
              <a:solidFill>
                <a:schemeClr val="bg1"/>
              </a:solidFill>
              <a:effectLst>
                <a:outerShdw blurRad="50800" dist="50800" dir="5400000" algn="ctr" rotWithShape="0">
                  <a:schemeClr val="tx1"/>
                </a:outerShdw>
              </a:effectLst>
              <a:latin typeface="Edwardian Script ITC" panose="030303020407070D0804" pitchFamily="66" charset="0"/>
              <a:ea typeface="A little sunshine" panose="02000603000000000000" pitchFamily="2" charset="0"/>
              <a:cs typeface="Verdana" panose="020B0604030504040204" pitchFamily="34" charset="0"/>
            </a:endParaRPr>
          </a:p>
        </p:txBody>
      </p:sp>
      <p:sp>
        <p:nvSpPr>
          <p:cNvPr id="2" name="Rectangle 1"/>
          <p:cNvSpPr/>
          <p:nvPr/>
        </p:nvSpPr>
        <p:spPr>
          <a:xfrm>
            <a:off x="445477" y="2571750"/>
            <a:ext cx="8305800" cy="707886"/>
          </a:xfrm>
          <a:prstGeom prst="rect">
            <a:avLst/>
          </a:prstGeom>
        </p:spPr>
        <p:txBody>
          <a:bodyPr wrap="square">
            <a:spAutoFit/>
          </a:bodyPr>
          <a:lstStyle/>
          <a:p>
            <a:pPr lvl="0" algn="ctr"/>
            <a:r>
              <a:rPr lang="en-US" sz="4000" b="1" dirty="0" smtClean="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rPr>
              <a:t>peacemakers</a:t>
            </a:r>
            <a:endParaRPr lang="en-US" sz="4000" dirty="0">
              <a:solidFill>
                <a:prstClr val="white"/>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88914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56903" y="1809750"/>
            <a:ext cx="8763000" cy="1384995"/>
          </a:xfrm>
          <a:prstGeom prst="rect">
            <a:avLst/>
          </a:prstGeom>
        </p:spPr>
        <p:txBody>
          <a:bodyPr wrap="square">
            <a:spAutoFit/>
          </a:bodyPr>
          <a:lstStyle/>
          <a:p>
            <a:r>
              <a:rPr lang="en-US" sz="3600" b="1" dirty="0" smtClean="0">
                <a:solidFill>
                  <a:schemeClr val="bg1"/>
                </a:solidFill>
                <a:effectLst>
                  <a:outerShdw blurRad="50800" dist="50800" dir="5400000" algn="ctr" rotWithShape="0">
                    <a:schemeClr val="tx1"/>
                  </a:outerShdw>
                </a:effectLst>
                <a:latin typeface="A little sunshine" panose="02000603000000000000" pitchFamily="2" charset="0"/>
                <a:ea typeface="A little sunshine" panose="02000603000000000000" pitchFamily="2" charset="0"/>
                <a:cs typeface="Verdana" panose="020B0604030504040204" pitchFamily="34" charset="0"/>
              </a:rPr>
              <a:t>James 3:18     (NLT)</a:t>
            </a:r>
          </a:p>
          <a:p>
            <a:r>
              <a:rPr lang="en-US" sz="2400" b="1" dirty="0">
                <a:solidFill>
                  <a:schemeClr val="bg1"/>
                </a:solidFill>
                <a:effectLst>
                  <a:outerShdw blurRad="50800" dist="50800" dir="5400000" algn="ctr" rotWithShape="0">
                    <a:schemeClr val="tx1"/>
                  </a:outerShdw>
                </a:effectLst>
              </a:rPr>
              <a:t>“Those who are peacemakers will plant seeds of peace </a:t>
            </a:r>
            <a:r>
              <a:rPr lang="en-US" sz="2400" b="1" dirty="0" smtClean="0">
                <a:solidFill>
                  <a:schemeClr val="bg1"/>
                </a:solidFill>
                <a:effectLst>
                  <a:outerShdw blurRad="50800" dist="50800" dir="5400000" algn="ctr" rotWithShape="0">
                    <a:schemeClr val="tx1"/>
                  </a:outerShdw>
                </a:effectLst>
              </a:rPr>
              <a:t/>
            </a:r>
            <a:br>
              <a:rPr lang="en-US" sz="2400" b="1" dirty="0" smtClean="0">
                <a:solidFill>
                  <a:schemeClr val="bg1"/>
                </a:solidFill>
                <a:effectLst>
                  <a:outerShdw blurRad="50800" dist="50800" dir="5400000" algn="ctr" rotWithShape="0">
                    <a:schemeClr val="tx1"/>
                  </a:outerShdw>
                </a:effectLst>
              </a:rPr>
            </a:br>
            <a:r>
              <a:rPr lang="en-US" sz="2400" b="1" dirty="0" smtClean="0">
                <a:solidFill>
                  <a:schemeClr val="bg1"/>
                </a:solidFill>
                <a:effectLst>
                  <a:outerShdw blurRad="50800" dist="50800" dir="5400000" algn="ctr" rotWithShape="0">
                    <a:schemeClr val="tx1"/>
                  </a:outerShdw>
                </a:effectLst>
              </a:rPr>
              <a:t>and </a:t>
            </a:r>
            <a:r>
              <a:rPr lang="en-US" sz="2400" b="1" dirty="0">
                <a:solidFill>
                  <a:schemeClr val="bg1"/>
                </a:solidFill>
                <a:effectLst>
                  <a:outerShdw blurRad="50800" dist="50800" dir="5400000" algn="ctr" rotWithShape="0">
                    <a:schemeClr val="tx1"/>
                  </a:outerShdw>
                </a:effectLst>
              </a:rPr>
              <a:t>reap a </a:t>
            </a:r>
            <a:r>
              <a:rPr lang="en-US" sz="2400" b="1" dirty="0" smtClean="0">
                <a:solidFill>
                  <a:schemeClr val="bg1"/>
                </a:solidFill>
                <a:effectLst>
                  <a:outerShdw blurRad="50800" dist="50800" dir="5400000" algn="ctr" rotWithShape="0">
                    <a:schemeClr val="tx1"/>
                  </a:outerShdw>
                </a:effectLst>
              </a:rPr>
              <a:t>harvest </a:t>
            </a:r>
            <a:r>
              <a:rPr lang="en-US" sz="2400" b="1" dirty="0">
                <a:solidFill>
                  <a:schemeClr val="bg1"/>
                </a:solidFill>
                <a:effectLst>
                  <a:outerShdw blurRad="50800" dist="50800" dir="5400000" algn="ctr" rotWithShape="0">
                    <a:schemeClr val="tx1"/>
                  </a:outerShdw>
                </a:effectLst>
              </a:rPr>
              <a:t>of goodness.”	</a:t>
            </a:r>
            <a:endParaRPr lang="en-US" sz="2400" b="1" dirty="0">
              <a:solidFill>
                <a:schemeClr val="bg1"/>
              </a:solidFill>
              <a:effectLst>
                <a:outerShdw blurRad="50800" dist="50800" dir="5400000" algn="ctr" rotWithShape="0">
                  <a:schemeClr val="tx1"/>
                </a:outerShdw>
              </a:effectLst>
              <a:latin typeface="Verdana" panose="020B0604030504040204" pitchFamily="34" charset="0"/>
              <a:ea typeface="Verdana" panose="020B0604030504040204" pitchFamily="34" charset="0"/>
              <a:cs typeface="Verdana" panose="020B0604030504040204" pitchFamily="34" charset="0"/>
            </a:endParaRPr>
          </a:p>
        </p:txBody>
      </p:sp>
      <p:cxnSp>
        <p:nvCxnSpPr>
          <p:cNvPr id="6" name="Straight Connector 5"/>
          <p:cNvCxnSpPr/>
          <p:nvPr/>
        </p:nvCxnSpPr>
        <p:spPr>
          <a:xfrm>
            <a:off x="381000" y="2343150"/>
            <a:ext cx="67056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6145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221909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04800" y="2495550"/>
            <a:ext cx="8382000" cy="830997"/>
          </a:xfrm>
          <a:prstGeom prst="rect">
            <a:avLst/>
          </a:prstGeom>
        </p:spPr>
        <p:txBody>
          <a:bodyPr wrap="square">
            <a:spAutoFit/>
          </a:bodyPr>
          <a:lstStyle/>
          <a:p>
            <a:pPr algn="ctr"/>
            <a:r>
              <a:rPr lang="en-US" sz="4800" b="1" dirty="0" smtClean="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rPr>
              <a:t>first move</a:t>
            </a:r>
            <a:endParaRPr lang="en-US" sz="48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1066800" y="1657350"/>
            <a:ext cx="7267303" cy="1107996"/>
          </a:xfrm>
          <a:prstGeom prst="rect">
            <a:avLst/>
          </a:prstGeom>
        </p:spPr>
        <p:txBody>
          <a:bodyPr wrap="square">
            <a:spAutoFit/>
          </a:bodyPr>
          <a:lstStyle/>
          <a:p>
            <a:pPr algn="ctr"/>
            <a:r>
              <a:rPr lang="en-US" sz="6600" b="1" dirty="0" smtClean="0">
                <a:solidFill>
                  <a:schemeClr val="bg1"/>
                </a:solidFill>
                <a:effectLst>
                  <a:outerShdw blurRad="38100" dist="38100" dir="2700000" algn="tl">
                    <a:srgbClr val="000000"/>
                  </a:outerShdw>
                </a:effectLst>
                <a:latin typeface="Edwardian Script ITC" panose="030303020407070D0804" pitchFamily="66" charset="0"/>
                <a:ea typeface="Verdana" panose="020B0604030504040204" pitchFamily="34" charset="0"/>
                <a:cs typeface="Verdana" panose="020B0604030504040204" pitchFamily="34" charset="0"/>
              </a:rPr>
              <a:t>Make the</a:t>
            </a:r>
            <a:endParaRPr lang="en-US" sz="6600" dirty="0">
              <a:solidFill>
                <a:schemeClr val="bg1"/>
              </a:solidFill>
              <a:effectLst>
                <a:outerShdw blurRad="38100" dist="38100" dir="2700000" algn="tl">
                  <a:srgbClr val="000000"/>
                </a:outerShdw>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Oval 9"/>
          <p:cNvSpPr/>
          <p:nvPr/>
        </p:nvSpPr>
        <p:spPr>
          <a:xfrm>
            <a:off x="3810000" y="742950"/>
            <a:ext cx="838200" cy="762000"/>
          </a:xfrm>
          <a:prstGeom prst="ellipse">
            <a:avLst/>
          </a:prstGeom>
          <a:solidFill>
            <a:schemeClr val="accent3">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8600" y="613035"/>
            <a:ext cx="609600" cy="1107996"/>
          </a:xfrm>
          <a:prstGeom prst="rect">
            <a:avLst/>
          </a:prstGeom>
          <a:noFill/>
        </p:spPr>
        <p:txBody>
          <a:bodyPr wrap="square" rtlCol="0">
            <a:spAutoFit/>
          </a:bodyPr>
          <a:lstStyle/>
          <a:p>
            <a:r>
              <a:rPr lang="en-US" sz="6600" dirty="0" smtClean="0">
                <a:solidFill>
                  <a:schemeClr val="bg1"/>
                </a:solidFill>
                <a:latin typeface="Brush Script MT" panose="03060802040406070304" pitchFamily="66" charset="0"/>
                <a:cs typeface="David" panose="020E0502060401010101" pitchFamily="34" charset="-79"/>
              </a:rPr>
              <a:t>1</a:t>
            </a:r>
            <a:endParaRPr lang="en-US" sz="6600" dirty="0">
              <a:solidFill>
                <a:schemeClr val="bg1"/>
              </a:solidFill>
              <a:latin typeface="Brush Script MT" panose="03060802040406070304" pitchFamily="66" charset="0"/>
              <a:cs typeface="David" panose="020E0502060401010101" pitchFamily="34" charset="-79"/>
            </a:endParaRPr>
          </a:p>
        </p:txBody>
      </p:sp>
    </p:spTree>
    <p:extLst>
      <p:ext uri="{BB962C8B-B14F-4D97-AF65-F5344CB8AC3E}">
        <p14:creationId xmlns:p14="http://schemas.microsoft.com/office/powerpoint/2010/main" val="19654241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3809</TotalTime>
  <Words>375</Words>
  <Application>Microsoft Macintosh PowerPoint</Application>
  <PresentationFormat>On-screen Show (16:9)</PresentationFormat>
  <Paragraphs>61</Paragraphs>
  <Slides>36</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 little sunshine</vt:lpstr>
      <vt:lpstr>Arial</vt:lpstr>
      <vt:lpstr>Brush Script MT</vt:lpstr>
      <vt:lpstr>Calibri</vt:lpstr>
      <vt:lpstr>David</vt:lpstr>
      <vt:lpstr>Edwardian Script ITC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jim.smith</dc:creator>
  <cp:lastModifiedBy>Matthew Shool</cp:lastModifiedBy>
  <cp:revision>49</cp:revision>
  <dcterms:created xsi:type="dcterms:W3CDTF">2017-09-18T20:46:43Z</dcterms:created>
  <dcterms:modified xsi:type="dcterms:W3CDTF">2017-11-06T18:22:03Z</dcterms:modified>
</cp:coreProperties>
</file>