
<file path=[Content_Types].xml><?xml version="1.0" encoding="utf-8"?>
<Types xmlns="http://schemas.openxmlformats.org/package/2006/content-types">
  <Default Extension="xml" ContentType="application/xml"/>
  <Default Extension="jpeg" ContentType="image/jpeg"/>
  <Default Extension="wdp" ContentType="image/vnd.ms-photo"/>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91" r:id="rId2"/>
    <p:sldId id="304" r:id="rId3"/>
    <p:sldId id="288" r:id="rId4"/>
    <p:sldId id="265" r:id="rId5"/>
    <p:sldId id="260" r:id="rId6"/>
    <p:sldId id="305" r:id="rId7"/>
    <p:sldId id="307" r:id="rId8"/>
    <p:sldId id="256" r:id="rId9"/>
    <p:sldId id="293" r:id="rId10"/>
    <p:sldId id="306" r:id="rId11"/>
    <p:sldId id="318" r:id="rId12"/>
    <p:sldId id="257" r:id="rId13"/>
    <p:sldId id="308" r:id="rId14"/>
    <p:sldId id="319" r:id="rId15"/>
    <p:sldId id="310" r:id="rId16"/>
    <p:sldId id="311" r:id="rId17"/>
    <p:sldId id="309" r:id="rId18"/>
    <p:sldId id="312" r:id="rId19"/>
    <p:sldId id="261" r:id="rId20"/>
    <p:sldId id="264" r:id="rId21"/>
    <p:sldId id="267" r:id="rId22"/>
    <p:sldId id="295" r:id="rId23"/>
    <p:sldId id="269" r:id="rId24"/>
    <p:sldId id="271" r:id="rId25"/>
    <p:sldId id="272" r:id="rId26"/>
    <p:sldId id="296" r:id="rId27"/>
    <p:sldId id="313" r:id="rId28"/>
    <p:sldId id="314" r:id="rId29"/>
    <p:sldId id="315" r:id="rId30"/>
    <p:sldId id="316" r:id="rId31"/>
    <p:sldId id="277" r:id="rId32"/>
    <p:sldId id="297" r:id="rId33"/>
    <p:sldId id="280" r:id="rId34"/>
    <p:sldId id="281" r:id="rId35"/>
    <p:sldId id="282" r:id="rId36"/>
    <p:sldId id="300" r:id="rId37"/>
    <p:sldId id="317" r:id="rId38"/>
    <p:sldId id="303" r:id="rId39"/>
    <p:sldId id="292" r:id="rId40"/>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94631"/>
  </p:normalViewPr>
  <p:slideViewPr>
    <p:cSldViewPr>
      <p:cViewPr varScale="1">
        <p:scale>
          <a:sx n="135" d="100"/>
          <a:sy n="135" d="100"/>
        </p:scale>
        <p:origin x="424" y="17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notesMaster" Target="notesMasters/notesMaster1.xml"/><Relationship Id="rId42" Type="http://schemas.openxmlformats.org/officeDocument/2006/relationships/presProps" Target="presProps.xml"/><Relationship Id="rId43" Type="http://schemas.openxmlformats.org/officeDocument/2006/relationships/viewProps" Target="viewProps.xml"/><Relationship Id="rId44" Type="http://schemas.openxmlformats.org/officeDocument/2006/relationships/theme" Target="theme/theme1.xml"/><Relationship Id="rId4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24824CE-7886-4282-8BCD-94851C5CBB33}" type="datetimeFigureOut">
              <a:rPr lang="en-US" smtClean="0"/>
              <a:t>10/5/17</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F135FD9-C03D-478F-91B5-DE523FEEABAE}" type="slidenum">
              <a:rPr lang="en-US" smtClean="0"/>
              <a:t>‹#›</a:t>
            </a:fld>
            <a:endParaRPr lang="en-US"/>
          </a:p>
        </p:txBody>
      </p:sp>
    </p:spTree>
    <p:extLst>
      <p:ext uri="{BB962C8B-B14F-4D97-AF65-F5344CB8AC3E}">
        <p14:creationId xmlns:p14="http://schemas.microsoft.com/office/powerpoint/2010/main" val="2586620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135FD9-C03D-478F-91B5-DE523FEEABAE}" type="slidenum">
              <a:rPr lang="en-US" smtClean="0"/>
              <a:t>3</a:t>
            </a:fld>
            <a:endParaRPr lang="en-US"/>
          </a:p>
        </p:txBody>
      </p:sp>
    </p:spTree>
    <p:extLst>
      <p:ext uri="{BB962C8B-B14F-4D97-AF65-F5344CB8AC3E}">
        <p14:creationId xmlns:p14="http://schemas.microsoft.com/office/powerpoint/2010/main" val="1163464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135FD9-C03D-478F-91B5-DE523FEEABAE}" type="slidenum">
              <a:rPr lang="en-US" smtClean="0"/>
              <a:t>8</a:t>
            </a:fld>
            <a:endParaRPr lang="en-US"/>
          </a:p>
        </p:txBody>
      </p:sp>
    </p:spTree>
    <p:extLst>
      <p:ext uri="{BB962C8B-B14F-4D97-AF65-F5344CB8AC3E}">
        <p14:creationId xmlns:p14="http://schemas.microsoft.com/office/powerpoint/2010/main" val="1163464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135FD9-C03D-478F-91B5-DE523FEEABAE}" type="slidenum">
              <a:rPr lang="en-US" smtClean="0"/>
              <a:t>20</a:t>
            </a:fld>
            <a:endParaRPr lang="en-US"/>
          </a:p>
        </p:txBody>
      </p:sp>
    </p:spTree>
    <p:extLst>
      <p:ext uri="{BB962C8B-B14F-4D97-AF65-F5344CB8AC3E}">
        <p14:creationId xmlns:p14="http://schemas.microsoft.com/office/powerpoint/2010/main" val="1163464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135FD9-C03D-478F-91B5-DE523FEEABAE}" type="slidenum">
              <a:rPr lang="en-US" smtClean="0"/>
              <a:t>24</a:t>
            </a:fld>
            <a:endParaRPr lang="en-US"/>
          </a:p>
        </p:txBody>
      </p:sp>
    </p:spTree>
    <p:extLst>
      <p:ext uri="{BB962C8B-B14F-4D97-AF65-F5344CB8AC3E}">
        <p14:creationId xmlns:p14="http://schemas.microsoft.com/office/powerpoint/2010/main" val="1163464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135FD9-C03D-478F-91B5-DE523FEEABAE}" type="slidenum">
              <a:rPr lang="en-US" smtClean="0"/>
              <a:t>31</a:t>
            </a:fld>
            <a:endParaRPr lang="en-US"/>
          </a:p>
        </p:txBody>
      </p:sp>
    </p:spTree>
    <p:extLst>
      <p:ext uri="{BB962C8B-B14F-4D97-AF65-F5344CB8AC3E}">
        <p14:creationId xmlns:p14="http://schemas.microsoft.com/office/powerpoint/2010/main" val="1163464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135FD9-C03D-478F-91B5-DE523FEEABAE}" type="slidenum">
              <a:rPr lang="en-US" smtClean="0"/>
              <a:t>34</a:t>
            </a:fld>
            <a:endParaRPr lang="en-US"/>
          </a:p>
        </p:txBody>
      </p:sp>
    </p:spTree>
    <p:extLst>
      <p:ext uri="{BB962C8B-B14F-4D97-AF65-F5344CB8AC3E}">
        <p14:creationId xmlns:p14="http://schemas.microsoft.com/office/powerpoint/2010/main" val="1163464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89B1FCB-14DE-4030-BCFD-975836925E5B}" type="datetimeFigureOut">
              <a:rPr lang="en-US" smtClean="0"/>
              <a:t>10/5/17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B09655-5890-4D2E-878A-D64D503F5365}" type="slidenum">
              <a:rPr lang="en-US" smtClean="0"/>
              <a:t>‹#›</a:t>
            </a:fld>
            <a:endParaRPr lang="en-US"/>
          </a:p>
        </p:txBody>
      </p:sp>
    </p:spTree>
    <p:extLst>
      <p:ext uri="{BB962C8B-B14F-4D97-AF65-F5344CB8AC3E}">
        <p14:creationId xmlns:p14="http://schemas.microsoft.com/office/powerpoint/2010/main" val="41259134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9B1FCB-14DE-4030-BCFD-975836925E5B}" type="datetimeFigureOut">
              <a:rPr lang="en-US" smtClean="0"/>
              <a:t>10/5/17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B09655-5890-4D2E-878A-D64D503F5365}" type="slidenum">
              <a:rPr lang="en-US" smtClean="0"/>
              <a:t>‹#›</a:t>
            </a:fld>
            <a:endParaRPr lang="en-US"/>
          </a:p>
        </p:txBody>
      </p:sp>
    </p:spTree>
    <p:extLst>
      <p:ext uri="{BB962C8B-B14F-4D97-AF65-F5344CB8AC3E}">
        <p14:creationId xmlns:p14="http://schemas.microsoft.com/office/powerpoint/2010/main" val="32974773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9B1FCB-14DE-4030-BCFD-975836925E5B}" type="datetimeFigureOut">
              <a:rPr lang="en-US" smtClean="0"/>
              <a:t>10/5/17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B09655-5890-4D2E-878A-D64D503F5365}" type="slidenum">
              <a:rPr lang="en-US" smtClean="0"/>
              <a:t>‹#›</a:t>
            </a:fld>
            <a:endParaRPr lang="en-US"/>
          </a:p>
        </p:txBody>
      </p:sp>
    </p:spTree>
    <p:extLst>
      <p:ext uri="{BB962C8B-B14F-4D97-AF65-F5344CB8AC3E}">
        <p14:creationId xmlns:p14="http://schemas.microsoft.com/office/powerpoint/2010/main" val="4503517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9B1FCB-14DE-4030-BCFD-975836925E5B}" type="datetimeFigureOut">
              <a:rPr lang="en-US" smtClean="0"/>
              <a:t>10/5/17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B09655-5890-4D2E-878A-D64D503F5365}" type="slidenum">
              <a:rPr lang="en-US" smtClean="0"/>
              <a:t>‹#›</a:t>
            </a:fld>
            <a:endParaRPr lang="en-US"/>
          </a:p>
        </p:txBody>
      </p:sp>
    </p:spTree>
    <p:extLst>
      <p:ext uri="{BB962C8B-B14F-4D97-AF65-F5344CB8AC3E}">
        <p14:creationId xmlns:p14="http://schemas.microsoft.com/office/powerpoint/2010/main" val="2493526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89B1FCB-14DE-4030-BCFD-975836925E5B}" type="datetimeFigureOut">
              <a:rPr lang="en-US" smtClean="0"/>
              <a:t>10/5/17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B09655-5890-4D2E-878A-D64D503F5365}" type="slidenum">
              <a:rPr lang="en-US" smtClean="0"/>
              <a:t>‹#›</a:t>
            </a:fld>
            <a:endParaRPr lang="en-US"/>
          </a:p>
        </p:txBody>
      </p:sp>
    </p:spTree>
    <p:extLst>
      <p:ext uri="{BB962C8B-B14F-4D97-AF65-F5344CB8AC3E}">
        <p14:creationId xmlns:p14="http://schemas.microsoft.com/office/powerpoint/2010/main" val="1648071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89B1FCB-14DE-4030-BCFD-975836925E5B}" type="datetimeFigureOut">
              <a:rPr lang="en-US" smtClean="0"/>
              <a:t>10/5/17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B09655-5890-4D2E-878A-D64D503F5365}" type="slidenum">
              <a:rPr lang="en-US" smtClean="0"/>
              <a:t>‹#›</a:t>
            </a:fld>
            <a:endParaRPr lang="en-US"/>
          </a:p>
        </p:txBody>
      </p:sp>
    </p:spTree>
    <p:extLst>
      <p:ext uri="{BB962C8B-B14F-4D97-AF65-F5344CB8AC3E}">
        <p14:creationId xmlns:p14="http://schemas.microsoft.com/office/powerpoint/2010/main" val="4182063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89B1FCB-14DE-4030-BCFD-975836925E5B}" type="datetimeFigureOut">
              <a:rPr lang="en-US" smtClean="0"/>
              <a:t>10/5/17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BB09655-5890-4D2E-878A-D64D503F5365}" type="slidenum">
              <a:rPr lang="en-US" smtClean="0"/>
              <a:t>‹#›</a:t>
            </a:fld>
            <a:endParaRPr lang="en-US"/>
          </a:p>
        </p:txBody>
      </p:sp>
    </p:spTree>
    <p:extLst>
      <p:ext uri="{BB962C8B-B14F-4D97-AF65-F5344CB8AC3E}">
        <p14:creationId xmlns:p14="http://schemas.microsoft.com/office/powerpoint/2010/main" val="1630252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89B1FCB-14DE-4030-BCFD-975836925E5B}" type="datetimeFigureOut">
              <a:rPr lang="en-US" smtClean="0"/>
              <a:t>10/5/17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BB09655-5890-4D2E-878A-D64D503F5365}" type="slidenum">
              <a:rPr lang="en-US" smtClean="0"/>
              <a:t>‹#›</a:t>
            </a:fld>
            <a:endParaRPr lang="en-US"/>
          </a:p>
        </p:txBody>
      </p:sp>
    </p:spTree>
    <p:extLst>
      <p:ext uri="{BB962C8B-B14F-4D97-AF65-F5344CB8AC3E}">
        <p14:creationId xmlns:p14="http://schemas.microsoft.com/office/powerpoint/2010/main" val="27083251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9B1FCB-14DE-4030-BCFD-975836925E5B}" type="datetimeFigureOut">
              <a:rPr lang="en-US" smtClean="0"/>
              <a:t>10/5/17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BB09655-5890-4D2E-878A-D64D503F5365}" type="slidenum">
              <a:rPr lang="en-US" smtClean="0"/>
              <a:t>‹#›</a:t>
            </a:fld>
            <a:endParaRPr lang="en-US"/>
          </a:p>
        </p:txBody>
      </p:sp>
    </p:spTree>
    <p:extLst>
      <p:ext uri="{BB962C8B-B14F-4D97-AF65-F5344CB8AC3E}">
        <p14:creationId xmlns:p14="http://schemas.microsoft.com/office/powerpoint/2010/main" val="11308400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9B1FCB-14DE-4030-BCFD-975836925E5B}" type="datetimeFigureOut">
              <a:rPr lang="en-US" smtClean="0"/>
              <a:t>10/5/17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B09655-5890-4D2E-878A-D64D503F5365}" type="slidenum">
              <a:rPr lang="en-US" smtClean="0"/>
              <a:t>‹#›</a:t>
            </a:fld>
            <a:endParaRPr lang="en-US"/>
          </a:p>
        </p:txBody>
      </p:sp>
    </p:spTree>
    <p:extLst>
      <p:ext uri="{BB962C8B-B14F-4D97-AF65-F5344CB8AC3E}">
        <p14:creationId xmlns:p14="http://schemas.microsoft.com/office/powerpoint/2010/main" val="23967919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9B1FCB-14DE-4030-BCFD-975836925E5B}" type="datetimeFigureOut">
              <a:rPr lang="en-US" smtClean="0"/>
              <a:t>10/5/17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B09655-5890-4D2E-878A-D64D503F5365}" type="slidenum">
              <a:rPr lang="en-US" smtClean="0"/>
              <a:t>‹#›</a:t>
            </a:fld>
            <a:endParaRPr lang="en-US"/>
          </a:p>
        </p:txBody>
      </p:sp>
    </p:spTree>
    <p:extLst>
      <p:ext uri="{BB962C8B-B14F-4D97-AF65-F5344CB8AC3E}">
        <p14:creationId xmlns:p14="http://schemas.microsoft.com/office/powerpoint/2010/main" val="91782121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4" Type="http://schemas.microsoft.com/office/2007/relationships/hdphoto" Target="../media/hdphoto1.wdp"/><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extLst>
              <a:ext uri="{BEBA8EAE-BF5A-486C-A8C5-ECC9F3942E4B}">
                <a14:imgProps xmlns:a14="http://schemas.microsoft.com/office/drawing/2010/main">
                  <a14:imgLayer r:embed="rId14">
                    <a14:imgEffect>
                      <a14:brightnessContrast bright="-15000" contrast="22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89B1FCB-14DE-4030-BCFD-975836925E5B}" type="datetimeFigureOut">
              <a:rPr lang="en-US" smtClean="0"/>
              <a:t>10/5/17</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BB09655-5890-4D2E-878A-D64D503F5365}" type="slidenum">
              <a:rPr lang="en-US" smtClean="0"/>
              <a:t>‹#›</a:t>
            </a:fld>
            <a:endParaRPr lang="en-US"/>
          </a:p>
        </p:txBody>
      </p:sp>
    </p:spTree>
    <p:extLst>
      <p:ext uri="{BB962C8B-B14F-4D97-AF65-F5344CB8AC3E}">
        <p14:creationId xmlns:p14="http://schemas.microsoft.com/office/powerpoint/2010/main" val="12031367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5.png"/><Relationship Id="rId5" Type="http://schemas.microsoft.com/office/2007/relationships/hdphoto" Target="../media/hdphoto2.wdp"/><Relationship Id="rId6"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descr="C:\Users\jim.smith\Google Drive\Jim\The Beatitudes\thebeatsthem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1" y="0"/>
            <a:ext cx="9144001"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32015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666750"/>
            <a:ext cx="5334000" cy="3556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1" y="285751"/>
            <a:ext cx="3251200" cy="1828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7071895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666750"/>
            <a:ext cx="5334000" cy="3556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1" y="285751"/>
            <a:ext cx="3251200" cy="1828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8194" name="Picture 2"/>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bright="28000" contrast="-1000"/>
                    </a14:imgEffect>
                  </a14:imgLayer>
                </a14:imgProps>
              </a:ext>
              <a:ext uri="{28A0092B-C50C-407E-A947-70E740481C1C}">
                <a14:useLocalDpi xmlns:a14="http://schemas.microsoft.com/office/drawing/2010/main" val="0"/>
              </a:ext>
            </a:extLst>
          </a:blip>
          <a:srcRect/>
          <a:stretch>
            <a:fillRect/>
          </a:stretch>
        </p:blipFill>
        <p:spPr bwMode="auto">
          <a:xfrm>
            <a:off x="2133600" y="1352550"/>
            <a:ext cx="5264089" cy="344022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8195" name="Picture 3"/>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0906" r="21353"/>
          <a:stretch/>
        </p:blipFill>
        <p:spPr bwMode="auto">
          <a:xfrm>
            <a:off x="304800" y="2266950"/>
            <a:ext cx="3259183" cy="270628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5703102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38348" y="1504950"/>
            <a:ext cx="7672251" cy="1384995"/>
          </a:xfrm>
          <a:prstGeom prst="rect">
            <a:avLst/>
          </a:prstGeom>
        </p:spPr>
        <p:txBody>
          <a:bodyPr wrap="square">
            <a:spAutoFit/>
          </a:bodyPr>
          <a:lstStyle/>
          <a:p>
            <a:r>
              <a:rPr lang="en-US" sz="2800" dirty="0" smtClean="0">
                <a:solidFill>
                  <a:schemeClr val="bg1"/>
                </a:solidFill>
                <a:effectLst>
                  <a:outerShdw dist="50800" dir="5400000" algn="ctr" rotWithShape="0">
                    <a:srgbClr val="000000">
                      <a:alpha val="84000"/>
                    </a:srgbClr>
                  </a:outerShdw>
                </a:effectLst>
                <a:latin typeface="A little sunshine" panose="02000603000000000000" pitchFamily="2" charset="0"/>
                <a:ea typeface="A little sunshine" panose="02000603000000000000" pitchFamily="2" charset="0"/>
                <a:cs typeface="Verdana" panose="020B0604030504040204" pitchFamily="34" charset="0"/>
              </a:rPr>
              <a:t>Proverbs 15:1  NIV</a:t>
            </a:r>
            <a:r>
              <a:rPr lang="en-US" sz="2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r>
            <a:br>
              <a:rPr lang="en-US" sz="2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br>
            <a:r>
              <a:rPr lang="en-US" sz="2800" b="1" dirty="0" smtClean="0">
                <a:solidFill>
                  <a:schemeClr val="bg1"/>
                </a:solidFill>
                <a:effectLst>
                  <a:outerShdw dist="50800" dir="5400000" algn="ctr" rotWithShape="0">
                    <a:srgbClr val="000000">
                      <a:alpha val="84000"/>
                    </a:srgbClr>
                  </a:outerShdw>
                </a:effectLst>
                <a:ea typeface="Verdana" panose="020B0604030504040204" pitchFamily="34" charset="0"/>
                <a:cs typeface="Verdana" panose="020B0604030504040204" pitchFamily="34" charset="0"/>
              </a:rPr>
              <a:t>A </a:t>
            </a:r>
            <a:r>
              <a:rPr lang="en-US" sz="2800" b="1" dirty="0">
                <a:solidFill>
                  <a:schemeClr val="bg1"/>
                </a:solidFill>
                <a:effectLst>
                  <a:outerShdw dist="50800" dir="5400000" algn="ctr" rotWithShape="0">
                    <a:srgbClr val="000000">
                      <a:alpha val="84000"/>
                    </a:srgbClr>
                  </a:outerShdw>
                </a:effectLst>
                <a:ea typeface="Verdana" panose="020B0604030504040204" pitchFamily="34" charset="0"/>
                <a:cs typeface="Verdana" panose="020B0604030504040204" pitchFamily="34" charset="0"/>
              </a:rPr>
              <a:t>gentle answer turns away wrath, but a harsh word stirs up anger</a:t>
            </a:r>
            <a:r>
              <a:rPr lang="en-US" sz="2800" b="1" dirty="0" smtClean="0">
                <a:solidFill>
                  <a:schemeClr val="bg1"/>
                </a:solidFill>
                <a:effectLst>
                  <a:outerShdw dist="50800" dir="5400000" algn="ctr" rotWithShape="0">
                    <a:srgbClr val="000000">
                      <a:alpha val="84000"/>
                    </a:srgbClr>
                  </a:outerShdw>
                </a:effectLst>
                <a:ea typeface="Verdana" panose="020B0604030504040204" pitchFamily="34" charset="0"/>
                <a:cs typeface="Verdana" panose="020B0604030504040204" pitchFamily="34" charset="0"/>
              </a:rPr>
              <a:t>.</a:t>
            </a:r>
            <a:endParaRPr lang="en-US" sz="2800" b="1" dirty="0">
              <a:solidFill>
                <a:schemeClr val="bg1"/>
              </a:solidFill>
              <a:effectLst>
                <a:outerShdw dist="50800" dir="5400000" algn="ctr" rotWithShape="0">
                  <a:srgbClr val="000000">
                    <a:alpha val="84000"/>
                  </a:srgbClr>
                </a:outerShdw>
              </a:effectLst>
              <a:latin typeface="Verdana" panose="020B0604030504040204" pitchFamily="34" charset="0"/>
              <a:ea typeface="Verdana" panose="020B0604030504040204" pitchFamily="34" charset="0"/>
              <a:cs typeface="Verdana" panose="020B0604030504040204" pitchFamily="34" charset="0"/>
            </a:endParaRPr>
          </a:p>
        </p:txBody>
      </p:sp>
      <p:cxnSp>
        <p:nvCxnSpPr>
          <p:cNvPr id="7" name="Straight Connector 6"/>
          <p:cNvCxnSpPr/>
          <p:nvPr/>
        </p:nvCxnSpPr>
        <p:spPr>
          <a:xfrm>
            <a:off x="990600" y="1962150"/>
            <a:ext cx="67056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10565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38348" y="1504950"/>
            <a:ext cx="7672251" cy="1384995"/>
          </a:xfrm>
          <a:prstGeom prst="rect">
            <a:avLst/>
          </a:prstGeom>
        </p:spPr>
        <p:txBody>
          <a:bodyPr wrap="square">
            <a:spAutoFit/>
          </a:bodyPr>
          <a:lstStyle/>
          <a:p>
            <a:r>
              <a:rPr lang="en-US" sz="2800" dirty="0" smtClean="0">
                <a:solidFill>
                  <a:schemeClr val="bg1"/>
                </a:solidFill>
                <a:effectLst>
                  <a:outerShdw dist="50800" dir="5400000" algn="ctr" rotWithShape="0">
                    <a:srgbClr val="000000">
                      <a:alpha val="84000"/>
                    </a:srgbClr>
                  </a:outerShdw>
                </a:effectLst>
                <a:latin typeface="A little sunshine" panose="02000603000000000000" pitchFamily="2" charset="0"/>
                <a:ea typeface="A little sunshine" panose="02000603000000000000" pitchFamily="2" charset="0"/>
                <a:cs typeface="Verdana" panose="020B0604030504040204" pitchFamily="34" charset="0"/>
              </a:rPr>
              <a:t>Ecclesiastes 10:4 NLT</a:t>
            </a:r>
            <a:r>
              <a:rPr lang="en-US" sz="2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r>
            <a:br>
              <a:rPr lang="en-US" sz="2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br>
            <a:r>
              <a:rPr lang="en-US" sz="2800" b="1" dirty="0" smtClean="0">
                <a:solidFill>
                  <a:schemeClr val="bg1"/>
                </a:solidFill>
                <a:effectLst>
                  <a:outerShdw dist="50800" dir="5400000" algn="ctr" rotWithShape="0">
                    <a:srgbClr val="000000">
                      <a:alpha val="84000"/>
                    </a:srgbClr>
                  </a:outerShdw>
                </a:effectLst>
                <a:ea typeface="Verdana" panose="020B0604030504040204" pitchFamily="34" charset="0"/>
                <a:cs typeface="Verdana" panose="020B0604030504040204" pitchFamily="34" charset="0"/>
              </a:rPr>
              <a:t>If </a:t>
            </a:r>
            <a:r>
              <a:rPr lang="en-US" sz="2800" b="1" dirty="0">
                <a:solidFill>
                  <a:schemeClr val="bg1"/>
                </a:solidFill>
                <a:effectLst>
                  <a:outerShdw dist="50800" dir="5400000" algn="ctr" rotWithShape="0">
                    <a:srgbClr val="000000">
                      <a:alpha val="84000"/>
                    </a:srgbClr>
                  </a:outerShdw>
                </a:effectLst>
                <a:ea typeface="Verdana" panose="020B0604030504040204" pitchFamily="34" charset="0"/>
                <a:cs typeface="Verdana" panose="020B0604030504040204" pitchFamily="34" charset="0"/>
              </a:rPr>
              <a:t>your boss is angry with you, don't quit! A quiet  gentle spirit can overcome even great </a:t>
            </a:r>
            <a:r>
              <a:rPr lang="en-US" sz="2800" b="1" dirty="0" smtClean="0">
                <a:solidFill>
                  <a:schemeClr val="bg1"/>
                </a:solidFill>
                <a:effectLst>
                  <a:outerShdw dist="50800" dir="5400000" algn="ctr" rotWithShape="0">
                    <a:srgbClr val="000000">
                      <a:alpha val="84000"/>
                    </a:srgbClr>
                  </a:outerShdw>
                </a:effectLst>
                <a:ea typeface="Verdana" panose="020B0604030504040204" pitchFamily="34" charset="0"/>
                <a:cs typeface="Verdana" panose="020B0604030504040204" pitchFamily="34" charset="0"/>
              </a:rPr>
              <a:t>mistakes. </a:t>
            </a:r>
            <a:endParaRPr lang="en-US" sz="2800" b="1" dirty="0">
              <a:solidFill>
                <a:schemeClr val="bg1"/>
              </a:solidFill>
              <a:effectLst>
                <a:outerShdw dist="50800" dir="5400000" algn="ctr" rotWithShape="0">
                  <a:srgbClr val="000000">
                    <a:alpha val="84000"/>
                  </a:srgbClr>
                </a:outerShdw>
              </a:effectLst>
              <a:latin typeface="Verdana" panose="020B0604030504040204" pitchFamily="34" charset="0"/>
              <a:ea typeface="Verdana" panose="020B0604030504040204" pitchFamily="34" charset="0"/>
              <a:cs typeface="Verdana" panose="020B0604030504040204" pitchFamily="34" charset="0"/>
            </a:endParaRPr>
          </a:p>
        </p:txBody>
      </p:sp>
      <p:cxnSp>
        <p:nvCxnSpPr>
          <p:cNvPr id="7" name="Straight Connector 6"/>
          <p:cNvCxnSpPr/>
          <p:nvPr/>
        </p:nvCxnSpPr>
        <p:spPr>
          <a:xfrm>
            <a:off x="990600" y="1962150"/>
            <a:ext cx="67056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56305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4891874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rehoboam"/>
          <p:cNvPicPr>
            <a:picLocks noChangeAspect="1" noChangeArrowheads="1"/>
          </p:cNvPicPr>
          <p:nvPr/>
        </p:nvPicPr>
        <p:blipFill rotWithShape="1">
          <a:blip r:embed="rId2">
            <a:extLst>
              <a:ext uri="{28A0092B-C50C-407E-A947-70E740481C1C}">
                <a14:useLocalDpi xmlns:a14="http://schemas.microsoft.com/office/drawing/2010/main" val="0"/>
              </a:ext>
            </a:extLst>
          </a:blip>
          <a:srcRect b="17041"/>
          <a:stretch/>
        </p:blipFill>
        <p:spPr bwMode="auto">
          <a:xfrm>
            <a:off x="66383" y="3863"/>
            <a:ext cx="9077617" cy="511459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04800" y="483670"/>
            <a:ext cx="5638800" cy="3785652"/>
          </a:xfrm>
          <a:prstGeom prst="rect">
            <a:avLst/>
          </a:prstGeom>
        </p:spPr>
        <p:txBody>
          <a:bodyPr wrap="square">
            <a:spAutoFit/>
          </a:bodyPr>
          <a:lstStyle/>
          <a:p>
            <a:r>
              <a:rPr lang="en-US" sz="2400" dirty="0" smtClean="0">
                <a:solidFill>
                  <a:schemeClr val="bg1"/>
                </a:solidFill>
                <a:effectLst>
                  <a:outerShdw blurRad="50800" dist="50800" dir="5400000" algn="ctr" rotWithShape="0">
                    <a:schemeClr val="tx1"/>
                  </a:outerShdw>
                </a:effectLst>
                <a:latin typeface="A little sunshine" panose="02000603000000000000" pitchFamily="2" charset="0"/>
                <a:ea typeface="A little sunshine" panose="02000603000000000000" pitchFamily="2" charset="0"/>
                <a:cs typeface="Verdana" panose="020B0604030504040204" pitchFamily="34" charset="0"/>
              </a:rPr>
              <a:t>1 Kings 12:4-5 NLT</a:t>
            </a:r>
            <a:r>
              <a:rPr lang="en-US" sz="2400" dirty="0" smtClean="0">
                <a:solidFill>
                  <a:schemeClr val="bg1"/>
                </a:solidFill>
                <a:effectLst>
                  <a:outerShdw blurRad="50800" dist="50800" dir="5400000" algn="ctr" rotWithShape="0">
                    <a:schemeClr val="tx1"/>
                  </a:outerShdw>
                </a:effectLst>
                <a:latin typeface="Verdana" panose="020B0604030504040204" pitchFamily="34" charset="0"/>
                <a:ea typeface="Verdana" panose="020B0604030504040204" pitchFamily="34" charset="0"/>
                <a:cs typeface="Verdana" panose="020B0604030504040204" pitchFamily="34" charset="0"/>
              </a:rPr>
              <a:t/>
            </a:r>
            <a:br>
              <a:rPr lang="en-US" sz="2400" dirty="0" smtClean="0">
                <a:solidFill>
                  <a:schemeClr val="bg1"/>
                </a:solidFill>
                <a:effectLst>
                  <a:outerShdw blurRad="50800" dist="50800" dir="5400000" algn="ctr" rotWithShape="0">
                    <a:schemeClr val="tx1"/>
                  </a:outerShdw>
                </a:effectLst>
                <a:latin typeface="Verdana" panose="020B0604030504040204" pitchFamily="34" charset="0"/>
                <a:ea typeface="Verdana" panose="020B0604030504040204" pitchFamily="34" charset="0"/>
                <a:cs typeface="Verdana" panose="020B0604030504040204" pitchFamily="34" charset="0"/>
              </a:rPr>
            </a:br>
            <a:r>
              <a:rPr lang="en-US" sz="2400" b="1" dirty="0">
                <a:solidFill>
                  <a:schemeClr val="bg1"/>
                </a:solidFill>
                <a:effectLst>
                  <a:outerShdw blurRad="50800" dist="50800" dir="5400000" algn="ctr" rotWithShape="0">
                    <a:schemeClr val="tx1"/>
                  </a:outerShdw>
                </a:effectLst>
              </a:rPr>
              <a:t>“Your father was a hard master,” they said. “Lighten the harsh labor demands and heavy taxes that your father imposed on us. Then we will be your loyal subjects.”</a:t>
            </a:r>
          </a:p>
          <a:p>
            <a:endParaRPr lang="en-US" sz="2400" b="1" dirty="0">
              <a:solidFill>
                <a:schemeClr val="bg1"/>
              </a:solidFill>
              <a:effectLst>
                <a:outerShdw blurRad="50800" dist="50800" dir="5400000" algn="ctr" rotWithShape="0">
                  <a:schemeClr val="tx1"/>
                </a:outerShdw>
              </a:effectLst>
            </a:endParaRPr>
          </a:p>
          <a:p>
            <a:r>
              <a:rPr lang="en-US" sz="2400" b="1" dirty="0" err="1" smtClean="0">
                <a:solidFill>
                  <a:schemeClr val="bg1"/>
                </a:solidFill>
                <a:effectLst>
                  <a:outerShdw blurRad="50800" dist="50800" dir="5400000" algn="ctr" rotWithShape="0">
                    <a:schemeClr val="tx1"/>
                  </a:outerShdw>
                </a:effectLst>
              </a:rPr>
              <a:t>Rehoboam</a:t>
            </a:r>
            <a:r>
              <a:rPr lang="en-US" sz="2400" b="1" dirty="0" smtClean="0">
                <a:solidFill>
                  <a:schemeClr val="bg1"/>
                </a:solidFill>
                <a:effectLst>
                  <a:outerShdw blurRad="50800" dist="50800" dir="5400000" algn="ctr" rotWithShape="0">
                    <a:schemeClr val="tx1"/>
                  </a:outerShdw>
                </a:effectLst>
              </a:rPr>
              <a:t> </a:t>
            </a:r>
            <a:r>
              <a:rPr lang="en-US" sz="2400" b="1" dirty="0">
                <a:solidFill>
                  <a:schemeClr val="bg1"/>
                </a:solidFill>
                <a:effectLst>
                  <a:outerShdw blurRad="50800" dist="50800" dir="5400000" algn="ctr" rotWithShape="0">
                    <a:schemeClr val="tx1"/>
                  </a:outerShdw>
                </a:effectLst>
              </a:rPr>
              <a:t>replied, “Give me three days </a:t>
            </a:r>
            <a:r>
              <a:rPr lang="en-US" sz="2400" b="1" dirty="0" smtClean="0">
                <a:solidFill>
                  <a:schemeClr val="bg1"/>
                </a:solidFill>
                <a:effectLst>
                  <a:outerShdw blurRad="50800" dist="50800" dir="5400000" algn="ctr" rotWithShape="0">
                    <a:schemeClr val="tx1"/>
                  </a:outerShdw>
                </a:effectLst>
              </a:rPr>
              <a:t/>
            </a:r>
            <a:br>
              <a:rPr lang="en-US" sz="2400" b="1" dirty="0" smtClean="0">
                <a:solidFill>
                  <a:schemeClr val="bg1"/>
                </a:solidFill>
                <a:effectLst>
                  <a:outerShdw blurRad="50800" dist="50800" dir="5400000" algn="ctr" rotWithShape="0">
                    <a:schemeClr val="tx1"/>
                  </a:outerShdw>
                </a:effectLst>
              </a:rPr>
            </a:br>
            <a:r>
              <a:rPr lang="en-US" sz="2400" b="1" dirty="0" smtClean="0">
                <a:solidFill>
                  <a:schemeClr val="bg1"/>
                </a:solidFill>
                <a:effectLst>
                  <a:outerShdw blurRad="50800" dist="50800" dir="5400000" algn="ctr" rotWithShape="0">
                    <a:schemeClr val="tx1"/>
                  </a:outerShdw>
                </a:effectLst>
              </a:rPr>
              <a:t>to </a:t>
            </a:r>
            <a:r>
              <a:rPr lang="en-US" sz="2400" b="1" dirty="0">
                <a:solidFill>
                  <a:schemeClr val="bg1"/>
                </a:solidFill>
                <a:effectLst>
                  <a:outerShdw blurRad="50800" dist="50800" dir="5400000" algn="ctr" rotWithShape="0">
                    <a:schemeClr val="tx1"/>
                  </a:outerShdw>
                </a:effectLst>
              </a:rPr>
              <a:t>think this over. Then come back </a:t>
            </a:r>
            <a:r>
              <a:rPr lang="en-US" sz="2400" b="1" dirty="0" smtClean="0">
                <a:solidFill>
                  <a:schemeClr val="bg1"/>
                </a:solidFill>
                <a:effectLst>
                  <a:outerShdw blurRad="50800" dist="50800" dir="5400000" algn="ctr" rotWithShape="0">
                    <a:schemeClr val="tx1"/>
                  </a:outerShdw>
                </a:effectLst>
              </a:rPr>
              <a:t/>
            </a:r>
            <a:br>
              <a:rPr lang="en-US" sz="2400" b="1" dirty="0" smtClean="0">
                <a:solidFill>
                  <a:schemeClr val="bg1"/>
                </a:solidFill>
                <a:effectLst>
                  <a:outerShdw blurRad="50800" dist="50800" dir="5400000" algn="ctr" rotWithShape="0">
                    <a:schemeClr val="tx1"/>
                  </a:outerShdw>
                </a:effectLst>
              </a:rPr>
            </a:br>
            <a:r>
              <a:rPr lang="en-US" sz="2400" b="1" dirty="0" smtClean="0">
                <a:solidFill>
                  <a:schemeClr val="bg1"/>
                </a:solidFill>
                <a:effectLst>
                  <a:outerShdw blurRad="50800" dist="50800" dir="5400000" algn="ctr" rotWithShape="0">
                    <a:schemeClr val="tx1"/>
                  </a:outerShdw>
                </a:effectLst>
              </a:rPr>
              <a:t>for </a:t>
            </a:r>
            <a:r>
              <a:rPr lang="en-US" sz="2400" b="1" dirty="0">
                <a:solidFill>
                  <a:schemeClr val="bg1"/>
                </a:solidFill>
                <a:effectLst>
                  <a:outerShdw blurRad="50800" dist="50800" dir="5400000" algn="ctr" rotWithShape="0">
                    <a:schemeClr val="tx1"/>
                  </a:outerShdw>
                </a:effectLst>
              </a:rPr>
              <a:t>my answer.” </a:t>
            </a:r>
            <a:r>
              <a:rPr lang="en-US" sz="2400" b="1" dirty="0" smtClean="0">
                <a:solidFill>
                  <a:schemeClr val="bg1"/>
                </a:solidFill>
                <a:effectLst>
                  <a:outerShdw blurRad="50800" dist="50800" dir="5400000" algn="ctr" rotWithShape="0">
                    <a:schemeClr val="tx1"/>
                  </a:outerShdw>
                </a:effectLst>
              </a:rPr>
              <a:t/>
            </a:r>
            <a:br>
              <a:rPr lang="en-US" sz="2400" b="1" dirty="0" smtClean="0">
                <a:solidFill>
                  <a:schemeClr val="bg1"/>
                </a:solidFill>
                <a:effectLst>
                  <a:outerShdw blurRad="50800" dist="50800" dir="5400000" algn="ctr" rotWithShape="0">
                    <a:schemeClr val="tx1"/>
                  </a:outerShdw>
                </a:effectLst>
              </a:rPr>
            </a:br>
            <a:r>
              <a:rPr lang="en-US" sz="2400" b="1" dirty="0" smtClean="0">
                <a:solidFill>
                  <a:schemeClr val="bg1"/>
                </a:solidFill>
                <a:effectLst>
                  <a:outerShdw blurRad="50800" dist="50800" dir="5400000" algn="ctr" rotWithShape="0">
                    <a:schemeClr val="tx1"/>
                  </a:outerShdw>
                </a:effectLst>
              </a:rPr>
              <a:t>So </a:t>
            </a:r>
            <a:r>
              <a:rPr lang="en-US" sz="2400" b="1" dirty="0">
                <a:solidFill>
                  <a:schemeClr val="bg1"/>
                </a:solidFill>
                <a:effectLst>
                  <a:outerShdw blurRad="50800" dist="50800" dir="5400000" algn="ctr" rotWithShape="0">
                    <a:schemeClr val="tx1"/>
                  </a:outerShdw>
                </a:effectLst>
              </a:rPr>
              <a:t>the people went away.</a:t>
            </a:r>
            <a:endParaRPr lang="en-US" sz="24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cxnSp>
        <p:nvCxnSpPr>
          <p:cNvPr id="6" name="Straight Connector 5"/>
          <p:cNvCxnSpPr/>
          <p:nvPr/>
        </p:nvCxnSpPr>
        <p:spPr>
          <a:xfrm>
            <a:off x="381000" y="895350"/>
            <a:ext cx="35814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4347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rehoboam"/>
          <p:cNvPicPr>
            <a:picLocks noChangeAspect="1" noChangeArrowheads="1"/>
          </p:cNvPicPr>
          <p:nvPr/>
        </p:nvPicPr>
        <p:blipFill rotWithShape="1">
          <a:blip r:embed="rId2">
            <a:extLst>
              <a:ext uri="{28A0092B-C50C-407E-A947-70E740481C1C}">
                <a14:useLocalDpi xmlns:a14="http://schemas.microsoft.com/office/drawing/2010/main" val="0"/>
              </a:ext>
            </a:extLst>
          </a:blip>
          <a:srcRect b="17041"/>
          <a:stretch/>
        </p:blipFill>
        <p:spPr bwMode="auto">
          <a:xfrm>
            <a:off x="66383" y="3863"/>
            <a:ext cx="9077617" cy="511459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04800" y="483670"/>
            <a:ext cx="5638800" cy="4154984"/>
          </a:xfrm>
          <a:prstGeom prst="rect">
            <a:avLst/>
          </a:prstGeom>
        </p:spPr>
        <p:txBody>
          <a:bodyPr wrap="square">
            <a:spAutoFit/>
          </a:bodyPr>
          <a:lstStyle/>
          <a:p>
            <a:r>
              <a:rPr lang="en-US" sz="2400" dirty="0" smtClean="0">
                <a:solidFill>
                  <a:schemeClr val="bg1"/>
                </a:solidFill>
                <a:effectLst>
                  <a:outerShdw blurRad="50800" dist="50800" dir="5400000" algn="ctr" rotWithShape="0">
                    <a:schemeClr val="tx1"/>
                  </a:outerShdw>
                </a:effectLst>
                <a:latin typeface="A little sunshine" panose="02000603000000000000" pitchFamily="2" charset="0"/>
                <a:ea typeface="A little sunshine" panose="02000603000000000000" pitchFamily="2" charset="0"/>
                <a:cs typeface="Verdana" panose="020B0604030504040204" pitchFamily="34" charset="0"/>
              </a:rPr>
              <a:t>1 Kings 12:6-7 NLT</a:t>
            </a:r>
            <a:r>
              <a:rPr lang="en-US" sz="2400" dirty="0" smtClean="0">
                <a:solidFill>
                  <a:schemeClr val="bg1"/>
                </a:solidFill>
                <a:effectLst>
                  <a:outerShdw blurRad="50800" dist="50800" dir="5400000" algn="ctr" rotWithShape="0">
                    <a:schemeClr val="tx1"/>
                  </a:outerShdw>
                </a:effectLst>
                <a:latin typeface="Verdana" panose="020B0604030504040204" pitchFamily="34" charset="0"/>
                <a:ea typeface="Verdana" panose="020B0604030504040204" pitchFamily="34" charset="0"/>
                <a:cs typeface="Verdana" panose="020B0604030504040204" pitchFamily="34" charset="0"/>
              </a:rPr>
              <a:t/>
            </a:r>
            <a:br>
              <a:rPr lang="en-US" sz="2400" dirty="0" smtClean="0">
                <a:solidFill>
                  <a:schemeClr val="bg1"/>
                </a:solidFill>
                <a:effectLst>
                  <a:outerShdw blurRad="50800" dist="50800" dir="5400000" algn="ctr" rotWithShape="0">
                    <a:schemeClr val="tx1"/>
                  </a:outerShdw>
                </a:effectLst>
                <a:latin typeface="Verdana" panose="020B0604030504040204" pitchFamily="34" charset="0"/>
                <a:ea typeface="Verdana" panose="020B0604030504040204" pitchFamily="34" charset="0"/>
                <a:cs typeface="Verdana" panose="020B0604030504040204" pitchFamily="34" charset="0"/>
              </a:rPr>
            </a:br>
            <a:r>
              <a:rPr lang="en-US" sz="2400" b="1" dirty="0">
                <a:solidFill>
                  <a:schemeClr val="bg1"/>
                </a:solidFill>
                <a:effectLst>
                  <a:outerShdw blurRad="50800" dist="50800" dir="5400000" algn="ctr" rotWithShape="0">
                    <a:schemeClr val="tx1"/>
                  </a:outerShdw>
                </a:effectLst>
              </a:rPr>
              <a:t>Then King </a:t>
            </a:r>
            <a:r>
              <a:rPr lang="en-US" sz="2400" b="1" dirty="0" err="1">
                <a:solidFill>
                  <a:schemeClr val="bg1"/>
                </a:solidFill>
                <a:effectLst>
                  <a:outerShdw blurRad="50800" dist="50800" dir="5400000" algn="ctr" rotWithShape="0">
                    <a:schemeClr val="tx1"/>
                  </a:outerShdw>
                </a:effectLst>
              </a:rPr>
              <a:t>Rehoboam</a:t>
            </a:r>
            <a:r>
              <a:rPr lang="en-US" sz="2400" b="1" dirty="0">
                <a:solidFill>
                  <a:schemeClr val="bg1"/>
                </a:solidFill>
                <a:effectLst>
                  <a:outerShdw blurRad="50800" dist="50800" dir="5400000" algn="ctr" rotWithShape="0">
                    <a:schemeClr val="tx1"/>
                  </a:outerShdw>
                </a:effectLst>
              </a:rPr>
              <a:t> discussed the matter with the older men who had counseled his father, Solomon. “What is your advice?” he asked. “How should I answer these people?”</a:t>
            </a:r>
          </a:p>
          <a:p>
            <a:endParaRPr lang="en-US" sz="2400" b="1" dirty="0">
              <a:solidFill>
                <a:schemeClr val="bg1"/>
              </a:solidFill>
              <a:effectLst>
                <a:outerShdw blurRad="50800" dist="50800" dir="5400000" algn="ctr" rotWithShape="0">
                  <a:schemeClr val="tx1"/>
                </a:outerShdw>
              </a:effectLst>
            </a:endParaRPr>
          </a:p>
          <a:p>
            <a:r>
              <a:rPr lang="en-US" sz="2400" b="1" dirty="0" smtClean="0">
                <a:solidFill>
                  <a:schemeClr val="bg1"/>
                </a:solidFill>
                <a:effectLst>
                  <a:outerShdw blurRad="50800" dist="50800" dir="5400000" algn="ctr" rotWithShape="0">
                    <a:schemeClr val="tx1"/>
                  </a:outerShdw>
                </a:effectLst>
              </a:rPr>
              <a:t>The </a:t>
            </a:r>
            <a:r>
              <a:rPr lang="en-US" sz="2400" b="1" dirty="0">
                <a:solidFill>
                  <a:schemeClr val="bg1"/>
                </a:solidFill>
                <a:effectLst>
                  <a:outerShdw blurRad="50800" dist="50800" dir="5400000" algn="ctr" rotWithShape="0">
                    <a:schemeClr val="tx1"/>
                  </a:outerShdw>
                </a:effectLst>
              </a:rPr>
              <a:t>older counselors replied, “If you are willing to be a servant to these people today and give them a favorable answer, they will always be your loyal subjects.”</a:t>
            </a:r>
            <a:endParaRPr lang="en-US" sz="24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cxnSp>
        <p:nvCxnSpPr>
          <p:cNvPr id="6" name="Straight Connector 5"/>
          <p:cNvCxnSpPr/>
          <p:nvPr/>
        </p:nvCxnSpPr>
        <p:spPr>
          <a:xfrm>
            <a:off x="381000" y="895350"/>
            <a:ext cx="35814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83658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596640" y="1276350"/>
            <a:ext cx="4953000" cy="3416320"/>
          </a:xfrm>
          <a:prstGeom prst="rect">
            <a:avLst/>
          </a:prstGeom>
        </p:spPr>
        <p:txBody>
          <a:bodyPr wrap="square">
            <a:spAutoFit/>
          </a:bodyPr>
          <a:lstStyle/>
          <a:p>
            <a:pPr algn="r"/>
            <a:r>
              <a:rPr lang="en-US" sz="2400" dirty="0" smtClean="0">
                <a:solidFill>
                  <a:schemeClr val="bg1"/>
                </a:solidFill>
                <a:effectLst>
                  <a:outerShdw blurRad="50800" dist="50800" dir="5400000" algn="ctr" rotWithShape="0">
                    <a:schemeClr val="tx1"/>
                  </a:outerShdw>
                </a:effectLst>
                <a:latin typeface="A little sunshine" panose="02000603000000000000" pitchFamily="2" charset="0"/>
                <a:ea typeface="A little sunshine" panose="02000603000000000000" pitchFamily="2" charset="0"/>
                <a:cs typeface="Verdana" panose="020B0604030504040204" pitchFamily="34" charset="0"/>
              </a:rPr>
              <a:t>1 Kings 12:8-9 NLT</a:t>
            </a:r>
            <a:r>
              <a:rPr lang="en-US" sz="2400" dirty="0" smtClean="0">
                <a:solidFill>
                  <a:schemeClr val="bg1"/>
                </a:solidFill>
                <a:effectLst>
                  <a:outerShdw blurRad="50800" dist="50800" dir="5400000" algn="ctr" rotWithShape="0">
                    <a:schemeClr val="tx1"/>
                  </a:outerShdw>
                </a:effectLst>
                <a:latin typeface="Verdana" panose="020B0604030504040204" pitchFamily="34" charset="0"/>
                <a:ea typeface="Verdana" panose="020B0604030504040204" pitchFamily="34" charset="0"/>
                <a:cs typeface="Verdana" panose="020B0604030504040204" pitchFamily="34" charset="0"/>
              </a:rPr>
              <a:t/>
            </a:r>
            <a:br>
              <a:rPr lang="en-US" sz="2400" dirty="0" smtClean="0">
                <a:solidFill>
                  <a:schemeClr val="bg1"/>
                </a:solidFill>
                <a:effectLst>
                  <a:outerShdw blurRad="50800" dist="50800" dir="5400000" algn="ctr" rotWithShape="0">
                    <a:schemeClr val="tx1"/>
                  </a:outerShdw>
                </a:effectLst>
                <a:latin typeface="Verdana" panose="020B0604030504040204" pitchFamily="34" charset="0"/>
                <a:ea typeface="Verdana" panose="020B0604030504040204" pitchFamily="34" charset="0"/>
                <a:cs typeface="Verdana" panose="020B0604030504040204" pitchFamily="34" charset="0"/>
              </a:rPr>
            </a:br>
            <a:r>
              <a:rPr lang="en-US" sz="2400" b="1" dirty="0">
                <a:solidFill>
                  <a:schemeClr val="bg1"/>
                </a:solidFill>
                <a:effectLst>
                  <a:outerShdw blurRad="50800" dist="50800" dir="5400000" algn="ctr" rotWithShape="0">
                    <a:schemeClr val="tx1"/>
                  </a:outerShdw>
                </a:effectLst>
              </a:rPr>
              <a:t>But </a:t>
            </a:r>
            <a:r>
              <a:rPr lang="en-US" sz="2400" b="1" dirty="0" err="1">
                <a:solidFill>
                  <a:schemeClr val="bg1"/>
                </a:solidFill>
                <a:effectLst>
                  <a:outerShdw blurRad="50800" dist="50800" dir="5400000" algn="ctr" rotWithShape="0">
                    <a:schemeClr val="tx1"/>
                  </a:outerShdw>
                </a:effectLst>
              </a:rPr>
              <a:t>Rehoboam</a:t>
            </a:r>
            <a:r>
              <a:rPr lang="en-US" sz="2400" b="1" dirty="0">
                <a:solidFill>
                  <a:schemeClr val="bg1"/>
                </a:solidFill>
                <a:effectLst>
                  <a:outerShdw blurRad="50800" dist="50800" dir="5400000" algn="ctr" rotWithShape="0">
                    <a:schemeClr val="tx1"/>
                  </a:outerShdw>
                </a:effectLst>
              </a:rPr>
              <a:t> rejected the advice of the older men and instead asked the opinion of the young men who had grown up with him and were now his advisers. </a:t>
            </a:r>
            <a:r>
              <a:rPr lang="en-US" sz="2400" b="1" dirty="0" smtClean="0">
                <a:solidFill>
                  <a:schemeClr val="bg1"/>
                </a:solidFill>
                <a:effectLst>
                  <a:outerShdw blurRad="50800" dist="50800" dir="5400000" algn="ctr" rotWithShape="0">
                    <a:schemeClr val="tx1"/>
                  </a:outerShdw>
                </a:effectLst>
              </a:rPr>
              <a:t> </a:t>
            </a:r>
            <a:r>
              <a:rPr lang="en-US" sz="2400" b="1" dirty="0">
                <a:solidFill>
                  <a:schemeClr val="bg1"/>
                </a:solidFill>
                <a:effectLst>
                  <a:outerShdw blurRad="50800" dist="50800" dir="5400000" algn="ctr" rotWithShape="0">
                    <a:schemeClr val="tx1"/>
                  </a:outerShdw>
                </a:effectLst>
              </a:rPr>
              <a:t>“What is your advice?” he asked them. “How should I answer these people who want me to lighten the burdens imposed by my father?”</a:t>
            </a:r>
            <a:endParaRPr lang="en-US" sz="24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cxnSp>
        <p:nvCxnSpPr>
          <p:cNvPr id="6" name="Straight Connector 5"/>
          <p:cNvCxnSpPr/>
          <p:nvPr/>
        </p:nvCxnSpPr>
        <p:spPr>
          <a:xfrm>
            <a:off x="1752600" y="1657350"/>
            <a:ext cx="67056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581204"/>
            <a:ext cx="3093841" cy="396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94347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429000" y="1276350"/>
            <a:ext cx="5257799" cy="3785652"/>
          </a:xfrm>
          <a:prstGeom prst="rect">
            <a:avLst/>
          </a:prstGeom>
        </p:spPr>
        <p:txBody>
          <a:bodyPr wrap="square">
            <a:spAutoFit/>
          </a:bodyPr>
          <a:lstStyle/>
          <a:p>
            <a:pPr algn="r"/>
            <a:r>
              <a:rPr lang="en-US" sz="2400" dirty="0" smtClean="0">
                <a:solidFill>
                  <a:schemeClr val="bg1"/>
                </a:solidFill>
                <a:effectLst>
                  <a:outerShdw blurRad="50800" dist="50800" dir="5400000" algn="ctr" rotWithShape="0">
                    <a:schemeClr val="tx1"/>
                  </a:outerShdw>
                </a:effectLst>
                <a:latin typeface="A little sunshine" panose="02000603000000000000" pitchFamily="2" charset="0"/>
                <a:ea typeface="A little sunshine" panose="02000603000000000000" pitchFamily="2" charset="0"/>
                <a:cs typeface="Verdana" panose="020B0604030504040204" pitchFamily="34" charset="0"/>
              </a:rPr>
              <a:t>1 Kings 12:10-11 NLT</a:t>
            </a:r>
            <a:r>
              <a:rPr lang="en-US" sz="2400" dirty="0" smtClean="0">
                <a:solidFill>
                  <a:schemeClr val="bg1"/>
                </a:solidFill>
                <a:effectLst>
                  <a:outerShdw blurRad="50800" dist="50800" dir="5400000" algn="ctr" rotWithShape="0">
                    <a:schemeClr val="tx1"/>
                  </a:outerShdw>
                </a:effectLst>
                <a:latin typeface="Verdana" panose="020B0604030504040204" pitchFamily="34" charset="0"/>
                <a:ea typeface="Verdana" panose="020B0604030504040204" pitchFamily="34" charset="0"/>
                <a:cs typeface="Verdana" panose="020B0604030504040204" pitchFamily="34" charset="0"/>
              </a:rPr>
              <a:t/>
            </a:r>
            <a:br>
              <a:rPr lang="en-US" sz="2400" dirty="0" smtClean="0">
                <a:solidFill>
                  <a:schemeClr val="bg1"/>
                </a:solidFill>
                <a:effectLst>
                  <a:outerShdw blurRad="50800" dist="50800" dir="5400000" algn="ctr" rotWithShape="0">
                    <a:schemeClr val="tx1"/>
                  </a:outerShdw>
                </a:effectLst>
                <a:latin typeface="Verdana" panose="020B0604030504040204" pitchFamily="34" charset="0"/>
                <a:ea typeface="Verdana" panose="020B0604030504040204" pitchFamily="34" charset="0"/>
                <a:cs typeface="Verdana" panose="020B0604030504040204" pitchFamily="34" charset="0"/>
              </a:rPr>
            </a:br>
            <a:r>
              <a:rPr lang="en-US" sz="2400" b="1" dirty="0">
                <a:solidFill>
                  <a:schemeClr val="bg1"/>
                </a:solidFill>
                <a:effectLst>
                  <a:outerShdw blurRad="50800" dist="50800" dir="5400000" algn="ctr" rotWithShape="0">
                    <a:schemeClr val="tx1"/>
                  </a:outerShdw>
                </a:effectLst>
              </a:rPr>
              <a:t>The young men replied, “This is what you should tell those complainers who want a lighter burden: ‘My little finger is thicker than my father’s waist! </a:t>
            </a:r>
            <a:r>
              <a:rPr lang="en-US" sz="2400" b="1" dirty="0" smtClean="0">
                <a:solidFill>
                  <a:schemeClr val="bg1"/>
                </a:solidFill>
                <a:effectLst>
                  <a:outerShdw blurRad="50800" dist="50800" dir="5400000" algn="ctr" rotWithShape="0">
                    <a:schemeClr val="tx1"/>
                  </a:outerShdw>
                </a:effectLst>
              </a:rPr>
              <a:t> </a:t>
            </a:r>
            <a:r>
              <a:rPr lang="en-US" sz="2400" b="1" dirty="0">
                <a:solidFill>
                  <a:schemeClr val="bg1"/>
                </a:solidFill>
                <a:effectLst>
                  <a:outerShdw blurRad="50800" dist="50800" dir="5400000" algn="ctr" rotWithShape="0">
                    <a:schemeClr val="tx1"/>
                  </a:outerShdw>
                </a:effectLst>
              </a:rPr>
              <a:t>Yes, my father laid heavy burdens on you, but I’m going to make them even heavier! My father beat you with whips, but I will beat you with scorpions!’”</a:t>
            </a:r>
            <a:endParaRPr lang="en-US" sz="24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cxnSp>
        <p:nvCxnSpPr>
          <p:cNvPr id="6" name="Straight Connector 5"/>
          <p:cNvCxnSpPr/>
          <p:nvPr/>
        </p:nvCxnSpPr>
        <p:spPr>
          <a:xfrm>
            <a:off x="1905000" y="1657350"/>
            <a:ext cx="67056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581204"/>
            <a:ext cx="3093841" cy="396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839797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0179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893806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04800" y="2495550"/>
            <a:ext cx="8382000" cy="830997"/>
          </a:xfrm>
          <a:prstGeom prst="rect">
            <a:avLst/>
          </a:prstGeom>
        </p:spPr>
        <p:txBody>
          <a:bodyPr wrap="square">
            <a:spAutoFit/>
          </a:bodyPr>
          <a:lstStyle/>
          <a:p>
            <a:pPr algn="ctr"/>
            <a:r>
              <a:rPr lang="en-US" sz="4800" b="1" dirty="0" smtClean="0">
                <a:solidFill>
                  <a:schemeClr val="bg1"/>
                </a:solidFill>
                <a:effectLst>
                  <a:outerShdw blurRad="38100" dist="38100" dir="2700000" algn="tl">
                    <a:srgbClr val="000000"/>
                  </a:outerShdw>
                </a:effectLst>
                <a:latin typeface="Verdana" panose="020B0604030504040204" pitchFamily="34" charset="0"/>
                <a:ea typeface="Verdana" panose="020B0604030504040204" pitchFamily="34" charset="0"/>
                <a:cs typeface="Verdana" panose="020B0604030504040204" pitchFamily="34" charset="0"/>
              </a:rPr>
              <a:t>without surrender</a:t>
            </a:r>
            <a:endParaRPr lang="en-US" sz="4800" dirty="0">
              <a:solidFill>
                <a:schemeClr val="bg1"/>
              </a:solidFill>
              <a:effectLst>
                <a:outerShdw blurRad="38100" dist="38100" dir="2700000" algn="tl">
                  <a:srgbClr val="000000"/>
                </a:outerShdw>
              </a:effectLst>
              <a:latin typeface="Verdana" panose="020B0604030504040204" pitchFamily="34" charset="0"/>
              <a:ea typeface="Verdana" panose="020B0604030504040204" pitchFamily="34" charset="0"/>
              <a:cs typeface="Verdana" panose="020B0604030504040204" pitchFamily="34" charset="0"/>
            </a:endParaRPr>
          </a:p>
        </p:txBody>
      </p:sp>
      <p:sp>
        <p:nvSpPr>
          <p:cNvPr id="9" name="Rectangle 8"/>
          <p:cNvSpPr/>
          <p:nvPr/>
        </p:nvSpPr>
        <p:spPr>
          <a:xfrm>
            <a:off x="2161903" y="1657350"/>
            <a:ext cx="6172200" cy="1107996"/>
          </a:xfrm>
          <a:prstGeom prst="rect">
            <a:avLst/>
          </a:prstGeom>
        </p:spPr>
        <p:txBody>
          <a:bodyPr wrap="square">
            <a:spAutoFit/>
          </a:bodyPr>
          <a:lstStyle/>
          <a:p>
            <a:pPr algn="ctr"/>
            <a:r>
              <a:rPr lang="en-US" sz="6600" b="1" dirty="0" smtClean="0">
                <a:solidFill>
                  <a:schemeClr val="bg1"/>
                </a:solidFill>
                <a:effectLst>
                  <a:outerShdw blurRad="38100" dist="38100" dir="2700000" algn="tl">
                    <a:srgbClr val="000000"/>
                  </a:outerShdw>
                </a:effectLst>
                <a:latin typeface="Edwardian Script ITC" panose="030303020407070D0804" pitchFamily="66" charset="0"/>
                <a:ea typeface="Verdana" panose="020B0604030504040204" pitchFamily="34" charset="0"/>
                <a:cs typeface="Verdana" panose="020B0604030504040204" pitchFamily="34" charset="0"/>
              </a:rPr>
              <a:t>Be tender</a:t>
            </a:r>
            <a:endParaRPr lang="en-US" sz="6600" dirty="0">
              <a:solidFill>
                <a:schemeClr val="bg1"/>
              </a:solidFill>
              <a:effectLst>
                <a:outerShdw blurRad="38100" dist="38100" dir="2700000" algn="tl">
                  <a:srgbClr val="000000"/>
                </a:outerShdw>
              </a:effectLst>
              <a:latin typeface="Verdana" panose="020B0604030504040204" pitchFamily="34" charset="0"/>
              <a:ea typeface="Verdana" panose="020B0604030504040204" pitchFamily="34" charset="0"/>
              <a:cs typeface="Verdana" panose="020B0604030504040204" pitchFamily="34" charset="0"/>
            </a:endParaRPr>
          </a:p>
        </p:txBody>
      </p:sp>
      <p:sp>
        <p:nvSpPr>
          <p:cNvPr id="10" name="Oval 9"/>
          <p:cNvSpPr/>
          <p:nvPr/>
        </p:nvSpPr>
        <p:spPr>
          <a:xfrm>
            <a:off x="3810000" y="742950"/>
            <a:ext cx="838200" cy="762000"/>
          </a:xfrm>
          <a:prstGeom prst="ellipse">
            <a:avLst/>
          </a:prstGeom>
          <a:solidFill>
            <a:schemeClr val="accent3">
              <a:lumMod val="75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3962400" y="666750"/>
            <a:ext cx="609600" cy="1107996"/>
          </a:xfrm>
          <a:prstGeom prst="rect">
            <a:avLst/>
          </a:prstGeom>
          <a:noFill/>
        </p:spPr>
        <p:txBody>
          <a:bodyPr wrap="square" rtlCol="0">
            <a:spAutoFit/>
          </a:bodyPr>
          <a:lstStyle/>
          <a:p>
            <a:r>
              <a:rPr lang="en-US" sz="6600" dirty="0" smtClean="0">
                <a:solidFill>
                  <a:schemeClr val="bg1"/>
                </a:solidFill>
                <a:latin typeface="Brush Script MT" panose="03060802040406070304" pitchFamily="66" charset="0"/>
                <a:cs typeface="David" panose="020E0502060401010101" pitchFamily="34" charset="-79"/>
              </a:rPr>
              <a:t>2</a:t>
            </a:r>
            <a:endParaRPr lang="en-US" sz="6600" dirty="0">
              <a:solidFill>
                <a:schemeClr val="bg1"/>
              </a:solidFill>
              <a:latin typeface="Brush Script MT" panose="03060802040406070304" pitchFamily="66" charset="0"/>
              <a:cs typeface="David" panose="020E0502060401010101" pitchFamily="34" charset="-79"/>
            </a:endParaRPr>
          </a:p>
        </p:txBody>
      </p:sp>
    </p:spTree>
    <p:extLst>
      <p:ext uri="{BB962C8B-B14F-4D97-AF65-F5344CB8AC3E}">
        <p14:creationId xmlns:p14="http://schemas.microsoft.com/office/powerpoint/2010/main" val="28992332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38200" y="1885950"/>
            <a:ext cx="7391400" cy="1384995"/>
          </a:xfrm>
          <a:prstGeom prst="rect">
            <a:avLst/>
          </a:prstGeom>
        </p:spPr>
        <p:txBody>
          <a:bodyPr wrap="square">
            <a:spAutoFit/>
          </a:bodyPr>
          <a:lstStyle/>
          <a:p>
            <a:r>
              <a:rPr lang="en-US" sz="2800" dirty="0" smtClean="0">
                <a:solidFill>
                  <a:schemeClr val="bg1"/>
                </a:solidFill>
                <a:effectLst>
                  <a:outerShdw blurRad="38100" dist="38100" dir="2700000" algn="tl">
                    <a:srgbClr val="000000"/>
                  </a:outerShdw>
                </a:effectLst>
                <a:latin typeface="A little sunshine" panose="02000603000000000000" pitchFamily="2" charset="0"/>
                <a:ea typeface="A little sunshine" panose="02000603000000000000" pitchFamily="2" charset="0"/>
                <a:cs typeface="Verdana" panose="020B0604030504040204" pitchFamily="34" charset="0"/>
              </a:rPr>
              <a:t>1 Corinthians 4:13  NLT</a:t>
            </a:r>
            <a:r>
              <a:rPr lang="en-US" sz="2800" dirty="0" smtClean="0">
                <a:solidFill>
                  <a:schemeClr val="bg1"/>
                </a:solidFill>
                <a:latin typeface="A little sunshine" panose="02000603000000000000" pitchFamily="2" charset="0"/>
                <a:ea typeface="A little sunshine" panose="02000603000000000000" pitchFamily="2" charset="0"/>
                <a:cs typeface="Verdana" panose="020B0604030504040204" pitchFamily="34" charset="0"/>
              </a:rPr>
              <a:t/>
            </a:r>
            <a:br>
              <a:rPr lang="en-US" sz="2800" dirty="0" smtClean="0">
                <a:solidFill>
                  <a:schemeClr val="bg1"/>
                </a:solidFill>
                <a:latin typeface="A little sunshine" panose="02000603000000000000" pitchFamily="2" charset="0"/>
                <a:ea typeface="A little sunshine" panose="02000603000000000000" pitchFamily="2" charset="0"/>
                <a:cs typeface="Verdana" panose="020B0604030504040204" pitchFamily="34" charset="0"/>
              </a:rPr>
            </a:br>
            <a:r>
              <a:rPr lang="en-US" sz="2800" b="1" dirty="0" smtClean="0">
                <a:solidFill>
                  <a:schemeClr val="bg1"/>
                </a:solidFill>
                <a:effectLst>
                  <a:outerShdw blurRad="38100" dist="38100" dir="2700000" algn="tl">
                    <a:srgbClr val="000000"/>
                  </a:outerShdw>
                </a:effectLst>
                <a:ea typeface="Verdana" panose="020B0604030504040204" pitchFamily="34" charset="0"/>
                <a:cs typeface="Verdana" panose="020B0604030504040204" pitchFamily="34" charset="0"/>
              </a:rPr>
              <a:t>We </a:t>
            </a:r>
            <a:r>
              <a:rPr lang="en-US" sz="2800" b="1" dirty="0">
                <a:solidFill>
                  <a:schemeClr val="bg1"/>
                </a:solidFill>
                <a:effectLst>
                  <a:outerShdw blurRad="38100" dist="38100" dir="2700000" algn="tl">
                    <a:srgbClr val="000000"/>
                  </a:outerShdw>
                </a:effectLst>
                <a:ea typeface="Verdana" panose="020B0604030504040204" pitchFamily="34" charset="0"/>
                <a:cs typeface="Verdana" panose="020B0604030504040204" pitchFamily="34" charset="0"/>
              </a:rPr>
              <a:t>respond gently when evil things are said about </a:t>
            </a:r>
            <a:r>
              <a:rPr lang="en-US" sz="2800" b="1" dirty="0" smtClean="0">
                <a:solidFill>
                  <a:schemeClr val="bg1"/>
                </a:solidFill>
                <a:effectLst>
                  <a:outerShdw blurRad="38100" dist="38100" dir="2700000" algn="tl">
                    <a:srgbClr val="000000"/>
                  </a:outerShdw>
                </a:effectLst>
                <a:ea typeface="Verdana" panose="020B0604030504040204" pitchFamily="34" charset="0"/>
                <a:cs typeface="Verdana" panose="020B0604030504040204" pitchFamily="34" charset="0"/>
              </a:rPr>
              <a:t>us.</a:t>
            </a:r>
            <a:endParaRPr lang="en-US" sz="2800" dirty="0">
              <a:solidFill>
                <a:schemeClr val="bg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p:txBody>
      </p:sp>
      <p:cxnSp>
        <p:nvCxnSpPr>
          <p:cNvPr id="6" name="Straight Connector 5"/>
          <p:cNvCxnSpPr/>
          <p:nvPr/>
        </p:nvCxnSpPr>
        <p:spPr>
          <a:xfrm>
            <a:off x="914400" y="2343150"/>
            <a:ext cx="67056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26744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285750"/>
            <a:ext cx="1600200" cy="201705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838200" y="1885950"/>
            <a:ext cx="7391400" cy="1384995"/>
          </a:xfrm>
          <a:prstGeom prst="rect">
            <a:avLst/>
          </a:prstGeom>
        </p:spPr>
        <p:txBody>
          <a:bodyPr wrap="square">
            <a:spAutoFit/>
          </a:bodyPr>
          <a:lstStyle/>
          <a:p>
            <a:r>
              <a:rPr lang="en-US" sz="2800" dirty="0" smtClean="0">
                <a:solidFill>
                  <a:schemeClr val="bg1"/>
                </a:solidFill>
                <a:effectLst>
                  <a:outerShdw blurRad="38100" dist="38100" dir="2700000" algn="tl">
                    <a:srgbClr val="000000"/>
                  </a:outerShdw>
                </a:effectLst>
                <a:latin typeface="A little sunshine" panose="02000603000000000000" pitchFamily="2" charset="0"/>
                <a:ea typeface="A little sunshine" panose="02000603000000000000" pitchFamily="2" charset="0"/>
                <a:cs typeface="Verdana" panose="020B0604030504040204" pitchFamily="34" charset="0"/>
              </a:rPr>
              <a:t>Number 12: 3  NLT</a:t>
            </a:r>
            <a:r>
              <a:rPr lang="en-US" sz="2800" dirty="0" smtClean="0">
                <a:solidFill>
                  <a:schemeClr val="bg1"/>
                </a:solidFill>
                <a:latin typeface="A little sunshine" panose="02000603000000000000" pitchFamily="2" charset="0"/>
                <a:ea typeface="A little sunshine" panose="02000603000000000000" pitchFamily="2" charset="0"/>
                <a:cs typeface="Verdana" panose="020B0604030504040204" pitchFamily="34" charset="0"/>
              </a:rPr>
              <a:t/>
            </a:r>
            <a:br>
              <a:rPr lang="en-US" sz="2800" dirty="0" smtClean="0">
                <a:solidFill>
                  <a:schemeClr val="bg1"/>
                </a:solidFill>
                <a:latin typeface="A little sunshine" panose="02000603000000000000" pitchFamily="2" charset="0"/>
                <a:ea typeface="A little sunshine" panose="02000603000000000000" pitchFamily="2" charset="0"/>
                <a:cs typeface="Verdana" panose="020B0604030504040204" pitchFamily="34" charset="0"/>
              </a:rPr>
            </a:br>
            <a:r>
              <a:rPr lang="en-US" sz="2800" b="1" dirty="0">
                <a:solidFill>
                  <a:schemeClr val="bg1"/>
                </a:solidFill>
                <a:effectLst>
                  <a:outerShdw blurRad="38100" dist="38100" dir="2700000" algn="tl">
                    <a:srgbClr val="000000"/>
                  </a:outerShdw>
                </a:effectLst>
                <a:ea typeface="Verdana" panose="020B0604030504040204" pitchFamily="34" charset="0"/>
                <a:cs typeface="Verdana" panose="020B0604030504040204" pitchFamily="34" charset="0"/>
              </a:rPr>
              <a:t> (Now Moses was very humble—more humble than any other person on earth.)</a:t>
            </a:r>
            <a:endParaRPr lang="en-US" sz="2800" dirty="0">
              <a:solidFill>
                <a:schemeClr val="bg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p:txBody>
      </p:sp>
      <p:cxnSp>
        <p:nvCxnSpPr>
          <p:cNvPr id="6" name="Straight Connector 5"/>
          <p:cNvCxnSpPr/>
          <p:nvPr/>
        </p:nvCxnSpPr>
        <p:spPr>
          <a:xfrm>
            <a:off x="914400" y="2343150"/>
            <a:ext cx="67056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11310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3837830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04800" y="2495550"/>
            <a:ext cx="8382000" cy="830997"/>
          </a:xfrm>
          <a:prstGeom prst="rect">
            <a:avLst/>
          </a:prstGeom>
        </p:spPr>
        <p:txBody>
          <a:bodyPr wrap="square">
            <a:spAutoFit/>
          </a:bodyPr>
          <a:lstStyle/>
          <a:p>
            <a:pPr algn="ctr"/>
            <a:r>
              <a:rPr lang="en-US" sz="4800" b="1" dirty="0" smtClean="0">
                <a:solidFill>
                  <a:schemeClr val="bg1"/>
                </a:solidFill>
                <a:effectLst>
                  <a:outerShdw blurRad="38100" dist="38100" dir="2700000" algn="tl">
                    <a:srgbClr val="000000"/>
                  </a:outerShdw>
                </a:effectLst>
                <a:latin typeface="Verdana" panose="020B0604030504040204" pitchFamily="34" charset="0"/>
                <a:ea typeface="Verdana" panose="020B0604030504040204" pitchFamily="34" charset="0"/>
                <a:cs typeface="Verdana" panose="020B0604030504040204" pitchFamily="34" charset="0"/>
              </a:rPr>
              <a:t>acts of kindness</a:t>
            </a:r>
            <a:endParaRPr lang="en-US" sz="4800" dirty="0">
              <a:solidFill>
                <a:schemeClr val="bg1"/>
              </a:solidFill>
              <a:effectLst>
                <a:outerShdw blurRad="38100" dist="38100" dir="2700000" algn="tl">
                  <a:srgbClr val="000000"/>
                </a:outerShdw>
              </a:effectLst>
              <a:latin typeface="Verdana" panose="020B0604030504040204" pitchFamily="34" charset="0"/>
              <a:ea typeface="Verdana" panose="020B0604030504040204" pitchFamily="34" charset="0"/>
              <a:cs typeface="Verdana" panose="020B0604030504040204" pitchFamily="34" charset="0"/>
            </a:endParaRPr>
          </a:p>
        </p:txBody>
      </p:sp>
      <p:sp>
        <p:nvSpPr>
          <p:cNvPr id="9" name="Rectangle 8"/>
          <p:cNvSpPr/>
          <p:nvPr/>
        </p:nvSpPr>
        <p:spPr>
          <a:xfrm>
            <a:off x="2161903" y="1657350"/>
            <a:ext cx="6172200" cy="1107996"/>
          </a:xfrm>
          <a:prstGeom prst="rect">
            <a:avLst/>
          </a:prstGeom>
        </p:spPr>
        <p:txBody>
          <a:bodyPr wrap="square">
            <a:spAutoFit/>
          </a:bodyPr>
          <a:lstStyle/>
          <a:p>
            <a:pPr algn="ctr"/>
            <a:r>
              <a:rPr lang="en-US" sz="6600" b="1" dirty="0" smtClean="0">
                <a:solidFill>
                  <a:schemeClr val="bg1"/>
                </a:solidFill>
                <a:effectLst>
                  <a:outerShdw blurRad="38100" dist="38100" dir="2700000" algn="tl">
                    <a:srgbClr val="000000"/>
                  </a:outerShdw>
                </a:effectLst>
                <a:latin typeface="Edwardian Script ITC" panose="030303020407070D0804" pitchFamily="66" charset="0"/>
                <a:ea typeface="Verdana" panose="020B0604030504040204" pitchFamily="34" charset="0"/>
                <a:cs typeface="Verdana" panose="020B0604030504040204" pitchFamily="34" charset="0"/>
              </a:rPr>
              <a:t>Commit</a:t>
            </a:r>
            <a:endParaRPr lang="en-US" sz="6600" dirty="0">
              <a:solidFill>
                <a:schemeClr val="bg1"/>
              </a:solidFill>
              <a:effectLst>
                <a:outerShdw blurRad="38100" dist="38100" dir="2700000" algn="tl">
                  <a:srgbClr val="000000"/>
                </a:outerShdw>
              </a:effectLst>
              <a:latin typeface="Verdana" panose="020B0604030504040204" pitchFamily="34" charset="0"/>
              <a:ea typeface="Verdana" panose="020B0604030504040204" pitchFamily="34" charset="0"/>
              <a:cs typeface="Verdana" panose="020B0604030504040204" pitchFamily="34" charset="0"/>
            </a:endParaRPr>
          </a:p>
        </p:txBody>
      </p:sp>
      <p:sp>
        <p:nvSpPr>
          <p:cNvPr id="10" name="Oval 9"/>
          <p:cNvSpPr/>
          <p:nvPr/>
        </p:nvSpPr>
        <p:spPr>
          <a:xfrm>
            <a:off x="3810000" y="742950"/>
            <a:ext cx="838200" cy="762000"/>
          </a:xfrm>
          <a:prstGeom prst="ellipse">
            <a:avLst/>
          </a:prstGeom>
          <a:solidFill>
            <a:schemeClr val="accent3">
              <a:lumMod val="75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3962400" y="666750"/>
            <a:ext cx="609600" cy="1107996"/>
          </a:xfrm>
          <a:prstGeom prst="rect">
            <a:avLst/>
          </a:prstGeom>
          <a:noFill/>
        </p:spPr>
        <p:txBody>
          <a:bodyPr wrap="square" rtlCol="0">
            <a:spAutoFit/>
          </a:bodyPr>
          <a:lstStyle/>
          <a:p>
            <a:r>
              <a:rPr lang="en-US" sz="6600" dirty="0" smtClean="0">
                <a:solidFill>
                  <a:schemeClr val="bg1"/>
                </a:solidFill>
                <a:latin typeface="Brush Script MT" panose="03060802040406070304" pitchFamily="66" charset="0"/>
                <a:cs typeface="David" panose="020E0502060401010101" pitchFamily="34" charset="-79"/>
              </a:rPr>
              <a:t>3</a:t>
            </a:r>
            <a:endParaRPr lang="en-US" sz="6600" dirty="0">
              <a:solidFill>
                <a:schemeClr val="bg1"/>
              </a:solidFill>
              <a:latin typeface="Brush Script MT" panose="03060802040406070304" pitchFamily="66" charset="0"/>
              <a:cs typeface="David" panose="020E0502060401010101" pitchFamily="34" charset="-79"/>
            </a:endParaRPr>
          </a:p>
        </p:txBody>
      </p:sp>
    </p:spTree>
    <p:extLst>
      <p:ext uri="{BB962C8B-B14F-4D97-AF65-F5344CB8AC3E}">
        <p14:creationId xmlns:p14="http://schemas.microsoft.com/office/powerpoint/2010/main" val="33647158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33400" y="1352550"/>
            <a:ext cx="8153400" cy="3539430"/>
          </a:xfrm>
          <a:prstGeom prst="rect">
            <a:avLst/>
          </a:prstGeom>
        </p:spPr>
        <p:txBody>
          <a:bodyPr wrap="square">
            <a:spAutoFit/>
          </a:bodyPr>
          <a:lstStyle/>
          <a:p>
            <a:r>
              <a:rPr lang="en-US" sz="2800" dirty="0" smtClean="0">
                <a:solidFill>
                  <a:schemeClr val="bg1"/>
                </a:solidFill>
                <a:effectLst>
                  <a:outerShdw blurRad="38100" dist="38100" dir="2700000" algn="tl">
                    <a:srgbClr val="000000"/>
                  </a:outerShdw>
                </a:effectLst>
                <a:latin typeface="A little sunshine" panose="02000603000000000000" pitchFamily="2" charset="0"/>
                <a:ea typeface="A little sunshine" panose="02000603000000000000" pitchFamily="2" charset="0"/>
                <a:cs typeface="Verdana" panose="020B0604030504040204" pitchFamily="34" charset="0"/>
              </a:rPr>
              <a:t>Ruth 2:13-14 NLT</a:t>
            </a:r>
            <a:r>
              <a:rPr lang="en-US" sz="2800" dirty="0" smtClean="0">
                <a:solidFill>
                  <a:schemeClr val="bg1"/>
                </a:solidFill>
                <a:effectLst>
                  <a:outerShdw blurRad="38100" dist="38100" dir="2700000" algn="tl">
                    <a:srgbClr val="000000"/>
                  </a:outerShdw>
                </a:effectLst>
                <a:ea typeface="Verdana" panose="020B0604030504040204" pitchFamily="34" charset="0"/>
                <a:cs typeface="Verdana" panose="020B0604030504040204" pitchFamily="34" charset="0"/>
              </a:rPr>
              <a:t/>
            </a:r>
            <a:br>
              <a:rPr lang="en-US" sz="2800" dirty="0" smtClean="0">
                <a:solidFill>
                  <a:schemeClr val="bg1"/>
                </a:solidFill>
                <a:effectLst>
                  <a:outerShdw blurRad="38100" dist="38100" dir="2700000" algn="tl">
                    <a:srgbClr val="000000"/>
                  </a:outerShdw>
                </a:effectLst>
                <a:ea typeface="Verdana" panose="020B0604030504040204" pitchFamily="34" charset="0"/>
                <a:cs typeface="Verdana" panose="020B0604030504040204" pitchFamily="34" charset="0"/>
              </a:rPr>
            </a:br>
            <a:r>
              <a:rPr lang="en-US" sz="2800" b="1" dirty="0">
                <a:solidFill>
                  <a:schemeClr val="bg1"/>
                </a:solidFill>
                <a:effectLst>
                  <a:outerShdw blurRad="38100" dist="38100" dir="2700000" algn="tl">
                    <a:srgbClr val="000000"/>
                  </a:outerShdw>
                </a:effectLst>
                <a:ea typeface="Verdana" panose="020B0604030504040204" pitchFamily="34" charset="0"/>
                <a:cs typeface="Verdana" panose="020B0604030504040204" pitchFamily="34" charset="0"/>
              </a:rPr>
              <a:t>“You have comforted me by speaking so kindly to me, even though I am not one of your workers</a:t>
            </a:r>
            <a:r>
              <a:rPr lang="en-US" sz="2800" b="1" dirty="0" smtClean="0">
                <a:solidFill>
                  <a:schemeClr val="bg1"/>
                </a:solidFill>
                <a:effectLst>
                  <a:outerShdw blurRad="38100" dist="38100" dir="2700000" algn="tl">
                    <a:srgbClr val="000000"/>
                  </a:outerShdw>
                </a:effectLst>
                <a:ea typeface="Verdana" panose="020B0604030504040204" pitchFamily="34" charset="0"/>
                <a:cs typeface="Verdana" panose="020B0604030504040204" pitchFamily="34" charset="0"/>
              </a:rPr>
              <a:t>.”</a:t>
            </a:r>
            <a:endParaRPr lang="en-US" sz="2800" b="1" dirty="0">
              <a:solidFill>
                <a:schemeClr val="bg1"/>
              </a:solidFill>
              <a:effectLst>
                <a:outerShdw blurRad="38100" dist="38100" dir="2700000" algn="tl">
                  <a:srgbClr val="000000"/>
                </a:outerShdw>
              </a:effectLst>
              <a:ea typeface="Verdana" panose="020B0604030504040204" pitchFamily="34" charset="0"/>
              <a:cs typeface="Verdana" panose="020B0604030504040204" pitchFamily="34" charset="0"/>
            </a:endParaRPr>
          </a:p>
          <a:p>
            <a:r>
              <a:rPr lang="en-US" sz="2800" b="1" dirty="0" smtClean="0">
                <a:solidFill>
                  <a:schemeClr val="bg1"/>
                </a:solidFill>
                <a:effectLst>
                  <a:outerShdw blurRad="38100" dist="38100" dir="2700000" algn="tl">
                    <a:srgbClr val="000000"/>
                  </a:outerShdw>
                </a:effectLst>
                <a:ea typeface="Verdana" panose="020B0604030504040204" pitchFamily="34" charset="0"/>
                <a:cs typeface="Verdana" panose="020B0604030504040204" pitchFamily="34" charset="0"/>
              </a:rPr>
              <a:t>At </a:t>
            </a:r>
            <a:r>
              <a:rPr lang="en-US" sz="2800" b="1" dirty="0">
                <a:solidFill>
                  <a:schemeClr val="bg1"/>
                </a:solidFill>
                <a:effectLst>
                  <a:outerShdw blurRad="38100" dist="38100" dir="2700000" algn="tl">
                    <a:srgbClr val="000000"/>
                  </a:outerShdw>
                </a:effectLst>
                <a:ea typeface="Verdana" panose="020B0604030504040204" pitchFamily="34" charset="0"/>
                <a:cs typeface="Verdana" panose="020B0604030504040204" pitchFamily="34" charset="0"/>
              </a:rPr>
              <a:t>mealtime Boaz called to her, “Come over here, and help yourself to some food. You can dip your bread in the sour wine.” So she sat with his harvesters, and Boaz gave her some roasted grain to eat. She ate all she wanted and still had some left over</a:t>
            </a:r>
            <a:r>
              <a:rPr lang="en-US" sz="2800" b="1" dirty="0" smtClean="0">
                <a:solidFill>
                  <a:schemeClr val="bg1"/>
                </a:solidFill>
                <a:effectLst>
                  <a:outerShdw blurRad="38100" dist="38100" dir="2700000" algn="tl">
                    <a:srgbClr val="000000"/>
                  </a:outerShdw>
                </a:effectLst>
                <a:ea typeface="Verdana" panose="020B0604030504040204" pitchFamily="34" charset="0"/>
                <a:cs typeface="Verdana" panose="020B0604030504040204" pitchFamily="34" charset="0"/>
              </a:rPr>
              <a:t>.</a:t>
            </a:r>
            <a:endParaRPr lang="en-US" sz="2800" b="1" dirty="0">
              <a:solidFill>
                <a:schemeClr val="bg1"/>
              </a:solidFill>
              <a:effectLst>
                <a:outerShdw blurRad="38100" dist="38100" dir="2700000" algn="tl">
                  <a:srgbClr val="000000"/>
                </a:outerShdw>
              </a:effectLst>
              <a:ea typeface="Verdana" panose="020B0604030504040204" pitchFamily="34" charset="0"/>
              <a:cs typeface="Verdana" panose="020B0604030504040204" pitchFamily="34" charset="0"/>
            </a:endParaRPr>
          </a:p>
        </p:txBody>
      </p:sp>
      <p:cxnSp>
        <p:nvCxnSpPr>
          <p:cNvPr id="4" name="Straight Connector 3"/>
          <p:cNvCxnSpPr/>
          <p:nvPr/>
        </p:nvCxnSpPr>
        <p:spPr>
          <a:xfrm>
            <a:off x="609600" y="1809750"/>
            <a:ext cx="67056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46342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170"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352800" y="971550"/>
            <a:ext cx="2660459" cy="3394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364813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40068117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5800" y="1352550"/>
            <a:ext cx="7391400" cy="2246769"/>
          </a:xfrm>
          <a:prstGeom prst="rect">
            <a:avLst/>
          </a:prstGeom>
        </p:spPr>
        <p:txBody>
          <a:bodyPr wrap="square">
            <a:spAutoFit/>
          </a:bodyPr>
          <a:lstStyle/>
          <a:p>
            <a:endParaRPr lang="en-US" sz="2800" b="1" dirty="0" smtClean="0">
              <a:solidFill>
                <a:schemeClr val="bg1"/>
              </a:solidFill>
              <a:effectLst>
                <a:outerShdw blurRad="38100" dist="38100" dir="2700000" algn="tl">
                  <a:srgbClr val="000000"/>
                </a:outerShdw>
              </a:effectLst>
              <a:ea typeface="Verdana" panose="020B0604030504040204" pitchFamily="34" charset="0"/>
              <a:cs typeface="Verdana" panose="020B0604030504040204" pitchFamily="34" charset="0"/>
            </a:endParaRPr>
          </a:p>
          <a:p>
            <a:r>
              <a:rPr lang="en-US" sz="2800" dirty="0" smtClean="0">
                <a:solidFill>
                  <a:schemeClr val="bg1"/>
                </a:solidFill>
                <a:effectLst>
                  <a:outerShdw blurRad="38100" dist="38100" dir="2700000" algn="tl">
                    <a:srgbClr val="000000"/>
                  </a:outerShdw>
                </a:effectLst>
                <a:latin typeface="A little sunshine" panose="02000603000000000000" pitchFamily="2" charset="0"/>
                <a:ea typeface="A little sunshine" panose="02000603000000000000" pitchFamily="2" charset="0"/>
                <a:cs typeface="Verdana" panose="020B0604030504040204" pitchFamily="34" charset="0"/>
              </a:rPr>
              <a:t>1 Peter 3:4 NLT</a:t>
            </a:r>
            <a:r>
              <a:rPr lang="en-US" sz="2800" dirty="0" smtClean="0">
                <a:solidFill>
                  <a:schemeClr val="bg1"/>
                </a:solidFill>
                <a:effectLst>
                  <a:outerShdw blurRad="38100" dist="38100" dir="2700000" algn="tl">
                    <a:srgbClr val="000000"/>
                  </a:outerShdw>
                </a:effectLst>
                <a:ea typeface="Verdana" panose="020B0604030504040204" pitchFamily="34" charset="0"/>
                <a:cs typeface="Verdana" panose="020B0604030504040204" pitchFamily="34" charset="0"/>
              </a:rPr>
              <a:t/>
            </a:r>
            <a:br>
              <a:rPr lang="en-US" sz="2800" dirty="0" smtClean="0">
                <a:solidFill>
                  <a:schemeClr val="bg1"/>
                </a:solidFill>
                <a:effectLst>
                  <a:outerShdw blurRad="38100" dist="38100" dir="2700000" algn="tl">
                    <a:srgbClr val="000000"/>
                  </a:outerShdw>
                </a:effectLst>
                <a:ea typeface="Verdana" panose="020B0604030504040204" pitchFamily="34" charset="0"/>
                <a:cs typeface="Verdana" panose="020B0604030504040204" pitchFamily="34" charset="0"/>
              </a:rPr>
            </a:br>
            <a:r>
              <a:rPr lang="en-US" sz="2800" b="1" dirty="0" smtClean="0">
                <a:solidFill>
                  <a:schemeClr val="bg1"/>
                </a:solidFill>
                <a:effectLst>
                  <a:outerShdw blurRad="38100" dist="38100" dir="2700000" algn="tl">
                    <a:srgbClr val="000000"/>
                  </a:outerShdw>
                </a:effectLst>
                <a:ea typeface="Verdana" panose="020B0604030504040204" pitchFamily="34" charset="0"/>
                <a:cs typeface="Verdana" panose="020B0604030504040204" pitchFamily="34" charset="0"/>
              </a:rPr>
              <a:t>You </a:t>
            </a:r>
            <a:r>
              <a:rPr lang="en-US" sz="2800" b="1" dirty="0">
                <a:solidFill>
                  <a:schemeClr val="bg1"/>
                </a:solidFill>
                <a:effectLst>
                  <a:outerShdw blurRad="38100" dist="38100" dir="2700000" algn="tl">
                    <a:srgbClr val="000000"/>
                  </a:outerShdw>
                </a:effectLst>
                <a:ea typeface="Verdana" panose="020B0604030504040204" pitchFamily="34" charset="0"/>
                <a:cs typeface="Verdana" panose="020B0604030504040204" pitchFamily="34" charset="0"/>
              </a:rPr>
              <a:t>should be known for the beauty that comes from within, the unfading beauty of a gentle and quiet spirit, which is so precious to God</a:t>
            </a:r>
            <a:r>
              <a:rPr lang="en-US" sz="2800" b="1" dirty="0" smtClean="0">
                <a:solidFill>
                  <a:schemeClr val="bg1"/>
                </a:solidFill>
                <a:effectLst>
                  <a:outerShdw blurRad="38100" dist="38100" dir="2700000" algn="tl">
                    <a:srgbClr val="000000"/>
                  </a:outerShdw>
                </a:effectLst>
                <a:ea typeface="Verdana" panose="020B0604030504040204" pitchFamily="34" charset="0"/>
                <a:cs typeface="Verdana" panose="020B0604030504040204" pitchFamily="34" charset="0"/>
              </a:rPr>
              <a:t>.</a:t>
            </a:r>
            <a:endParaRPr lang="en-US" sz="2800" b="1" dirty="0">
              <a:solidFill>
                <a:schemeClr val="bg1"/>
              </a:solidFill>
              <a:effectLst>
                <a:outerShdw blurRad="38100" dist="38100" dir="2700000" algn="tl">
                  <a:srgbClr val="000000"/>
                </a:outerShdw>
              </a:effectLst>
              <a:ea typeface="Verdana" panose="020B0604030504040204" pitchFamily="34" charset="0"/>
              <a:cs typeface="Verdana" panose="020B0604030504040204" pitchFamily="34" charset="0"/>
            </a:endParaRPr>
          </a:p>
        </p:txBody>
      </p:sp>
      <p:cxnSp>
        <p:nvCxnSpPr>
          <p:cNvPr id="6" name="Straight Connector 5"/>
          <p:cNvCxnSpPr/>
          <p:nvPr/>
        </p:nvCxnSpPr>
        <p:spPr>
          <a:xfrm>
            <a:off x="838200" y="2266950"/>
            <a:ext cx="67056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25185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81000" y="811232"/>
            <a:ext cx="8305800" cy="3970318"/>
          </a:xfrm>
          <a:prstGeom prst="rect">
            <a:avLst/>
          </a:prstGeom>
        </p:spPr>
        <p:txBody>
          <a:bodyPr wrap="square">
            <a:spAutoFit/>
          </a:bodyPr>
          <a:lstStyle/>
          <a:p>
            <a:endParaRPr lang="en-US" sz="2800" b="1" dirty="0" smtClean="0">
              <a:solidFill>
                <a:schemeClr val="bg1"/>
              </a:solidFill>
              <a:effectLst>
                <a:outerShdw blurRad="38100" dist="38100" dir="2700000" algn="tl">
                  <a:srgbClr val="000000"/>
                </a:outerShdw>
              </a:effectLst>
              <a:ea typeface="Verdana" panose="020B0604030504040204" pitchFamily="34" charset="0"/>
              <a:cs typeface="Verdana" panose="020B0604030504040204" pitchFamily="34" charset="0"/>
            </a:endParaRPr>
          </a:p>
          <a:p>
            <a:r>
              <a:rPr lang="en-US" sz="2800" dirty="0" smtClean="0">
                <a:solidFill>
                  <a:schemeClr val="bg1"/>
                </a:solidFill>
                <a:effectLst>
                  <a:outerShdw blurRad="38100" dist="38100" dir="2700000" algn="tl">
                    <a:srgbClr val="000000"/>
                  </a:outerShdw>
                </a:effectLst>
                <a:latin typeface="A little sunshine" panose="02000603000000000000" pitchFamily="2" charset="0"/>
                <a:ea typeface="A little sunshine" panose="02000603000000000000" pitchFamily="2" charset="0"/>
                <a:cs typeface="Verdana" panose="020B0604030504040204" pitchFamily="34" charset="0"/>
              </a:rPr>
              <a:t>Colossians 3:19 NCV</a:t>
            </a:r>
            <a:br>
              <a:rPr lang="en-US" sz="2800" dirty="0" smtClean="0">
                <a:solidFill>
                  <a:schemeClr val="bg1"/>
                </a:solidFill>
                <a:effectLst>
                  <a:outerShdw blurRad="38100" dist="38100" dir="2700000" algn="tl">
                    <a:srgbClr val="000000"/>
                  </a:outerShdw>
                </a:effectLst>
                <a:latin typeface="A little sunshine" panose="02000603000000000000" pitchFamily="2" charset="0"/>
                <a:ea typeface="A little sunshine" panose="02000603000000000000" pitchFamily="2" charset="0"/>
                <a:cs typeface="Verdana" panose="020B0604030504040204" pitchFamily="34" charset="0"/>
              </a:rPr>
            </a:br>
            <a:r>
              <a:rPr lang="en-US" sz="2800" b="1" dirty="0" smtClean="0">
                <a:solidFill>
                  <a:schemeClr val="bg1"/>
                </a:solidFill>
                <a:effectLst>
                  <a:outerShdw blurRad="38100" dist="38100" dir="2700000" algn="tl">
                    <a:srgbClr val="000000"/>
                  </a:outerShdw>
                </a:effectLst>
                <a:ea typeface="Verdana" panose="020B0604030504040204" pitchFamily="34" charset="0"/>
                <a:cs typeface="Verdana" panose="020B0604030504040204" pitchFamily="34" charset="0"/>
              </a:rPr>
              <a:t>Husbands</a:t>
            </a:r>
            <a:r>
              <a:rPr lang="en-US" sz="2800" b="1" dirty="0">
                <a:solidFill>
                  <a:schemeClr val="bg1"/>
                </a:solidFill>
                <a:effectLst>
                  <a:outerShdw blurRad="38100" dist="38100" dir="2700000" algn="tl">
                    <a:srgbClr val="000000"/>
                  </a:outerShdw>
                </a:effectLst>
                <a:ea typeface="Verdana" panose="020B0604030504040204" pitchFamily="34" charset="0"/>
                <a:cs typeface="Verdana" panose="020B0604030504040204" pitchFamily="34" charset="0"/>
              </a:rPr>
              <a:t>, love your wives and be gentle with them</a:t>
            </a:r>
            <a:r>
              <a:rPr lang="en-US" sz="2800" b="1" dirty="0" smtClean="0">
                <a:solidFill>
                  <a:schemeClr val="bg1"/>
                </a:solidFill>
                <a:effectLst>
                  <a:outerShdw blurRad="38100" dist="38100" dir="2700000" algn="tl">
                    <a:srgbClr val="000000"/>
                  </a:outerShdw>
                </a:effectLst>
                <a:ea typeface="Verdana" panose="020B0604030504040204" pitchFamily="34" charset="0"/>
                <a:cs typeface="Verdana" panose="020B0604030504040204" pitchFamily="34" charset="0"/>
              </a:rPr>
              <a:t>. </a:t>
            </a:r>
          </a:p>
          <a:p>
            <a:endParaRPr lang="en-US" sz="2800" b="1" dirty="0" smtClean="0">
              <a:solidFill>
                <a:schemeClr val="bg1"/>
              </a:solidFill>
              <a:effectLst>
                <a:outerShdw blurRad="38100" dist="38100" dir="2700000" algn="tl">
                  <a:srgbClr val="000000"/>
                </a:outerShdw>
              </a:effectLst>
              <a:ea typeface="Verdana" panose="020B0604030504040204" pitchFamily="34" charset="0"/>
              <a:cs typeface="Verdana" panose="020B0604030504040204" pitchFamily="34" charset="0"/>
            </a:endParaRPr>
          </a:p>
          <a:p>
            <a:r>
              <a:rPr lang="en-US" sz="2800" dirty="0" smtClean="0">
                <a:solidFill>
                  <a:schemeClr val="bg1"/>
                </a:solidFill>
                <a:effectLst>
                  <a:outerShdw blurRad="38100" dist="38100" dir="2700000" algn="tl">
                    <a:srgbClr val="000000"/>
                  </a:outerShdw>
                </a:effectLst>
                <a:latin typeface="A little sunshine" panose="02000603000000000000" pitchFamily="2" charset="0"/>
                <a:ea typeface="A little sunshine" panose="02000603000000000000" pitchFamily="2" charset="0"/>
                <a:cs typeface="Verdana" panose="020B0604030504040204" pitchFamily="34" charset="0"/>
              </a:rPr>
              <a:t>Ephesians 6:4 Amp</a:t>
            </a:r>
            <a:endParaRPr lang="en-US" sz="2800" b="1" dirty="0">
              <a:solidFill>
                <a:schemeClr val="bg1"/>
              </a:solidFill>
              <a:effectLst>
                <a:outerShdw blurRad="38100" dist="38100" dir="2700000" algn="tl">
                  <a:srgbClr val="000000"/>
                </a:outerShdw>
              </a:effectLst>
              <a:ea typeface="Verdana" panose="020B0604030504040204" pitchFamily="34" charset="0"/>
              <a:cs typeface="Verdana" panose="020B0604030504040204" pitchFamily="34" charset="0"/>
            </a:endParaRPr>
          </a:p>
          <a:p>
            <a:r>
              <a:rPr lang="en-US" sz="2800" b="1" dirty="0" smtClean="0">
                <a:solidFill>
                  <a:schemeClr val="bg1"/>
                </a:solidFill>
                <a:effectLst>
                  <a:outerShdw blurRad="38100" dist="38100" dir="2700000" algn="tl">
                    <a:srgbClr val="000000"/>
                  </a:outerShdw>
                </a:effectLst>
                <a:ea typeface="Verdana" panose="020B0604030504040204" pitchFamily="34" charset="0"/>
                <a:cs typeface="Verdana" panose="020B0604030504040204" pitchFamily="34" charset="0"/>
              </a:rPr>
              <a:t>Fathers</a:t>
            </a:r>
            <a:r>
              <a:rPr lang="en-US" sz="2800" b="1" dirty="0">
                <a:solidFill>
                  <a:schemeClr val="bg1"/>
                </a:solidFill>
                <a:effectLst>
                  <a:outerShdw blurRad="38100" dist="38100" dir="2700000" algn="tl">
                    <a:srgbClr val="000000"/>
                  </a:outerShdw>
                </a:effectLst>
                <a:ea typeface="Verdana" panose="020B0604030504040204" pitchFamily="34" charset="0"/>
                <a:cs typeface="Verdana" panose="020B0604030504040204" pitchFamily="34" charset="0"/>
              </a:rPr>
              <a:t>, do not irritate and provoke your children to anger. Do not exasperate them to resentment, but rear them tenderly in the training and discipline and counsel of the Lord</a:t>
            </a:r>
            <a:r>
              <a:rPr lang="en-US" sz="2800" b="1" dirty="0" smtClean="0">
                <a:solidFill>
                  <a:schemeClr val="bg1"/>
                </a:solidFill>
                <a:effectLst>
                  <a:outerShdw blurRad="38100" dist="38100" dir="2700000" algn="tl">
                    <a:srgbClr val="000000"/>
                  </a:outerShdw>
                </a:effectLst>
                <a:ea typeface="Verdana" panose="020B0604030504040204" pitchFamily="34" charset="0"/>
                <a:cs typeface="Verdana" panose="020B0604030504040204" pitchFamily="34" charset="0"/>
              </a:rPr>
              <a:t>.</a:t>
            </a:r>
            <a:endParaRPr lang="en-US" sz="2800" b="1" dirty="0">
              <a:solidFill>
                <a:schemeClr val="bg1"/>
              </a:solidFill>
              <a:effectLst>
                <a:outerShdw blurRad="38100" dist="38100" dir="2700000" algn="tl">
                  <a:srgbClr val="000000"/>
                </a:outerShdw>
              </a:effectLst>
              <a:ea typeface="Verdana" panose="020B0604030504040204" pitchFamily="34" charset="0"/>
              <a:cs typeface="Verdana" panose="020B0604030504040204" pitchFamily="34" charset="0"/>
            </a:endParaRPr>
          </a:p>
        </p:txBody>
      </p:sp>
      <p:cxnSp>
        <p:nvCxnSpPr>
          <p:cNvPr id="6" name="Straight Connector 5"/>
          <p:cNvCxnSpPr/>
          <p:nvPr/>
        </p:nvCxnSpPr>
        <p:spPr>
          <a:xfrm>
            <a:off x="533400" y="1733550"/>
            <a:ext cx="67056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457200" y="2952750"/>
            <a:ext cx="67056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93759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161903" y="1657350"/>
            <a:ext cx="6172200" cy="1107996"/>
          </a:xfrm>
          <a:prstGeom prst="rect">
            <a:avLst/>
          </a:prstGeom>
        </p:spPr>
        <p:txBody>
          <a:bodyPr wrap="square">
            <a:spAutoFit/>
          </a:bodyPr>
          <a:lstStyle/>
          <a:p>
            <a:pPr algn="ctr"/>
            <a:r>
              <a:rPr lang="en-US" sz="6600" b="1" dirty="0" smtClean="0">
                <a:solidFill>
                  <a:schemeClr val="bg1"/>
                </a:solidFill>
                <a:effectLst>
                  <a:outerShdw blurRad="50800" dist="50800" dir="5400000" algn="ctr" rotWithShape="0">
                    <a:schemeClr val="tx1"/>
                  </a:outerShdw>
                </a:effectLst>
                <a:latin typeface="Edwardian Script ITC" panose="030303020407070D0804" pitchFamily="66" charset="0"/>
                <a:ea typeface="A little sunshine" panose="02000603000000000000" pitchFamily="2" charset="0"/>
                <a:cs typeface="Verdana" panose="020B0604030504040204" pitchFamily="34" charset="0"/>
              </a:rPr>
              <a:t>Happy</a:t>
            </a:r>
            <a:endParaRPr lang="en-US" sz="6600" dirty="0">
              <a:solidFill>
                <a:schemeClr val="bg1"/>
              </a:solidFill>
              <a:effectLst>
                <a:outerShdw blurRad="50800" dist="50800" dir="5400000" algn="ctr" rotWithShape="0">
                  <a:schemeClr val="tx1"/>
                </a:outerShdw>
              </a:effectLst>
              <a:latin typeface="Edwardian Script ITC" panose="030303020407070D0804" pitchFamily="66" charset="0"/>
              <a:ea typeface="A little sunshine" panose="02000603000000000000" pitchFamily="2" charset="0"/>
              <a:cs typeface="Verdana" panose="020B0604030504040204" pitchFamily="34" charset="0"/>
            </a:endParaRPr>
          </a:p>
        </p:txBody>
      </p:sp>
      <p:sp>
        <p:nvSpPr>
          <p:cNvPr id="2" name="Rectangle 1"/>
          <p:cNvSpPr/>
          <p:nvPr/>
        </p:nvSpPr>
        <p:spPr>
          <a:xfrm>
            <a:off x="581297" y="2549664"/>
            <a:ext cx="8305800" cy="707886"/>
          </a:xfrm>
          <a:prstGeom prst="rect">
            <a:avLst/>
          </a:prstGeom>
        </p:spPr>
        <p:txBody>
          <a:bodyPr wrap="square">
            <a:spAutoFit/>
          </a:bodyPr>
          <a:lstStyle/>
          <a:p>
            <a:pPr lvl="0" algn="ctr"/>
            <a:r>
              <a:rPr lang="en-US" sz="4000" b="1" dirty="0" smtClean="0">
                <a:solidFill>
                  <a:prstClr val="white"/>
                </a:solidFill>
                <a:effectLst>
                  <a:outerShdw blurRad="50800" dist="50800" dir="5400000" algn="ctr" rotWithShape="0">
                    <a:schemeClr val="tx1"/>
                  </a:outerShdw>
                </a:effectLst>
                <a:latin typeface="Verdana" panose="020B0604030504040204" pitchFamily="34" charset="0"/>
                <a:ea typeface="Verdana" panose="020B0604030504040204" pitchFamily="34" charset="0"/>
                <a:cs typeface="Verdana" panose="020B0604030504040204" pitchFamily="34" charset="0"/>
              </a:rPr>
              <a:t>are the gentle</a:t>
            </a:r>
            <a:endParaRPr lang="en-US" sz="4000" dirty="0">
              <a:solidFill>
                <a:prstClr val="white"/>
              </a:solidFill>
              <a:effectLst>
                <a:outerShdw blurRad="50800" dist="50800" dir="5400000" algn="ctr" rotWithShape="0">
                  <a:schemeClr val="tx1"/>
                </a:outerShdw>
              </a:effectLst>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1889145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8609127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057400" y="2426553"/>
            <a:ext cx="5791200" cy="830997"/>
          </a:xfrm>
          <a:prstGeom prst="rect">
            <a:avLst/>
          </a:prstGeom>
        </p:spPr>
        <p:txBody>
          <a:bodyPr wrap="square">
            <a:spAutoFit/>
          </a:bodyPr>
          <a:lstStyle/>
          <a:p>
            <a:pPr algn="ctr"/>
            <a:r>
              <a:rPr lang="en-US" sz="4800" b="1" dirty="0" smtClean="0">
                <a:solidFill>
                  <a:schemeClr val="bg1"/>
                </a:solidFill>
                <a:effectLst>
                  <a:outerShdw blurRad="38100" dist="38100" dir="2700000" algn="tl">
                    <a:srgbClr val="000000"/>
                  </a:outerShdw>
                </a:effectLst>
                <a:latin typeface="Verdana" panose="020B0604030504040204" pitchFamily="34" charset="0"/>
                <a:ea typeface="Verdana" panose="020B0604030504040204" pitchFamily="34" charset="0"/>
                <a:cs typeface="Verdana" panose="020B0604030504040204" pitchFamily="34" charset="0"/>
              </a:rPr>
              <a:t>Jesus</a:t>
            </a:r>
            <a:endParaRPr lang="en-US" sz="4800" dirty="0">
              <a:solidFill>
                <a:schemeClr val="bg1"/>
              </a:solidFill>
              <a:effectLst>
                <a:outerShdw blurRad="38100" dist="38100" dir="2700000" algn="tl">
                  <a:srgbClr val="000000"/>
                </a:outerShdw>
              </a:effectLst>
              <a:latin typeface="Verdana" panose="020B0604030504040204" pitchFamily="34" charset="0"/>
              <a:ea typeface="Verdana" panose="020B0604030504040204" pitchFamily="34" charset="0"/>
              <a:cs typeface="Verdana" panose="020B0604030504040204" pitchFamily="34" charset="0"/>
            </a:endParaRPr>
          </a:p>
        </p:txBody>
      </p:sp>
      <p:sp>
        <p:nvSpPr>
          <p:cNvPr id="9" name="Rectangle 8"/>
          <p:cNvSpPr/>
          <p:nvPr/>
        </p:nvSpPr>
        <p:spPr>
          <a:xfrm>
            <a:off x="2161903" y="1657350"/>
            <a:ext cx="6172200" cy="1107996"/>
          </a:xfrm>
          <a:prstGeom prst="rect">
            <a:avLst/>
          </a:prstGeom>
        </p:spPr>
        <p:txBody>
          <a:bodyPr wrap="square">
            <a:spAutoFit/>
          </a:bodyPr>
          <a:lstStyle/>
          <a:p>
            <a:pPr algn="ctr"/>
            <a:r>
              <a:rPr lang="en-US" sz="6600" b="1" dirty="0" smtClean="0">
                <a:solidFill>
                  <a:schemeClr val="bg1"/>
                </a:solidFill>
                <a:effectLst>
                  <a:outerShdw blurRad="38100" dist="38100" dir="2700000" algn="tl">
                    <a:srgbClr val="000000"/>
                  </a:outerShdw>
                </a:effectLst>
                <a:latin typeface="Edwardian Script ITC" panose="030303020407070D0804" pitchFamily="66" charset="0"/>
                <a:ea typeface="Verdana" panose="020B0604030504040204" pitchFamily="34" charset="0"/>
                <a:cs typeface="Verdana" panose="020B0604030504040204" pitchFamily="34" charset="0"/>
              </a:rPr>
              <a:t>Mimic</a:t>
            </a:r>
            <a:endParaRPr lang="en-US" sz="6600" dirty="0">
              <a:solidFill>
                <a:schemeClr val="bg1"/>
              </a:solidFill>
              <a:effectLst>
                <a:outerShdw blurRad="38100" dist="38100" dir="2700000" algn="tl">
                  <a:srgbClr val="000000"/>
                </a:outerShdw>
              </a:effectLst>
              <a:latin typeface="Verdana" panose="020B0604030504040204" pitchFamily="34" charset="0"/>
              <a:ea typeface="Verdana" panose="020B0604030504040204" pitchFamily="34" charset="0"/>
              <a:cs typeface="Verdana" panose="020B0604030504040204" pitchFamily="34" charset="0"/>
            </a:endParaRPr>
          </a:p>
        </p:txBody>
      </p:sp>
      <p:sp>
        <p:nvSpPr>
          <p:cNvPr id="10" name="Oval 9"/>
          <p:cNvSpPr/>
          <p:nvPr/>
        </p:nvSpPr>
        <p:spPr>
          <a:xfrm>
            <a:off x="3810000" y="742950"/>
            <a:ext cx="838200" cy="762000"/>
          </a:xfrm>
          <a:prstGeom prst="ellipse">
            <a:avLst/>
          </a:prstGeom>
          <a:solidFill>
            <a:schemeClr val="accent3">
              <a:lumMod val="75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3962400" y="666750"/>
            <a:ext cx="609600" cy="1107996"/>
          </a:xfrm>
          <a:prstGeom prst="rect">
            <a:avLst/>
          </a:prstGeom>
          <a:noFill/>
        </p:spPr>
        <p:txBody>
          <a:bodyPr wrap="square" rtlCol="0">
            <a:spAutoFit/>
          </a:bodyPr>
          <a:lstStyle/>
          <a:p>
            <a:r>
              <a:rPr lang="en-US" sz="6600" dirty="0" smtClean="0">
                <a:solidFill>
                  <a:schemeClr val="bg1"/>
                </a:solidFill>
                <a:latin typeface="Brush Script MT" panose="03060802040406070304" pitchFamily="66" charset="0"/>
                <a:cs typeface="David" panose="020E0502060401010101" pitchFamily="34" charset="-79"/>
              </a:rPr>
              <a:t>4</a:t>
            </a:r>
            <a:endParaRPr lang="en-US" sz="6600" dirty="0">
              <a:solidFill>
                <a:schemeClr val="bg1"/>
              </a:solidFill>
              <a:latin typeface="Brush Script MT" panose="03060802040406070304" pitchFamily="66" charset="0"/>
              <a:cs typeface="David" panose="020E0502060401010101" pitchFamily="34" charset="-79"/>
            </a:endParaRPr>
          </a:p>
        </p:txBody>
      </p:sp>
    </p:spTree>
    <p:extLst>
      <p:ext uri="{BB962C8B-B14F-4D97-AF65-F5344CB8AC3E}">
        <p14:creationId xmlns:p14="http://schemas.microsoft.com/office/powerpoint/2010/main" val="1320579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05543" y="1504950"/>
            <a:ext cx="7391400" cy="2677656"/>
          </a:xfrm>
          <a:prstGeom prst="rect">
            <a:avLst/>
          </a:prstGeom>
        </p:spPr>
        <p:txBody>
          <a:bodyPr wrap="square">
            <a:spAutoFit/>
          </a:bodyPr>
          <a:lstStyle/>
          <a:p>
            <a:r>
              <a:rPr lang="en-US" sz="2800" b="1" dirty="0" smtClean="0">
                <a:solidFill>
                  <a:schemeClr val="bg1"/>
                </a:solidFill>
                <a:effectLst>
                  <a:outerShdw blurRad="38100" dist="38100" dir="2700000" algn="tl">
                    <a:srgbClr val="000000"/>
                  </a:outerShdw>
                </a:effectLst>
                <a:latin typeface="A little sunshine" panose="02000603000000000000" pitchFamily="2" charset="0"/>
                <a:ea typeface="A little sunshine" panose="02000603000000000000" pitchFamily="2" charset="0"/>
                <a:cs typeface="Verdana" panose="020B0604030504040204" pitchFamily="34" charset="0"/>
              </a:rPr>
              <a:t>Matthew 11:28-29   NIV</a:t>
            </a:r>
            <a:endParaRPr lang="en-US" sz="2800" b="1" dirty="0">
              <a:solidFill>
                <a:schemeClr val="bg1"/>
              </a:solidFill>
              <a:effectLst>
                <a:outerShdw blurRad="38100" dist="38100" dir="2700000" algn="tl">
                  <a:srgbClr val="000000"/>
                </a:outerShdw>
              </a:effectLst>
              <a:latin typeface="A little sunshine" panose="02000603000000000000" pitchFamily="2" charset="0"/>
              <a:ea typeface="A little sunshine" panose="02000603000000000000" pitchFamily="2" charset="0"/>
              <a:cs typeface="Verdana" panose="020B0604030504040204" pitchFamily="34" charset="0"/>
            </a:endParaRPr>
          </a:p>
          <a:p>
            <a:r>
              <a:rPr lang="en-US" sz="2800" b="1" dirty="0" smtClean="0">
                <a:solidFill>
                  <a:schemeClr val="bg1"/>
                </a:solidFill>
                <a:effectLst>
                  <a:outerShdw blurRad="38100" dist="38100" dir="2700000" algn="tl">
                    <a:srgbClr val="000000"/>
                  </a:outerShdw>
                </a:effectLst>
                <a:ea typeface="Verdana" panose="020B0604030504040204" pitchFamily="34" charset="0"/>
                <a:cs typeface="Verdana" panose="020B0604030504040204" pitchFamily="34" charset="0"/>
              </a:rPr>
              <a:t>Come </a:t>
            </a:r>
            <a:r>
              <a:rPr lang="en-US" sz="2800" b="1" dirty="0">
                <a:solidFill>
                  <a:schemeClr val="bg1"/>
                </a:solidFill>
                <a:effectLst>
                  <a:outerShdw blurRad="38100" dist="38100" dir="2700000" algn="tl">
                    <a:srgbClr val="000000"/>
                  </a:outerShdw>
                </a:effectLst>
                <a:ea typeface="Verdana" panose="020B0604030504040204" pitchFamily="34" charset="0"/>
                <a:cs typeface="Verdana" panose="020B0604030504040204" pitchFamily="34" charset="0"/>
              </a:rPr>
              <a:t>to me, all you who are weary and burdened, and I will give you rest. Take my yoke upon you and learn from me, FOR I AM GENTLE and humble in heart, and you will find rest for your souls</a:t>
            </a:r>
            <a:r>
              <a:rPr lang="en-US" sz="2800" b="1" dirty="0" smtClean="0">
                <a:solidFill>
                  <a:schemeClr val="bg1"/>
                </a:solidFill>
                <a:effectLst>
                  <a:outerShdw blurRad="38100" dist="38100" dir="2700000" algn="tl">
                    <a:srgbClr val="000000"/>
                  </a:outerShdw>
                </a:effectLst>
                <a:ea typeface="Verdana" panose="020B0604030504040204" pitchFamily="34" charset="0"/>
                <a:cs typeface="Verdana" panose="020B0604030504040204" pitchFamily="34" charset="0"/>
              </a:rPr>
              <a:t>.</a:t>
            </a:r>
            <a:endParaRPr lang="en-US" sz="2800" b="1" dirty="0">
              <a:solidFill>
                <a:schemeClr val="bg1"/>
              </a:solidFill>
              <a:effectLst>
                <a:outerShdw blurRad="38100" dist="38100" dir="2700000" algn="tl">
                  <a:srgbClr val="000000"/>
                </a:outerShdw>
              </a:effectLst>
              <a:ea typeface="Verdana" panose="020B0604030504040204" pitchFamily="34" charset="0"/>
              <a:cs typeface="Verdana" panose="020B0604030504040204" pitchFamily="34" charset="0"/>
            </a:endParaRPr>
          </a:p>
        </p:txBody>
      </p:sp>
      <p:cxnSp>
        <p:nvCxnSpPr>
          <p:cNvPr id="6" name="Straight Connector 5"/>
          <p:cNvCxnSpPr/>
          <p:nvPr/>
        </p:nvCxnSpPr>
        <p:spPr>
          <a:xfrm>
            <a:off x="914400" y="1962150"/>
            <a:ext cx="67056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89006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9300384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457200" y="2419350"/>
            <a:ext cx="8382000" cy="830997"/>
          </a:xfrm>
          <a:prstGeom prst="rect">
            <a:avLst/>
          </a:prstGeom>
        </p:spPr>
        <p:txBody>
          <a:bodyPr wrap="square">
            <a:spAutoFit/>
          </a:bodyPr>
          <a:lstStyle/>
          <a:p>
            <a:pPr algn="ctr"/>
            <a:r>
              <a:rPr lang="en-US" sz="4800" b="1" dirty="0" smtClean="0">
                <a:solidFill>
                  <a:schemeClr val="bg1"/>
                </a:solidFill>
                <a:effectLst>
                  <a:outerShdw blurRad="38100" dist="38100" dir="2700000" algn="tl">
                    <a:srgbClr val="000000"/>
                  </a:outerShdw>
                </a:effectLst>
                <a:latin typeface="Verdana" panose="020B0604030504040204" pitchFamily="34" charset="0"/>
                <a:ea typeface="Verdana" panose="020B0604030504040204" pitchFamily="34" charset="0"/>
                <a:cs typeface="Verdana" panose="020B0604030504040204" pitchFamily="34" charset="0"/>
              </a:rPr>
              <a:t>respectful</a:t>
            </a:r>
            <a:endParaRPr lang="en-US" sz="4800" dirty="0">
              <a:solidFill>
                <a:schemeClr val="bg1"/>
              </a:solidFill>
              <a:effectLst>
                <a:outerShdw blurRad="38100" dist="38100" dir="2700000" algn="tl">
                  <a:srgbClr val="000000"/>
                </a:outerShdw>
              </a:effectLst>
              <a:latin typeface="Verdana" panose="020B0604030504040204" pitchFamily="34" charset="0"/>
              <a:ea typeface="Verdana" panose="020B0604030504040204" pitchFamily="34" charset="0"/>
              <a:cs typeface="Verdana" panose="020B0604030504040204" pitchFamily="34" charset="0"/>
            </a:endParaRPr>
          </a:p>
        </p:txBody>
      </p:sp>
      <p:sp>
        <p:nvSpPr>
          <p:cNvPr id="9" name="Rectangle 8"/>
          <p:cNvSpPr/>
          <p:nvPr/>
        </p:nvSpPr>
        <p:spPr>
          <a:xfrm>
            <a:off x="2161903" y="1657350"/>
            <a:ext cx="6172200" cy="1107996"/>
          </a:xfrm>
          <a:prstGeom prst="rect">
            <a:avLst/>
          </a:prstGeom>
        </p:spPr>
        <p:txBody>
          <a:bodyPr wrap="square">
            <a:spAutoFit/>
          </a:bodyPr>
          <a:lstStyle/>
          <a:p>
            <a:pPr algn="ctr"/>
            <a:r>
              <a:rPr lang="en-US" sz="6600" b="1" dirty="0" smtClean="0">
                <a:solidFill>
                  <a:schemeClr val="bg1"/>
                </a:solidFill>
                <a:effectLst>
                  <a:outerShdw blurRad="38100" dist="38100" dir="2700000" algn="tl">
                    <a:srgbClr val="000000"/>
                  </a:outerShdw>
                </a:effectLst>
                <a:latin typeface="Edwardian Script ITC" panose="030303020407070D0804" pitchFamily="66" charset="0"/>
                <a:ea typeface="Verdana" panose="020B0604030504040204" pitchFamily="34" charset="0"/>
                <a:cs typeface="Verdana" panose="020B0604030504040204" pitchFamily="34" charset="0"/>
              </a:rPr>
              <a:t>Be</a:t>
            </a:r>
            <a:endParaRPr lang="en-US" sz="6600" dirty="0">
              <a:solidFill>
                <a:schemeClr val="bg1"/>
              </a:solidFill>
              <a:effectLst>
                <a:outerShdw blurRad="38100" dist="38100" dir="2700000" algn="tl">
                  <a:srgbClr val="000000"/>
                </a:outerShdw>
              </a:effectLst>
              <a:latin typeface="Verdana" panose="020B0604030504040204" pitchFamily="34" charset="0"/>
              <a:ea typeface="Verdana" panose="020B0604030504040204" pitchFamily="34" charset="0"/>
              <a:cs typeface="Verdana" panose="020B0604030504040204" pitchFamily="34" charset="0"/>
            </a:endParaRPr>
          </a:p>
        </p:txBody>
      </p:sp>
      <p:sp>
        <p:nvSpPr>
          <p:cNvPr id="10" name="Oval 9"/>
          <p:cNvSpPr/>
          <p:nvPr/>
        </p:nvSpPr>
        <p:spPr>
          <a:xfrm>
            <a:off x="3810000" y="742950"/>
            <a:ext cx="838200" cy="762000"/>
          </a:xfrm>
          <a:prstGeom prst="ellipse">
            <a:avLst/>
          </a:prstGeom>
          <a:solidFill>
            <a:schemeClr val="accent3">
              <a:lumMod val="75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3962400" y="666750"/>
            <a:ext cx="609600" cy="1107996"/>
          </a:xfrm>
          <a:prstGeom prst="rect">
            <a:avLst/>
          </a:prstGeom>
          <a:noFill/>
        </p:spPr>
        <p:txBody>
          <a:bodyPr wrap="square" rtlCol="0">
            <a:spAutoFit/>
          </a:bodyPr>
          <a:lstStyle/>
          <a:p>
            <a:r>
              <a:rPr lang="en-US" sz="6600" dirty="0" smtClean="0">
                <a:solidFill>
                  <a:schemeClr val="bg1"/>
                </a:solidFill>
                <a:latin typeface="Brush Script MT" panose="03060802040406070304" pitchFamily="66" charset="0"/>
                <a:cs typeface="David" panose="020E0502060401010101" pitchFamily="34" charset="-79"/>
              </a:rPr>
              <a:t>5</a:t>
            </a:r>
            <a:endParaRPr lang="en-US" sz="6600" dirty="0">
              <a:solidFill>
                <a:schemeClr val="bg1"/>
              </a:solidFill>
              <a:latin typeface="Brush Script MT" panose="03060802040406070304" pitchFamily="66" charset="0"/>
              <a:cs typeface="David" panose="020E0502060401010101" pitchFamily="34" charset="-79"/>
            </a:endParaRPr>
          </a:p>
        </p:txBody>
      </p:sp>
    </p:spTree>
    <p:extLst>
      <p:ext uri="{BB962C8B-B14F-4D97-AF65-F5344CB8AC3E}">
        <p14:creationId xmlns:p14="http://schemas.microsoft.com/office/powerpoint/2010/main" val="29613321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38200" y="1885950"/>
            <a:ext cx="7391400" cy="1815882"/>
          </a:xfrm>
          <a:prstGeom prst="rect">
            <a:avLst/>
          </a:prstGeom>
        </p:spPr>
        <p:txBody>
          <a:bodyPr wrap="square">
            <a:spAutoFit/>
          </a:bodyPr>
          <a:lstStyle/>
          <a:p>
            <a:r>
              <a:rPr lang="en-US" sz="2800" dirty="0" smtClean="0">
                <a:solidFill>
                  <a:schemeClr val="bg1"/>
                </a:solidFill>
                <a:effectLst>
                  <a:outerShdw blurRad="38100" dist="38100" dir="2700000" algn="tl">
                    <a:srgbClr val="000000"/>
                  </a:outerShdw>
                </a:effectLst>
                <a:latin typeface="A little sunshine" panose="02000603000000000000" pitchFamily="2" charset="0"/>
                <a:ea typeface="A little sunshine" panose="02000603000000000000" pitchFamily="2" charset="0"/>
                <a:cs typeface="Verdana" panose="020B0604030504040204" pitchFamily="34" charset="0"/>
              </a:rPr>
              <a:t>1 Peter 3:15-16  NLT</a:t>
            </a:r>
            <a:r>
              <a:rPr lang="en-US" sz="2800" dirty="0" smtClean="0">
                <a:solidFill>
                  <a:schemeClr val="bg1"/>
                </a:solidFill>
                <a:effectLst>
                  <a:outerShdw blurRad="38100" dist="38100" dir="2700000" algn="tl">
                    <a:srgbClr val="000000"/>
                  </a:outerShdw>
                </a:effectLst>
                <a:ea typeface="Verdana" panose="020B0604030504040204" pitchFamily="34" charset="0"/>
                <a:cs typeface="Verdana" panose="020B0604030504040204" pitchFamily="34" charset="0"/>
              </a:rPr>
              <a:t/>
            </a:r>
            <a:br>
              <a:rPr lang="en-US" sz="2800" dirty="0" smtClean="0">
                <a:solidFill>
                  <a:schemeClr val="bg1"/>
                </a:solidFill>
                <a:effectLst>
                  <a:outerShdw blurRad="38100" dist="38100" dir="2700000" algn="tl">
                    <a:srgbClr val="000000"/>
                  </a:outerShdw>
                </a:effectLst>
                <a:ea typeface="Verdana" panose="020B0604030504040204" pitchFamily="34" charset="0"/>
                <a:cs typeface="Verdana" panose="020B0604030504040204" pitchFamily="34" charset="0"/>
              </a:rPr>
            </a:br>
            <a:r>
              <a:rPr lang="en-US" sz="2800" b="1" dirty="0" smtClean="0">
                <a:solidFill>
                  <a:schemeClr val="bg1"/>
                </a:solidFill>
                <a:effectLst>
                  <a:outerShdw blurRad="38100" dist="38100" dir="2700000" algn="tl">
                    <a:srgbClr val="000000"/>
                  </a:outerShdw>
                </a:effectLst>
                <a:ea typeface="Verdana" panose="020B0604030504040204" pitchFamily="34" charset="0"/>
                <a:cs typeface="Verdana" panose="020B0604030504040204" pitchFamily="34" charset="0"/>
              </a:rPr>
              <a:t>And </a:t>
            </a:r>
            <a:r>
              <a:rPr lang="en-US" sz="2800" b="1" dirty="0">
                <a:solidFill>
                  <a:schemeClr val="bg1"/>
                </a:solidFill>
                <a:effectLst>
                  <a:outerShdw blurRad="38100" dist="38100" dir="2700000" algn="tl">
                    <a:srgbClr val="000000"/>
                  </a:outerShdw>
                </a:effectLst>
                <a:ea typeface="Verdana" panose="020B0604030504040204" pitchFamily="34" charset="0"/>
                <a:cs typeface="Verdana" panose="020B0604030504040204" pitchFamily="34" charset="0"/>
              </a:rPr>
              <a:t>if someone asks about your hope as a believer, always be ready to explain it. </a:t>
            </a:r>
            <a:r>
              <a:rPr lang="en-US" sz="2800" b="1" dirty="0" smtClean="0">
                <a:solidFill>
                  <a:schemeClr val="bg1"/>
                </a:solidFill>
                <a:effectLst>
                  <a:outerShdw blurRad="38100" dist="38100" dir="2700000" algn="tl">
                    <a:srgbClr val="000000"/>
                  </a:outerShdw>
                </a:effectLst>
                <a:ea typeface="Verdana" panose="020B0604030504040204" pitchFamily="34" charset="0"/>
                <a:cs typeface="Verdana" panose="020B0604030504040204" pitchFamily="34" charset="0"/>
              </a:rPr>
              <a:t>But </a:t>
            </a:r>
            <a:r>
              <a:rPr lang="en-US" sz="2800" b="1" dirty="0">
                <a:solidFill>
                  <a:schemeClr val="bg1"/>
                </a:solidFill>
                <a:effectLst>
                  <a:outerShdw blurRad="38100" dist="38100" dir="2700000" algn="tl">
                    <a:srgbClr val="000000"/>
                  </a:outerShdw>
                </a:effectLst>
                <a:ea typeface="Verdana" panose="020B0604030504040204" pitchFamily="34" charset="0"/>
                <a:cs typeface="Verdana" panose="020B0604030504040204" pitchFamily="34" charset="0"/>
              </a:rPr>
              <a:t>do this in a gentle and respectful </a:t>
            </a:r>
            <a:r>
              <a:rPr lang="en-US" sz="2800" b="1" dirty="0" smtClean="0">
                <a:solidFill>
                  <a:schemeClr val="bg1"/>
                </a:solidFill>
                <a:effectLst>
                  <a:outerShdw blurRad="38100" dist="38100" dir="2700000" algn="tl">
                    <a:srgbClr val="000000"/>
                  </a:outerShdw>
                </a:effectLst>
                <a:ea typeface="Verdana" panose="020B0604030504040204" pitchFamily="34" charset="0"/>
                <a:cs typeface="Verdana" panose="020B0604030504040204" pitchFamily="34" charset="0"/>
              </a:rPr>
              <a:t>way</a:t>
            </a:r>
            <a:endParaRPr lang="en-US" sz="2800" b="1" dirty="0">
              <a:solidFill>
                <a:schemeClr val="bg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p:txBody>
      </p:sp>
      <p:cxnSp>
        <p:nvCxnSpPr>
          <p:cNvPr id="6" name="Straight Connector 5"/>
          <p:cNvCxnSpPr/>
          <p:nvPr/>
        </p:nvCxnSpPr>
        <p:spPr>
          <a:xfrm>
            <a:off x="914400" y="2343150"/>
            <a:ext cx="67056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10374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81000" y="1885950"/>
            <a:ext cx="8382000" cy="1815882"/>
          </a:xfrm>
          <a:prstGeom prst="rect">
            <a:avLst/>
          </a:prstGeom>
        </p:spPr>
        <p:txBody>
          <a:bodyPr wrap="square">
            <a:spAutoFit/>
          </a:bodyPr>
          <a:lstStyle/>
          <a:p>
            <a:r>
              <a:rPr lang="en-US" sz="2800" dirty="0" smtClean="0">
                <a:solidFill>
                  <a:schemeClr val="bg1"/>
                </a:solidFill>
                <a:effectLst>
                  <a:outerShdw blurRad="38100" dist="38100" dir="2700000" algn="tl">
                    <a:srgbClr val="000000"/>
                  </a:outerShdw>
                </a:effectLst>
                <a:latin typeface="A little sunshine" panose="02000603000000000000" pitchFamily="2" charset="0"/>
                <a:ea typeface="A little sunshine" panose="02000603000000000000" pitchFamily="2" charset="0"/>
                <a:cs typeface="Verdana" panose="020B0604030504040204" pitchFamily="34" charset="0"/>
              </a:rPr>
              <a:t>1 Peter 2:18   NLT</a:t>
            </a:r>
            <a:r>
              <a:rPr lang="en-US" sz="2800" dirty="0" smtClean="0">
                <a:solidFill>
                  <a:schemeClr val="bg1"/>
                </a:solidFill>
                <a:effectLst>
                  <a:outerShdw blurRad="38100" dist="38100" dir="2700000" algn="tl">
                    <a:srgbClr val="000000"/>
                  </a:outerShdw>
                </a:effectLst>
                <a:ea typeface="Verdana" panose="020B0604030504040204" pitchFamily="34" charset="0"/>
                <a:cs typeface="Verdana" panose="020B0604030504040204" pitchFamily="34" charset="0"/>
              </a:rPr>
              <a:t/>
            </a:r>
            <a:br>
              <a:rPr lang="en-US" sz="2800" dirty="0" smtClean="0">
                <a:solidFill>
                  <a:schemeClr val="bg1"/>
                </a:solidFill>
                <a:effectLst>
                  <a:outerShdw blurRad="38100" dist="38100" dir="2700000" algn="tl">
                    <a:srgbClr val="000000"/>
                  </a:outerShdw>
                </a:effectLst>
                <a:ea typeface="Verdana" panose="020B0604030504040204" pitchFamily="34" charset="0"/>
                <a:cs typeface="Verdana" panose="020B0604030504040204" pitchFamily="34" charset="0"/>
              </a:rPr>
            </a:br>
            <a:r>
              <a:rPr lang="en-US" sz="2800" b="1" dirty="0">
                <a:solidFill>
                  <a:schemeClr val="bg1"/>
                </a:solidFill>
                <a:effectLst>
                  <a:outerShdw blurRad="38100" dist="38100" dir="2700000" algn="tl">
                    <a:srgbClr val="000000"/>
                  </a:outerShdw>
                </a:effectLst>
                <a:ea typeface="Verdana" panose="020B0604030504040204" pitchFamily="34" charset="0"/>
                <a:cs typeface="Verdana" panose="020B0604030504040204" pitchFamily="34" charset="0"/>
              </a:rPr>
              <a:t> </a:t>
            </a:r>
            <a:r>
              <a:rPr lang="en-US" sz="2800" b="1" dirty="0" smtClean="0">
                <a:solidFill>
                  <a:schemeClr val="bg1"/>
                </a:solidFill>
                <a:effectLst>
                  <a:outerShdw blurRad="38100" dist="38100" dir="2700000" algn="tl">
                    <a:srgbClr val="000000"/>
                  </a:outerShdw>
                </a:effectLst>
                <a:ea typeface="Verdana" panose="020B0604030504040204" pitchFamily="34" charset="0"/>
                <a:cs typeface="Verdana" panose="020B0604030504040204" pitchFamily="34" charset="0"/>
              </a:rPr>
              <a:t>You </a:t>
            </a:r>
            <a:r>
              <a:rPr lang="en-US" sz="2800" b="1" dirty="0">
                <a:solidFill>
                  <a:schemeClr val="bg1"/>
                </a:solidFill>
                <a:effectLst>
                  <a:outerShdw blurRad="38100" dist="38100" dir="2700000" algn="tl">
                    <a:srgbClr val="000000"/>
                  </a:outerShdw>
                </a:effectLst>
                <a:ea typeface="Verdana" panose="020B0604030504040204" pitchFamily="34" charset="0"/>
                <a:cs typeface="Verdana" panose="020B0604030504040204" pitchFamily="34" charset="0"/>
              </a:rPr>
              <a:t>who are slaves must submit to your masters with all respect. Do what they tell you—not only if they are kind and reasonable, but even if they are cruel.</a:t>
            </a:r>
          </a:p>
        </p:txBody>
      </p:sp>
      <p:cxnSp>
        <p:nvCxnSpPr>
          <p:cNvPr id="6" name="Straight Connector 5"/>
          <p:cNvCxnSpPr/>
          <p:nvPr/>
        </p:nvCxnSpPr>
        <p:spPr>
          <a:xfrm>
            <a:off x="457200" y="2343150"/>
            <a:ext cx="67056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03534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81000" y="1885950"/>
            <a:ext cx="8382000" cy="1384995"/>
          </a:xfrm>
          <a:prstGeom prst="rect">
            <a:avLst/>
          </a:prstGeom>
        </p:spPr>
        <p:txBody>
          <a:bodyPr wrap="square">
            <a:spAutoFit/>
          </a:bodyPr>
          <a:lstStyle/>
          <a:p>
            <a:r>
              <a:rPr lang="en-US" sz="2800" dirty="0" smtClean="0">
                <a:solidFill>
                  <a:schemeClr val="bg1"/>
                </a:solidFill>
                <a:effectLst>
                  <a:outerShdw blurRad="38100" dist="38100" dir="2700000" algn="tl">
                    <a:srgbClr val="000000"/>
                  </a:outerShdw>
                </a:effectLst>
                <a:latin typeface="A little sunshine" panose="02000603000000000000" pitchFamily="2" charset="0"/>
                <a:ea typeface="A little sunshine" panose="02000603000000000000" pitchFamily="2" charset="0"/>
                <a:cs typeface="Verdana" panose="020B0604030504040204" pitchFamily="34" charset="0"/>
              </a:rPr>
              <a:t>Titus 3:2  ESV</a:t>
            </a:r>
          </a:p>
          <a:p>
            <a:r>
              <a:rPr lang="en-US" sz="2800" b="1" dirty="0" smtClean="0">
                <a:solidFill>
                  <a:schemeClr val="bg1"/>
                </a:solidFill>
                <a:effectLst>
                  <a:outerShdw blurRad="38100" dist="38100" dir="2700000" algn="tl">
                    <a:srgbClr val="000000"/>
                  </a:outerShdw>
                </a:effectLst>
                <a:ea typeface="Verdana" panose="020B0604030504040204" pitchFamily="34" charset="0"/>
                <a:cs typeface="Verdana" panose="020B0604030504040204" pitchFamily="34" charset="0"/>
              </a:rPr>
              <a:t> …to speak </a:t>
            </a:r>
            <a:r>
              <a:rPr lang="en-US" sz="2800" b="1" dirty="0">
                <a:solidFill>
                  <a:schemeClr val="bg1"/>
                </a:solidFill>
                <a:effectLst>
                  <a:outerShdw blurRad="38100" dist="38100" dir="2700000" algn="tl">
                    <a:srgbClr val="000000"/>
                  </a:outerShdw>
                </a:effectLst>
                <a:ea typeface="Verdana" panose="020B0604030504040204" pitchFamily="34" charset="0"/>
                <a:cs typeface="Verdana" panose="020B0604030504040204" pitchFamily="34" charset="0"/>
              </a:rPr>
              <a:t>evil of no one, to avoid quarreling, to be gentle, and to show perfect courtesy toward all people</a:t>
            </a:r>
          </a:p>
        </p:txBody>
      </p:sp>
      <p:cxnSp>
        <p:nvCxnSpPr>
          <p:cNvPr id="6" name="Straight Connector 5"/>
          <p:cNvCxnSpPr/>
          <p:nvPr/>
        </p:nvCxnSpPr>
        <p:spPr>
          <a:xfrm>
            <a:off x="457200" y="2343150"/>
            <a:ext cx="67056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14837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4251686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descr="C:\Users\jim.smith\Google Drive\Jim\The Beatitudes\thebeatsthem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1" y="0"/>
            <a:ext cx="9144001"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86536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56903" y="1885950"/>
            <a:ext cx="8763000" cy="3785652"/>
          </a:xfrm>
          <a:prstGeom prst="rect">
            <a:avLst/>
          </a:prstGeom>
        </p:spPr>
        <p:txBody>
          <a:bodyPr wrap="square">
            <a:spAutoFit/>
          </a:bodyPr>
          <a:lstStyle/>
          <a:p>
            <a:r>
              <a:rPr lang="en-US" sz="2400" b="1" dirty="0" smtClean="0">
                <a:solidFill>
                  <a:schemeClr val="bg1"/>
                </a:solidFill>
                <a:effectLst>
                  <a:outerShdw blurRad="50800" dist="50800" dir="5400000" algn="ctr" rotWithShape="0">
                    <a:schemeClr val="tx1"/>
                  </a:outerShdw>
                </a:effectLst>
                <a:latin typeface="A little sunshine" panose="02000603000000000000" pitchFamily="2" charset="0"/>
                <a:ea typeface="A little sunshine" panose="02000603000000000000" pitchFamily="2" charset="0"/>
                <a:cs typeface="Verdana" panose="020B0604030504040204" pitchFamily="34" charset="0"/>
              </a:rPr>
              <a:t>MATTHEW 5:5 NLT</a:t>
            </a:r>
          </a:p>
          <a:p>
            <a:r>
              <a:rPr lang="en-US" sz="2400" b="1" dirty="0" smtClean="0">
                <a:solidFill>
                  <a:schemeClr val="bg1"/>
                </a:solidFill>
                <a:effectLst>
                  <a:outerShdw blurRad="50800" dist="50800" dir="5400000" algn="ctr" rotWithShape="0">
                    <a:schemeClr val="tx1"/>
                  </a:outerShdw>
                </a:effectLst>
              </a:rPr>
              <a:t>God </a:t>
            </a:r>
            <a:r>
              <a:rPr lang="en-US" sz="2400" b="1" dirty="0">
                <a:solidFill>
                  <a:schemeClr val="bg1"/>
                </a:solidFill>
                <a:effectLst>
                  <a:outerShdw blurRad="50800" dist="50800" dir="5400000" algn="ctr" rotWithShape="0">
                    <a:schemeClr val="tx1"/>
                  </a:outerShdw>
                </a:effectLst>
              </a:rPr>
              <a:t>blesses those who are humble, for they will inherit the whole earth. </a:t>
            </a:r>
            <a:endParaRPr lang="en-US" sz="2400" b="1" dirty="0" smtClean="0">
              <a:solidFill>
                <a:schemeClr val="bg1"/>
              </a:solidFill>
              <a:effectLst>
                <a:outerShdw blurRad="50800" dist="50800" dir="5400000" algn="ctr" rotWithShape="0">
                  <a:schemeClr val="tx1"/>
                </a:outerShdw>
              </a:effectLst>
            </a:endParaRPr>
          </a:p>
          <a:p>
            <a:endParaRPr lang="en-US" sz="2400" b="1" dirty="0" smtClean="0">
              <a:solidFill>
                <a:schemeClr val="bg1"/>
              </a:solidFill>
              <a:effectLst>
                <a:outerShdw blurRad="50800" dist="50800" dir="5400000" algn="ctr" rotWithShape="0">
                  <a:schemeClr val="tx1"/>
                </a:outerShdw>
              </a:effectLst>
            </a:endParaRPr>
          </a:p>
          <a:p>
            <a:r>
              <a:rPr lang="en-US" sz="2400" b="1" dirty="0" smtClean="0">
                <a:solidFill>
                  <a:schemeClr val="bg1"/>
                </a:solidFill>
                <a:effectLst>
                  <a:outerShdw blurRad="50800" dist="50800" dir="5400000" algn="ctr" rotWithShape="0">
                    <a:schemeClr val="tx1"/>
                  </a:outerShdw>
                </a:effectLst>
              </a:rPr>
              <a:t>Blessed </a:t>
            </a:r>
            <a:r>
              <a:rPr lang="en-US" sz="2400" b="1" dirty="0">
                <a:solidFill>
                  <a:schemeClr val="bg1"/>
                </a:solidFill>
                <a:effectLst>
                  <a:outerShdw blurRad="50800" dist="50800" dir="5400000" algn="ctr" rotWithShape="0">
                    <a:schemeClr val="tx1"/>
                  </a:outerShdw>
                </a:effectLst>
              </a:rPr>
              <a:t>are the meek </a:t>
            </a:r>
            <a:r>
              <a:rPr lang="en-US" sz="2400" b="1" dirty="0" smtClean="0">
                <a:solidFill>
                  <a:schemeClr val="bg1"/>
                </a:solidFill>
                <a:effectLst>
                  <a:outerShdw blurRad="50800" dist="50800" dir="5400000" algn="ctr" rotWithShape="0">
                    <a:schemeClr val="tx1"/>
                  </a:outerShdw>
                </a:effectLst>
              </a:rPr>
              <a:t>  </a:t>
            </a:r>
            <a:r>
              <a:rPr lang="en-US" sz="2000" b="1" dirty="0" smtClean="0">
                <a:solidFill>
                  <a:schemeClr val="bg1"/>
                </a:solidFill>
                <a:effectLst>
                  <a:outerShdw blurRad="50800" dist="50800" dir="5400000" algn="ctr" rotWithShape="0">
                    <a:schemeClr val="tx1"/>
                  </a:outerShdw>
                </a:effectLst>
                <a:latin typeface="A little sunshine" panose="02000603000000000000" pitchFamily="2" charset="0"/>
                <a:ea typeface="A little sunshine" panose="02000603000000000000" pitchFamily="2" charset="0"/>
              </a:rPr>
              <a:t>English Standard Version</a:t>
            </a:r>
            <a:endParaRPr lang="en-US" sz="2400" b="1" dirty="0" smtClean="0">
              <a:solidFill>
                <a:schemeClr val="bg1"/>
              </a:solidFill>
              <a:effectLst>
                <a:outerShdw blurRad="50800" dist="50800" dir="5400000" algn="ctr" rotWithShape="0">
                  <a:schemeClr val="tx1"/>
                </a:outerShdw>
              </a:effectLst>
              <a:latin typeface="A little sunshine" panose="02000603000000000000" pitchFamily="2" charset="0"/>
              <a:ea typeface="A little sunshine" panose="02000603000000000000" pitchFamily="2" charset="0"/>
            </a:endParaRPr>
          </a:p>
          <a:p>
            <a:r>
              <a:rPr lang="en-US" sz="2400" b="1" dirty="0" smtClean="0">
                <a:solidFill>
                  <a:schemeClr val="bg1"/>
                </a:solidFill>
                <a:effectLst>
                  <a:outerShdw blurRad="50800" dist="50800" dir="5400000" algn="ctr" rotWithShape="0">
                    <a:schemeClr val="tx1"/>
                  </a:outerShdw>
                </a:effectLst>
                <a:latin typeface="A little sunshine" panose="02000603000000000000" pitchFamily="2" charset="0"/>
                <a:ea typeface="A little sunshine" panose="02000603000000000000" pitchFamily="2" charset="0"/>
              </a:rPr>
              <a:t/>
            </a:r>
            <a:br>
              <a:rPr lang="en-US" sz="2400" b="1" dirty="0" smtClean="0">
                <a:solidFill>
                  <a:schemeClr val="bg1"/>
                </a:solidFill>
                <a:effectLst>
                  <a:outerShdw blurRad="50800" dist="50800" dir="5400000" algn="ctr" rotWithShape="0">
                    <a:schemeClr val="tx1"/>
                  </a:outerShdw>
                </a:effectLst>
                <a:latin typeface="A little sunshine" panose="02000603000000000000" pitchFamily="2" charset="0"/>
                <a:ea typeface="A little sunshine" panose="02000603000000000000" pitchFamily="2" charset="0"/>
              </a:rPr>
            </a:br>
            <a:r>
              <a:rPr lang="en-US" sz="2400" b="1" dirty="0" smtClean="0">
                <a:solidFill>
                  <a:schemeClr val="bg1"/>
                </a:solidFill>
                <a:effectLst>
                  <a:outerShdw blurRad="50800" dist="50800" dir="5400000" algn="ctr" rotWithShape="0">
                    <a:schemeClr val="tx1"/>
                  </a:outerShdw>
                </a:effectLst>
              </a:rPr>
              <a:t>Blessed </a:t>
            </a:r>
            <a:r>
              <a:rPr lang="en-US" sz="2400" b="1" dirty="0">
                <a:solidFill>
                  <a:schemeClr val="bg1"/>
                </a:solidFill>
                <a:effectLst>
                  <a:outerShdw blurRad="50800" dist="50800" dir="5400000" algn="ctr" rotWithShape="0">
                    <a:schemeClr val="tx1"/>
                  </a:outerShdw>
                </a:effectLst>
              </a:rPr>
              <a:t>are the gentle </a:t>
            </a:r>
            <a:r>
              <a:rPr lang="en-US" sz="2000" b="1" dirty="0" smtClean="0">
                <a:solidFill>
                  <a:schemeClr val="bg1"/>
                </a:solidFill>
                <a:effectLst>
                  <a:outerShdw blurRad="50800" dist="50800" dir="5400000" algn="ctr" rotWithShape="0">
                    <a:schemeClr val="tx1"/>
                  </a:outerShdw>
                </a:effectLst>
                <a:latin typeface="A little sunshine" panose="02000603000000000000" pitchFamily="2" charset="0"/>
                <a:ea typeface="A little sunshine" panose="02000603000000000000" pitchFamily="2" charset="0"/>
              </a:rPr>
              <a:t>New American Standard Version</a:t>
            </a:r>
            <a:endParaRPr lang="en-US" sz="2000" b="1" dirty="0">
              <a:solidFill>
                <a:schemeClr val="bg1"/>
              </a:solidFill>
              <a:effectLst>
                <a:outerShdw blurRad="50800" dist="50800" dir="5400000" algn="ctr" rotWithShape="0">
                  <a:schemeClr val="tx1"/>
                </a:outerShdw>
              </a:effectLst>
              <a:latin typeface="A little sunshine" panose="02000603000000000000" pitchFamily="2" charset="0"/>
              <a:ea typeface="A little sunshine" panose="02000603000000000000" pitchFamily="2" charset="0"/>
            </a:endParaRPr>
          </a:p>
          <a:p>
            <a:r>
              <a:rPr lang="en-US" sz="2400" b="1" dirty="0" smtClean="0">
                <a:solidFill>
                  <a:schemeClr val="bg1"/>
                </a:solidFill>
                <a:effectLst>
                  <a:outerShdw blurRad="50800" dist="50800" dir="5400000" algn="ctr" rotWithShape="0">
                    <a:schemeClr val="tx1"/>
                  </a:outerShdw>
                </a:effectLst>
              </a:rPr>
              <a:t/>
            </a:r>
            <a:br>
              <a:rPr lang="en-US" sz="2400" b="1" dirty="0" smtClean="0">
                <a:solidFill>
                  <a:schemeClr val="bg1"/>
                </a:solidFill>
                <a:effectLst>
                  <a:outerShdw blurRad="50800" dist="50800" dir="5400000" algn="ctr" rotWithShape="0">
                    <a:schemeClr val="tx1"/>
                  </a:outerShdw>
                </a:effectLst>
              </a:rPr>
            </a:br>
            <a:endParaRPr lang="en-US" sz="2400" b="1" dirty="0" smtClean="0">
              <a:solidFill>
                <a:schemeClr val="bg1"/>
              </a:solidFill>
              <a:effectLst>
                <a:outerShdw blurRad="50800" dist="50800" dir="5400000" algn="ctr" rotWithShape="0">
                  <a:schemeClr val="tx1"/>
                </a:outerShdw>
              </a:effectLst>
            </a:endParaRPr>
          </a:p>
          <a:p>
            <a:r>
              <a:rPr lang="en-US" sz="2400" b="1" baseline="30000" dirty="0">
                <a:solidFill>
                  <a:schemeClr val="bg1"/>
                </a:solidFill>
                <a:effectLst>
                  <a:outerShdw blurRad="50800" dist="50800" dir="5400000" algn="ctr" rotWithShape="0">
                    <a:schemeClr val="tx1"/>
                  </a:outerShdw>
                </a:effectLst>
              </a:rPr>
              <a:t> </a:t>
            </a:r>
            <a:endParaRPr lang="en-US" sz="2400" b="1" dirty="0">
              <a:solidFill>
                <a:schemeClr val="bg1"/>
              </a:solidFill>
              <a:effectLst>
                <a:outerShdw blurRad="50800" dist="50800" dir="5400000" algn="ctr" rotWithShape="0">
                  <a:schemeClr val="tx1"/>
                </a:outerShdw>
              </a:effectLst>
              <a:latin typeface="Verdana" panose="020B0604030504040204" pitchFamily="34" charset="0"/>
              <a:ea typeface="Verdana" panose="020B0604030504040204" pitchFamily="34" charset="0"/>
              <a:cs typeface="Verdana" panose="020B0604030504040204" pitchFamily="34" charset="0"/>
            </a:endParaRPr>
          </a:p>
        </p:txBody>
      </p:sp>
      <p:cxnSp>
        <p:nvCxnSpPr>
          <p:cNvPr id="6" name="Straight Connector 5"/>
          <p:cNvCxnSpPr/>
          <p:nvPr/>
        </p:nvCxnSpPr>
        <p:spPr>
          <a:xfrm>
            <a:off x="381000" y="2343150"/>
            <a:ext cx="67056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66145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16429" y="1885950"/>
            <a:ext cx="7391400" cy="1384995"/>
          </a:xfrm>
          <a:prstGeom prst="rect">
            <a:avLst/>
          </a:prstGeom>
        </p:spPr>
        <p:txBody>
          <a:bodyPr wrap="square">
            <a:spAutoFit/>
          </a:bodyPr>
          <a:lstStyle/>
          <a:p>
            <a:r>
              <a:rPr lang="en-US" sz="2800" dirty="0" smtClean="0">
                <a:solidFill>
                  <a:schemeClr val="bg1"/>
                </a:solidFill>
                <a:effectLst>
                  <a:outerShdw blurRad="38100" dist="38100" dir="2700000" algn="tl">
                    <a:srgbClr val="000000"/>
                  </a:outerShdw>
                </a:effectLst>
                <a:latin typeface="A little sunshine" panose="02000603000000000000" pitchFamily="2" charset="0"/>
                <a:ea typeface="A little sunshine" panose="02000603000000000000" pitchFamily="2" charset="0"/>
                <a:cs typeface="Verdana" panose="020B0604030504040204" pitchFamily="34" charset="0"/>
              </a:rPr>
              <a:t>Matthew 11:29    (New Living Translation)</a:t>
            </a:r>
            <a:r>
              <a:rPr lang="en-US" sz="2800" dirty="0" smtClean="0">
                <a:solidFill>
                  <a:schemeClr val="bg1"/>
                </a:solidFill>
                <a:effectLst>
                  <a:outerShdw blurRad="38100" dist="38100" dir="2700000" algn="tl">
                    <a:srgbClr val="000000"/>
                  </a:outerShdw>
                </a:effectLst>
                <a:ea typeface="Verdana" panose="020B0604030504040204" pitchFamily="34" charset="0"/>
                <a:cs typeface="Verdana" panose="020B0604030504040204" pitchFamily="34" charset="0"/>
              </a:rPr>
              <a:t/>
            </a:r>
            <a:br>
              <a:rPr lang="en-US" sz="2800" dirty="0" smtClean="0">
                <a:solidFill>
                  <a:schemeClr val="bg1"/>
                </a:solidFill>
                <a:effectLst>
                  <a:outerShdw blurRad="38100" dist="38100" dir="2700000" algn="tl">
                    <a:srgbClr val="000000"/>
                  </a:outerShdw>
                </a:effectLst>
                <a:ea typeface="Verdana" panose="020B0604030504040204" pitchFamily="34" charset="0"/>
                <a:cs typeface="Verdana" panose="020B0604030504040204" pitchFamily="34" charset="0"/>
              </a:rPr>
            </a:br>
            <a:r>
              <a:rPr lang="en-US" sz="2800" b="1" dirty="0" smtClean="0">
                <a:solidFill>
                  <a:schemeClr val="bg1"/>
                </a:solidFill>
                <a:effectLst>
                  <a:outerShdw blurRad="38100" dist="38100" dir="2700000" algn="tl">
                    <a:srgbClr val="000000"/>
                  </a:outerShdw>
                </a:effectLst>
                <a:ea typeface="Verdana" panose="020B0604030504040204" pitchFamily="34" charset="0"/>
                <a:cs typeface="Verdana" panose="020B0604030504040204" pitchFamily="34" charset="0"/>
              </a:rPr>
              <a:t>I </a:t>
            </a:r>
            <a:r>
              <a:rPr lang="en-US" sz="2800" b="1" dirty="0">
                <a:solidFill>
                  <a:schemeClr val="bg1"/>
                </a:solidFill>
                <a:effectLst>
                  <a:outerShdw blurRad="38100" dist="38100" dir="2700000" algn="tl">
                    <a:srgbClr val="000000"/>
                  </a:outerShdw>
                </a:effectLst>
                <a:ea typeface="Verdana" panose="020B0604030504040204" pitchFamily="34" charset="0"/>
                <a:cs typeface="Verdana" panose="020B0604030504040204" pitchFamily="34" charset="0"/>
              </a:rPr>
              <a:t>am humble and gentle at heart, and you will find rest for your souls. </a:t>
            </a:r>
            <a:endParaRPr lang="en-US" sz="2800" dirty="0">
              <a:solidFill>
                <a:schemeClr val="bg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p:txBody>
      </p:sp>
      <p:cxnSp>
        <p:nvCxnSpPr>
          <p:cNvPr id="6" name="Straight Connector 5"/>
          <p:cNvCxnSpPr/>
          <p:nvPr/>
        </p:nvCxnSpPr>
        <p:spPr>
          <a:xfrm>
            <a:off x="914400" y="2343150"/>
            <a:ext cx="67056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74398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16429" y="1885950"/>
            <a:ext cx="7391400" cy="954107"/>
          </a:xfrm>
          <a:prstGeom prst="rect">
            <a:avLst/>
          </a:prstGeom>
        </p:spPr>
        <p:txBody>
          <a:bodyPr wrap="square">
            <a:spAutoFit/>
          </a:bodyPr>
          <a:lstStyle/>
          <a:p>
            <a:r>
              <a:rPr lang="en-US" sz="2800" dirty="0" smtClean="0">
                <a:solidFill>
                  <a:schemeClr val="bg1"/>
                </a:solidFill>
                <a:effectLst>
                  <a:outerShdw blurRad="38100" dist="38100" dir="2700000" algn="tl">
                    <a:srgbClr val="000000"/>
                  </a:outerShdw>
                </a:effectLst>
                <a:latin typeface="A little sunshine" panose="02000603000000000000" pitchFamily="2" charset="0"/>
                <a:ea typeface="A little sunshine" panose="02000603000000000000" pitchFamily="2" charset="0"/>
                <a:cs typeface="Verdana" panose="020B0604030504040204" pitchFamily="34" charset="0"/>
              </a:rPr>
              <a:t>Meek, humble, gentle, lowly….</a:t>
            </a:r>
            <a:br>
              <a:rPr lang="en-US" sz="2800" dirty="0" smtClean="0">
                <a:solidFill>
                  <a:schemeClr val="bg1"/>
                </a:solidFill>
                <a:effectLst>
                  <a:outerShdw blurRad="38100" dist="38100" dir="2700000" algn="tl">
                    <a:srgbClr val="000000"/>
                  </a:outerShdw>
                </a:effectLst>
                <a:latin typeface="A little sunshine" panose="02000603000000000000" pitchFamily="2" charset="0"/>
                <a:ea typeface="A little sunshine" panose="02000603000000000000" pitchFamily="2" charset="0"/>
                <a:cs typeface="Verdana" panose="020B0604030504040204" pitchFamily="34" charset="0"/>
              </a:rPr>
            </a:br>
            <a:r>
              <a:rPr lang="en-US" sz="2800" b="1" dirty="0" smtClean="0">
                <a:solidFill>
                  <a:schemeClr val="bg1"/>
                </a:solidFill>
                <a:effectLst>
                  <a:outerShdw blurRad="38100" dist="38100" dir="2700000" algn="tl">
                    <a:srgbClr val="000000"/>
                  </a:outerShdw>
                </a:effectLst>
                <a:ea typeface="Verdana" panose="020B0604030504040204" pitchFamily="34" charset="0"/>
                <a:cs typeface="Verdana" panose="020B0604030504040204" pitchFamily="34" charset="0"/>
              </a:rPr>
              <a:t>Strength under control</a:t>
            </a:r>
            <a:endParaRPr lang="en-US" sz="2800" dirty="0">
              <a:solidFill>
                <a:schemeClr val="bg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p:txBody>
      </p:sp>
      <p:cxnSp>
        <p:nvCxnSpPr>
          <p:cNvPr id="6" name="Straight Connector 5"/>
          <p:cNvCxnSpPr/>
          <p:nvPr/>
        </p:nvCxnSpPr>
        <p:spPr>
          <a:xfrm>
            <a:off x="914400" y="2343150"/>
            <a:ext cx="67056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3761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5221909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04800" y="2495550"/>
            <a:ext cx="8382000" cy="830997"/>
          </a:xfrm>
          <a:prstGeom prst="rect">
            <a:avLst/>
          </a:prstGeom>
        </p:spPr>
        <p:txBody>
          <a:bodyPr wrap="square">
            <a:spAutoFit/>
          </a:bodyPr>
          <a:lstStyle/>
          <a:p>
            <a:pPr algn="ctr"/>
            <a:r>
              <a:rPr lang="en-US" sz="4800" b="1" dirty="0" smtClean="0">
                <a:solidFill>
                  <a:schemeClr val="bg1"/>
                </a:solidFill>
                <a:effectLst>
                  <a:outerShdw blurRad="38100" dist="38100" dir="2700000" algn="tl">
                    <a:srgbClr val="000000"/>
                  </a:outerShdw>
                </a:effectLst>
                <a:latin typeface="Verdana" panose="020B0604030504040204" pitchFamily="34" charset="0"/>
                <a:ea typeface="Verdana" panose="020B0604030504040204" pitchFamily="34" charset="0"/>
                <a:cs typeface="Verdana" panose="020B0604030504040204" pitchFamily="34" charset="0"/>
              </a:rPr>
              <a:t>your emotions</a:t>
            </a:r>
            <a:endParaRPr lang="en-US" sz="4800" dirty="0">
              <a:solidFill>
                <a:schemeClr val="bg1"/>
              </a:solidFill>
              <a:effectLst>
                <a:outerShdw blurRad="38100" dist="38100" dir="2700000" algn="tl">
                  <a:srgbClr val="000000"/>
                </a:outerShdw>
              </a:effectLst>
              <a:latin typeface="Verdana" panose="020B0604030504040204" pitchFamily="34" charset="0"/>
              <a:ea typeface="Verdana" panose="020B0604030504040204" pitchFamily="34" charset="0"/>
              <a:cs typeface="Verdana" panose="020B0604030504040204" pitchFamily="34" charset="0"/>
            </a:endParaRPr>
          </a:p>
        </p:txBody>
      </p:sp>
      <p:sp>
        <p:nvSpPr>
          <p:cNvPr id="9" name="Rectangle 8"/>
          <p:cNvSpPr/>
          <p:nvPr/>
        </p:nvSpPr>
        <p:spPr>
          <a:xfrm>
            <a:off x="2161903" y="1657350"/>
            <a:ext cx="6172200" cy="1107996"/>
          </a:xfrm>
          <a:prstGeom prst="rect">
            <a:avLst/>
          </a:prstGeom>
        </p:spPr>
        <p:txBody>
          <a:bodyPr wrap="square">
            <a:spAutoFit/>
          </a:bodyPr>
          <a:lstStyle/>
          <a:p>
            <a:pPr algn="ctr"/>
            <a:r>
              <a:rPr lang="en-US" sz="6600" b="1" dirty="0" smtClean="0">
                <a:solidFill>
                  <a:schemeClr val="bg1"/>
                </a:solidFill>
                <a:effectLst>
                  <a:outerShdw blurRad="38100" dist="38100" dir="2700000" algn="tl">
                    <a:srgbClr val="000000"/>
                  </a:outerShdw>
                </a:effectLst>
                <a:latin typeface="Edwardian Script ITC" panose="030303020407070D0804" pitchFamily="66" charset="0"/>
                <a:ea typeface="Verdana" panose="020B0604030504040204" pitchFamily="34" charset="0"/>
                <a:cs typeface="Verdana" panose="020B0604030504040204" pitchFamily="34" charset="0"/>
              </a:rPr>
              <a:t>Control</a:t>
            </a:r>
            <a:endParaRPr lang="en-US" sz="6600" dirty="0">
              <a:solidFill>
                <a:schemeClr val="bg1"/>
              </a:solidFill>
              <a:effectLst>
                <a:outerShdw blurRad="38100" dist="38100" dir="2700000" algn="tl">
                  <a:srgbClr val="000000"/>
                </a:outerShdw>
              </a:effectLst>
              <a:latin typeface="Verdana" panose="020B0604030504040204" pitchFamily="34" charset="0"/>
              <a:ea typeface="Verdana" panose="020B0604030504040204" pitchFamily="34" charset="0"/>
              <a:cs typeface="Verdana" panose="020B0604030504040204" pitchFamily="34" charset="0"/>
            </a:endParaRPr>
          </a:p>
        </p:txBody>
      </p:sp>
      <p:sp>
        <p:nvSpPr>
          <p:cNvPr id="10" name="Oval 9"/>
          <p:cNvSpPr/>
          <p:nvPr/>
        </p:nvSpPr>
        <p:spPr>
          <a:xfrm>
            <a:off x="3810000" y="742950"/>
            <a:ext cx="838200" cy="762000"/>
          </a:xfrm>
          <a:prstGeom prst="ellipse">
            <a:avLst/>
          </a:prstGeom>
          <a:solidFill>
            <a:schemeClr val="accent3">
              <a:lumMod val="75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038600" y="613035"/>
            <a:ext cx="609600" cy="1107996"/>
          </a:xfrm>
          <a:prstGeom prst="rect">
            <a:avLst/>
          </a:prstGeom>
          <a:noFill/>
        </p:spPr>
        <p:txBody>
          <a:bodyPr wrap="square" rtlCol="0">
            <a:spAutoFit/>
          </a:bodyPr>
          <a:lstStyle/>
          <a:p>
            <a:r>
              <a:rPr lang="en-US" sz="6600" dirty="0" smtClean="0">
                <a:solidFill>
                  <a:schemeClr val="bg1"/>
                </a:solidFill>
                <a:latin typeface="Brush Script MT" panose="03060802040406070304" pitchFamily="66" charset="0"/>
                <a:cs typeface="David" panose="020E0502060401010101" pitchFamily="34" charset="-79"/>
              </a:rPr>
              <a:t>1</a:t>
            </a:r>
            <a:endParaRPr lang="en-US" sz="6600" dirty="0">
              <a:solidFill>
                <a:schemeClr val="bg1"/>
              </a:solidFill>
              <a:latin typeface="Brush Script MT" panose="03060802040406070304" pitchFamily="66" charset="0"/>
              <a:cs typeface="David" panose="020E0502060401010101" pitchFamily="34" charset="-79"/>
            </a:endParaRPr>
          </a:p>
        </p:txBody>
      </p:sp>
    </p:spTree>
    <p:extLst>
      <p:ext uri="{BB962C8B-B14F-4D97-AF65-F5344CB8AC3E}">
        <p14:creationId xmlns:p14="http://schemas.microsoft.com/office/powerpoint/2010/main" val="19654241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1" y="285751"/>
            <a:ext cx="3251200" cy="1828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3931015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3495</TotalTime>
  <Words>197</Words>
  <Application>Microsoft Macintosh PowerPoint</Application>
  <PresentationFormat>On-screen Show (16:9)</PresentationFormat>
  <Paragraphs>59</Paragraphs>
  <Slides>39</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39</vt:i4>
      </vt:variant>
    </vt:vector>
  </HeadingPairs>
  <TitlesOfParts>
    <vt:vector size="47" baseType="lpstr">
      <vt:lpstr>A little sunshine</vt:lpstr>
      <vt:lpstr>Arial</vt:lpstr>
      <vt:lpstr>Brush Script MT</vt:lpstr>
      <vt:lpstr>Calibri</vt:lpstr>
      <vt:lpstr>David</vt:lpstr>
      <vt:lpstr>Edwardian Script ITC</vt:lpstr>
      <vt:lpstr>Verdana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15.0038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jim.smith</dc:creator>
  <cp:lastModifiedBy>Matthew Shool</cp:lastModifiedBy>
  <cp:revision>38</cp:revision>
  <dcterms:created xsi:type="dcterms:W3CDTF">2017-09-18T20:46:43Z</dcterms:created>
  <dcterms:modified xsi:type="dcterms:W3CDTF">2017-10-05T17:30:07Z</dcterms:modified>
</cp:coreProperties>
</file>