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1" r:id="rId2"/>
    <p:sldId id="265" r:id="rId3"/>
    <p:sldId id="338" r:id="rId4"/>
    <p:sldId id="260" r:id="rId5"/>
    <p:sldId id="288" r:id="rId6"/>
    <p:sldId id="307" r:id="rId7"/>
    <p:sldId id="256" r:id="rId8"/>
    <p:sldId id="257" r:id="rId9"/>
    <p:sldId id="331" r:id="rId10"/>
    <p:sldId id="339" r:id="rId11"/>
    <p:sldId id="340" r:id="rId12"/>
    <p:sldId id="341" r:id="rId13"/>
    <p:sldId id="323" r:id="rId14"/>
    <p:sldId id="267" r:id="rId15"/>
    <p:sldId id="342" r:id="rId16"/>
    <p:sldId id="261" r:id="rId17"/>
    <p:sldId id="264" r:id="rId18"/>
    <p:sldId id="324" r:id="rId19"/>
    <p:sldId id="343" r:id="rId20"/>
    <p:sldId id="295" r:id="rId21"/>
    <p:sldId id="332" r:id="rId22"/>
    <p:sldId id="269" r:id="rId23"/>
    <p:sldId id="271" r:id="rId24"/>
    <p:sldId id="334" r:id="rId25"/>
    <p:sldId id="344" r:id="rId26"/>
    <p:sldId id="333" r:id="rId27"/>
    <p:sldId id="345" r:id="rId28"/>
    <p:sldId id="328" r:id="rId29"/>
    <p:sldId id="272" r:id="rId30"/>
    <p:sldId id="346" r:id="rId31"/>
    <p:sldId id="316" r:id="rId32"/>
    <p:sldId id="347" r:id="rId33"/>
    <p:sldId id="277" r:id="rId34"/>
    <p:sldId id="297" r:id="rId35"/>
    <p:sldId id="329" r:id="rId36"/>
    <p:sldId id="292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>
        <p:scale>
          <a:sx n="120" d="100"/>
          <a:sy n="120" d="100"/>
        </p:scale>
        <p:origin x="864" y="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824CE-7886-4282-8BCD-94851C5CBB33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35FD9-C03D-478F-91B5-DE523FEEA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35FD9-C03D-478F-91B5-DE523FEEAB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35FD9-C03D-478F-91B5-DE523FEEAB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35FD9-C03D-478F-91B5-DE523FEEAB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35FD9-C03D-478F-91B5-DE523FEEAB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35FD9-C03D-478F-91B5-DE523FEEAB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35FD9-C03D-478F-91B5-DE523FEEAB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35FD9-C03D-478F-91B5-DE523FEEAB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1FCB-14DE-4030-BCFD-975836925E5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655-5890-4D2E-878A-D64D503F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1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1FCB-14DE-4030-BCFD-975836925E5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655-5890-4D2E-878A-D64D503F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7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1FCB-14DE-4030-BCFD-975836925E5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655-5890-4D2E-878A-D64D503F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5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1FCB-14DE-4030-BCFD-975836925E5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655-5890-4D2E-878A-D64D503F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1FCB-14DE-4030-BCFD-975836925E5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655-5890-4D2E-878A-D64D503F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7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1FCB-14DE-4030-BCFD-975836925E5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655-5890-4D2E-878A-D64D503F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6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1FCB-14DE-4030-BCFD-975836925E5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655-5890-4D2E-878A-D64D503F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1FCB-14DE-4030-BCFD-975836925E5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655-5890-4D2E-878A-D64D503F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1FCB-14DE-4030-BCFD-975836925E5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655-5890-4D2E-878A-D64D503F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4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1FCB-14DE-4030-BCFD-975836925E5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655-5890-4D2E-878A-D64D503F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1FCB-14DE-4030-BCFD-975836925E5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9655-5890-4D2E-878A-D64D503F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2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5000" contrast="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1FCB-14DE-4030-BCFD-975836925E5B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09655-5890-4D2E-878A-D64D503F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3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im.smith\Google Drive\Jim\The Beatitudes\thebeatsthe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0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05"/>
          <a:stretch/>
        </p:blipFill>
        <p:spPr bwMode="auto">
          <a:xfrm>
            <a:off x="3733800" y="361950"/>
            <a:ext cx="4930477" cy="4020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809750"/>
            <a:ext cx="32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John Mark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/>
            </a:r>
            <a:br>
              <a:rPr lang="en-US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Dragged to death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 little sunshine" panose="02000603000000000000" pitchFamily="2" charset="0"/>
              <a:ea typeface="A little sunshine" panose="02000603000000000000" pitchFamily="2" charset="0"/>
              <a:cs typeface="Verdana" panose="020B0604030504040204" pitchFamily="34" charset="0"/>
            </a:endParaRPr>
          </a:p>
          <a:p>
            <a:pPr algn="r"/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809750"/>
            <a:ext cx="32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Bartholomew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/>
            </a:r>
            <a:br>
              <a:rPr lang="en-US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skinned alive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 little sunshine" panose="02000603000000000000" pitchFamily="2" charset="0"/>
              <a:ea typeface="A little sunshine" panose="02000603000000000000" pitchFamily="2" charset="0"/>
              <a:cs typeface="Verdana" panose="020B0604030504040204" pitchFamily="34" charset="0"/>
            </a:endParaRPr>
          </a:p>
          <a:p>
            <a:pPr algn="r"/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http://www.christianiconography.info/sicily/bartholomewMartyrdomVatMus.sm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8532" r="8301" b="9496"/>
          <a:stretch/>
        </p:blipFill>
        <p:spPr bwMode="auto">
          <a:xfrm>
            <a:off x="3991555" y="604298"/>
            <a:ext cx="4214192" cy="3792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49555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evil with good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1657350"/>
            <a:ext cx="72673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anose="030303020407070D08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Overcome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0" y="742950"/>
            <a:ext cx="838200" cy="76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38600" y="613035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Brush Script MT" panose="03060802040406070304" pitchFamily="66" charset="0"/>
                <a:cs typeface="David" panose="020E0502060401010101" pitchFamily="34" charset="-79"/>
              </a:rPr>
              <a:t>2</a:t>
            </a:r>
            <a:endParaRPr lang="en-US" sz="6600" dirty="0">
              <a:solidFill>
                <a:schemeClr val="bg1"/>
              </a:solidFill>
              <a:latin typeface="Brush Script MT" panose="03060802040406070304" pitchFamily="66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98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2670" y="1858294"/>
            <a:ext cx="8077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Romans 12:21  (English Standard Version)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 little sunshine" panose="02000603000000000000" pitchFamily="2" charset="0"/>
              <a:ea typeface="A little sunshine" panose="02000603000000000000" pitchFamily="2" charset="0"/>
              <a:cs typeface="Verdana" panose="020B060403050404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“Do not be overcome by evil,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but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overcome evil with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good.”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05962" y="2419350"/>
            <a:ext cx="670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6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76325"/>
            <a:ext cx="5715000" cy="299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 descr="Image result for rodney stark rise of christia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193">
            <a:off x="757580" y="503547"/>
            <a:ext cx="2362200" cy="3524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4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1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49555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surprised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1903" y="1657350"/>
            <a:ext cx="6172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anose="030303020407070D08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Don’t  be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0" y="742950"/>
            <a:ext cx="838200" cy="76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62400" y="66675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Brush Script MT" panose="03060802040406070304" pitchFamily="66" charset="0"/>
                <a:cs typeface="David" panose="020E0502060401010101" pitchFamily="34" charset="-79"/>
              </a:rPr>
              <a:t>3</a:t>
            </a:r>
            <a:endParaRPr lang="en-US" sz="6600" dirty="0">
              <a:solidFill>
                <a:schemeClr val="bg1"/>
              </a:solidFill>
              <a:latin typeface="Brush Script MT" panose="03060802040406070304" pitchFamily="66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92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65735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1 Peter 4:12     new living translation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 little sunshine" panose="02000603000000000000" pitchFamily="2" charset="0"/>
              <a:ea typeface="A little sunshine" panose="02000603000000000000" pitchFamily="2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“Beloved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, do not be surprised at the fiery trial when it comes upon you to test you, as though something strange were happening to you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2190750"/>
            <a:ext cx="670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4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971550"/>
            <a:ext cx="8077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John 15:18-20      new living translation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If the world hates you, remember that it hated me first.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world would love you as one of its own if you belonged to it, but you are no longer part of the world. I chose you to come out of the world, so it hates you.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you remember what I told you? ‘A slave is not greater than the master.’ Since they persecuted me, naturally they will persecute you. .”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504950"/>
            <a:ext cx="670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3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9055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Matthew 5:3-6   (NLT)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“God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blesses those who are poor and realize their need for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him,</a:t>
            </a:r>
            <a:endParaRPr lang="en-US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 for the Kingdom of Heaven is theirs.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God blesses those who mourn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 for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they will be comforted.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God blesses those who are humble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for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they will inherit the whole earth.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God blesses those who hunger and thirst for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justice,</a:t>
            </a:r>
            <a:endParaRPr lang="en-US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 for they will be satisfied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.”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	</a:t>
            </a:r>
            <a:endParaRPr lang="en-US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1200150"/>
            <a:ext cx="670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1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8150"/>
            <a:ext cx="5067300" cy="2844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59330"/>
            <a:ext cx="3657600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249555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on God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1903" y="1657350"/>
            <a:ext cx="6172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anose="030303020407070D08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Keep your 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0" y="742950"/>
            <a:ext cx="838200" cy="76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62400" y="66675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Brush Script MT" panose="03060802040406070304" pitchFamily="66" charset="0"/>
                <a:cs typeface="David" panose="020E0502060401010101" pitchFamily="34" charset="-79"/>
              </a:rPr>
              <a:t>4</a:t>
            </a:r>
            <a:endParaRPr lang="en-US" sz="6600" dirty="0">
              <a:solidFill>
                <a:schemeClr val="bg1"/>
              </a:solidFill>
              <a:latin typeface="Brush Script MT" panose="03060802040406070304" pitchFamily="66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47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819150"/>
            <a:ext cx="8153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1 Peter 3:13-16   NLT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 little sunshine" panose="02000603000000000000" pitchFamily="2" charset="0"/>
              <a:ea typeface="A little sunshine" panose="02000603000000000000" pitchFamily="2" charset="0"/>
              <a:cs typeface="Verdana" panose="020B060403050404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“Now, who will want to harm you if you are eager to do good?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But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even if you suffer for doing what is right, God will reward you for it. So don’t worry or be afraid of their threats.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Instead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, you must worship Christ as Lord of your life. And if someone asks about your hope as a believer, always be ready to explain it.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But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do this in a gentle and respectful way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.”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428750"/>
            <a:ext cx="670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0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819150"/>
            <a:ext cx="8153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1 Peter 3:13-16   NLT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 little sunshine" panose="02000603000000000000" pitchFamily="2" charset="0"/>
              <a:ea typeface="A little sunshine" panose="02000603000000000000" pitchFamily="2" charset="0"/>
              <a:cs typeface="Verdana" panose="020B060403050404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“Now, who will want to harm you if you are eager to do good?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But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even if you suffer for doing what is right, God will reward you for it. So don’t worry or be afraid of their threats.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Instead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, you must worship Christ as Lord of your life. And if someone asks about your hope as a believer, always be ready to explain it.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But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do this in a gentle and respectful way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.”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428750"/>
            <a:ext cx="670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6553200" y="2266950"/>
            <a:ext cx="1143000" cy="459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53200" y="2724150"/>
            <a:ext cx="1371600" cy="438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"/>
          <a:stretch/>
        </p:blipFill>
        <p:spPr bwMode="auto">
          <a:xfrm>
            <a:off x="3657600" y="1047750"/>
            <a:ext cx="4631573" cy="3198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809750"/>
            <a:ext cx="32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John Huss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/>
            </a:r>
            <a:br>
              <a:rPr lang="en-US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burned at the stake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 little sunshine" panose="02000603000000000000" pitchFamily="2" charset="0"/>
              <a:ea typeface="A little sunshine" panose="02000603000000000000" pitchFamily="2" charset="0"/>
              <a:cs typeface="Verdana" panose="020B0604030504040204" pitchFamily="34" charset="0"/>
            </a:endParaRPr>
          </a:p>
          <a:p>
            <a:pPr algn="r"/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2343150"/>
            <a:ext cx="57613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581150"/>
            <a:ext cx="6172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anose="030303020407070D08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Stand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0" y="742950"/>
            <a:ext cx="838200" cy="76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62400" y="66675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Brush Script MT" panose="03060802040406070304" pitchFamily="66" charset="0"/>
                <a:cs typeface="David" panose="020E0502060401010101" pitchFamily="34" charset="-79"/>
              </a:rPr>
              <a:t>5</a:t>
            </a:r>
            <a:endParaRPr lang="en-US" sz="6600" dirty="0">
              <a:solidFill>
                <a:schemeClr val="bg1"/>
              </a:solidFill>
              <a:latin typeface="Brush Script MT" panose="03060802040406070304" pitchFamily="66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90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657350"/>
            <a:ext cx="8153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1 Peter 5:9   (NLT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)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“Stand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firm against him, and be strong in your faith. Remember that your family of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believers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all over the world is going through the same kind of suffering you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are.”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2190750"/>
            <a:ext cx="670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6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9055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Matthew 5:7-10   (NLT)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“God blesses those who are merciful,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 for they will be shown mercy.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God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blesses those whose hearts are pure,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 for they will see God.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God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blesses those who work for peace,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 for they will be called the children of God.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God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blesses those who are persecuted for doing right,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   for the Kingdom of Heaven is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theirs.”	</a:t>
            </a:r>
            <a:endParaRPr lang="en-US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57300" y="1200150"/>
            <a:ext cx="670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47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86300" y="1885950"/>
            <a:ext cx="320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Martin Luther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/>
            </a:r>
            <a:br>
              <a:rPr lang="en-US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95 theses 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October 31, 1517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 little sunshine" panose="02000603000000000000" pitchFamily="2" charset="0"/>
              <a:ea typeface="A little sunshine" panose="02000603000000000000" pitchFamily="2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0"/>
            <a:ext cx="4000500" cy="3000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95350"/>
            <a:ext cx="1666987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91212"/>
            <a:ext cx="1695130" cy="2141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4400" y="3028950"/>
            <a:ext cx="32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Ulrich Zwingli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1525   Switzerland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 little sunshine" panose="02000603000000000000" pitchFamily="2" charset="0"/>
              <a:ea typeface="A little sunshine" panose="02000603000000000000" pitchFamily="2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3028950"/>
            <a:ext cx="32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John Calvin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1534   Switzerland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 little sunshine" panose="02000603000000000000" pitchFamily="2" charset="0"/>
              <a:ea typeface="A little sunshine" panose="02000603000000000000" pitchFamily="2" charset="0"/>
              <a:cs typeface="Verdana" panose="020B0604030504040204" pitchFamily="34" charset="0"/>
            </a:endParaRPr>
          </a:p>
          <a:p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2426552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from Satan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581150"/>
            <a:ext cx="70387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anose="030303020407070D08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Recognize the opposition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0" y="742950"/>
            <a:ext cx="838200" cy="76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62400" y="66675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Brush Script MT" panose="03060802040406070304" pitchFamily="66" charset="0"/>
                <a:cs typeface="David" panose="020E0502060401010101" pitchFamily="34" charset="-79"/>
              </a:rPr>
              <a:t>6</a:t>
            </a:r>
            <a:endParaRPr lang="en-US" sz="6600" dirty="0">
              <a:solidFill>
                <a:schemeClr val="bg1"/>
              </a:solidFill>
              <a:latin typeface="Brush Script MT" panose="03060802040406070304" pitchFamily="66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0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5542" y="1421070"/>
            <a:ext cx="757645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Revelation 12:9-10      (NLT)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 little sunshine" panose="02000603000000000000" pitchFamily="2" charset="0"/>
              <a:ea typeface="A little sunshine" panose="02000603000000000000" pitchFamily="2" charset="0"/>
              <a:cs typeface="Verdana" panose="020B060403050404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“This great dragon—the ancient serpent called the devil, or Satan, the one deceiving the whole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world…the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accuser of our brothers and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sisters has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been thrown down to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earth—the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one who accuses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them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before our God day and night.”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1962150"/>
            <a:ext cx="670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9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00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im.smith\Google Drive\Jim\The Beatitudes\thebeatsthe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429" y="1809750"/>
            <a:ext cx="7391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Matthew  5:10   (NLT)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God blesses those who are persecuted for doing right, for the Kingdom of Heaven is theirs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2343150"/>
            <a:ext cx="670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61903" y="1657350"/>
            <a:ext cx="6172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Edwardian Script ITC" panose="030303020407070D0804" pitchFamily="66" charset="0"/>
                <a:ea typeface="A little sunshine" panose="02000603000000000000" pitchFamily="2" charset="0"/>
                <a:cs typeface="Verdana" panose="020B0604030504040204" pitchFamily="34" charset="0"/>
              </a:rPr>
              <a:t>How to</a:t>
            </a:r>
            <a:endParaRPr lang="en-US" sz="66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Edwardian Script ITC" panose="030303020407070D0804" pitchFamily="66" charset="0"/>
              <a:ea typeface="A little sunshine" panose="02000603000000000000" pitchFamily="2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477" y="257175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handle persecution</a:t>
            </a:r>
            <a:endParaRPr lang="en-US" sz="4000" dirty="0">
              <a:solidFill>
                <a:prstClr val="white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49555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retaliate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1657350"/>
            <a:ext cx="72673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anose="030303020407070D08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Refuse to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0" y="742950"/>
            <a:ext cx="838200" cy="762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38600" y="613035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Brush Script MT" panose="03060802040406070304" pitchFamily="66" charset="0"/>
                <a:cs typeface="David" panose="020E0502060401010101" pitchFamily="34" charset="-79"/>
              </a:rPr>
              <a:t>1</a:t>
            </a:r>
            <a:endParaRPr lang="en-US" sz="6600" dirty="0">
              <a:solidFill>
                <a:schemeClr val="bg1"/>
              </a:solidFill>
              <a:latin typeface="Brush Script MT" panose="03060802040406070304" pitchFamily="66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54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106" y="819150"/>
            <a:ext cx="8458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2 Timothy 2:23-26   (new living translation)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dist="50800" dir="5400000" algn="ctr" rotWithShape="0">
                    <a:srgbClr val="000000">
                      <a:alpha val="84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“Again I say, don’t get involved in foolish, ignorant arguments that only start fights.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dist="50800" dir="5400000" algn="ctr" rotWithShape="0">
                    <a:srgbClr val="000000">
                      <a:alpha val="84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2400" b="1" dirty="0">
                <a:solidFill>
                  <a:schemeClr val="bg1"/>
                </a:solidFill>
                <a:effectLst>
                  <a:outerShdw dist="50800" dir="5400000" algn="ctr" rotWithShape="0">
                    <a:srgbClr val="000000">
                      <a:alpha val="84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servant of the Lord must not quarrel but must be kind to everyone, be able to teach, and be patient with difficult people.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dist="50800" dir="5400000" algn="ctr" rotWithShape="0">
                    <a:srgbClr val="000000">
                      <a:alpha val="84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Gently </a:t>
            </a:r>
            <a:r>
              <a:rPr lang="en-US" sz="2400" b="1" dirty="0">
                <a:solidFill>
                  <a:schemeClr val="bg1"/>
                </a:solidFill>
                <a:effectLst>
                  <a:outerShdw dist="50800" dir="5400000" algn="ctr" rotWithShape="0">
                    <a:srgbClr val="000000">
                      <a:alpha val="84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instruct those who oppose the truth. Perhaps God will change those people’s hearts, and they will learn the truth.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dist="50800" dir="5400000" algn="ctr" rotWithShape="0">
                    <a:srgbClr val="000000">
                      <a:alpha val="84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Then </a:t>
            </a:r>
            <a:r>
              <a:rPr lang="en-US" sz="2400" b="1" dirty="0">
                <a:solidFill>
                  <a:schemeClr val="bg1"/>
                </a:solidFill>
                <a:effectLst>
                  <a:outerShdw dist="50800" dir="5400000" algn="ctr" rotWithShape="0">
                    <a:srgbClr val="000000">
                      <a:alpha val="84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they will come to their senses and escape from the devil’s trap. For they have been held captive by him to do whatever he wants.	</a:t>
            </a:r>
            <a:endParaRPr lang="en-US" sz="2400" b="1" dirty="0">
              <a:solidFill>
                <a:schemeClr val="bg1"/>
              </a:solidFill>
              <a:effectLst>
                <a:outerShdw dist="50800" dir="5400000" algn="ctr" rotWithShape="0">
                  <a:srgbClr val="000000">
                    <a:alpha val="84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352550"/>
            <a:ext cx="6705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0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6200" y="1860885"/>
            <a:ext cx="32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Jesus</a:t>
            </a:r>
            <a:br>
              <a:rPr lang="en-US" sz="4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crucified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 little sunshine" panose="02000603000000000000" pitchFamily="2" charset="0"/>
              <a:ea typeface="A little sunshine" panose="02000603000000000000" pitchFamily="2" charset="0"/>
              <a:cs typeface="Verdana" panose="020B0604030504040204" pitchFamily="34" charset="0"/>
            </a:endParaRPr>
          </a:p>
          <a:p>
            <a:pPr algn="r"/>
            <a:r>
              <a:rPr lang="en-US" sz="2800" dirty="0" smtClean="0">
                <a:latin typeface="A little sunshine" panose="02000603000000000000" pitchFamily="2" charset="0"/>
                <a:ea typeface="A little sunshine" panose="02000603000000000000" pitchFamily="2" charset="0"/>
                <a:cs typeface="Verdana" panose="020B0604030504040204" pitchFamily="34" charset="0"/>
              </a:rPr>
              <a:t>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Image result for jesus crucifi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71550"/>
            <a:ext cx="5433236" cy="356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3989</TotalTime>
  <Words>501</Words>
  <Application>Microsoft Macintosh PowerPoint</Application>
  <PresentationFormat>On-screen Show (16:9)</PresentationFormat>
  <Paragraphs>75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 little sunshine</vt:lpstr>
      <vt:lpstr>Arial</vt:lpstr>
      <vt:lpstr>Brush Script MT</vt:lpstr>
      <vt:lpstr>Calibri</vt:lpstr>
      <vt:lpstr>David</vt:lpstr>
      <vt:lpstr>Edwardian Script ITC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Matthew Shool</cp:lastModifiedBy>
  <cp:revision>61</cp:revision>
  <dcterms:created xsi:type="dcterms:W3CDTF">2017-09-18T20:46:43Z</dcterms:created>
  <dcterms:modified xsi:type="dcterms:W3CDTF">2017-11-13T21:14:09Z</dcterms:modified>
</cp:coreProperties>
</file>