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7" r:id="rId2"/>
    <p:sldId id="259" r:id="rId3"/>
    <p:sldId id="459" r:id="rId4"/>
    <p:sldId id="460" r:id="rId5"/>
    <p:sldId id="461" r:id="rId6"/>
    <p:sldId id="396" r:id="rId7"/>
    <p:sldId id="399" r:id="rId8"/>
    <p:sldId id="366" r:id="rId9"/>
    <p:sldId id="450" r:id="rId10"/>
    <p:sldId id="449" r:id="rId11"/>
    <p:sldId id="451" r:id="rId12"/>
    <p:sldId id="398" r:id="rId13"/>
    <p:sldId id="397" r:id="rId14"/>
    <p:sldId id="330" r:id="rId15"/>
    <p:sldId id="401" r:id="rId16"/>
    <p:sldId id="455" r:id="rId17"/>
    <p:sldId id="417" r:id="rId18"/>
    <p:sldId id="457" r:id="rId19"/>
    <p:sldId id="313" r:id="rId20"/>
    <p:sldId id="419" r:id="rId21"/>
    <p:sldId id="404" r:id="rId22"/>
    <p:sldId id="458" r:id="rId23"/>
    <p:sldId id="403" r:id="rId24"/>
    <p:sldId id="389" r:id="rId25"/>
    <p:sldId id="405" r:id="rId26"/>
    <p:sldId id="462" r:id="rId27"/>
    <p:sldId id="421" r:id="rId28"/>
    <p:sldId id="423" r:id="rId29"/>
    <p:sldId id="463" r:id="rId30"/>
    <p:sldId id="426" r:id="rId31"/>
    <p:sldId id="464" r:id="rId32"/>
    <p:sldId id="465" r:id="rId33"/>
    <p:sldId id="428" r:id="rId34"/>
    <p:sldId id="468" r:id="rId35"/>
    <p:sldId id="471" r:id="rId36"/>
    <p:sldId id="469" r:id="rId37"/>
    <p:sldId id="470" r:id="rId38"/>
    <p:sldId id="429" r:id="rId39"/>
    <p:sldId id="326"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02" autoAdjust="0"/>
    <p:restoredTop sz="94849" autoAdjust="0"/>
  </p:normalViewPr>
  <p:slideViewPr>
    <p:cSldViewPr>
      <p:cViewPr varScale="1">
        <p:scale>
          <a:sx n="95" d="100"/>
          <a:sy n="95" d="100"/>
        </p:scale>
        <p:origin x="-1184" y="-96"/>
      </p:cViewPr>
      <p:guideLst>
        <p:guide orient="horz" pos="1620"/>
        <p:guide pos="2880"/>
      </p:guideLst>
    </p:cSldViewPr>
  </p:slideViewPr>
  <p:notesTextViewPr>
    <p:cViewPr>
      <p:scale>
        <a:sx n="1" d="1"/>
        <a:sy n="1" d="1"/>
      </p:scale>
      <p:origin x="0" y="0"/>
    </p:cViewPr>
  </p:notesTextViewPr>
  <p:sorterViewPr>
    <p:cViewPr>
      <p:scale>
        <a:sx n="100" d="100"/>
        <a:sy n="100" d="100"/>
      </p:scale>
      <p:origin x="0" y="5964"/>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8E3CFF-BDB7-4E20-8C99-127655ACD7DB}" type="datetimeFigureOut">
              <a:rPr lang="en-US" smtClean="0"/>
              <a:t>11/2/15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F6AFAF-905E-4CF6-BB44-D065B7D3587B}" type="slidenum">
              <a:rPr lang="en-US" smtClean="0"/>
              <a:t>‹#›</a:t>
            </a:fld>
            <a:endParaRPr lang="en-US"/>
          </a:p>
        </p:txBody>
      </p:sp>
    </p:spTree>
    <p:extLst>
      <p:ext uri="{BB962C8B-B14F-4D97-AF65-F5344CB8AC3E}">
        <p14:creationId xmlns:p14="http://schemas.microsoft.com/office/powerpoint/2010/main" val="397140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727DF6C-8C3C-45F8-9F89-5D28DC8DF06B}" type="datetimeFigureOut">
              <a:rPr lang="en-US" smtClean="0"/>
              <a:t>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9CD9A-26F9-4C08-A5B8-378E59071F62}" type="slidenum">
              <a:rPr lang="en-US" smtClean="0"/>
              <a:t>‹#›</a:t>
            </a:fld>
            <a:endParaRPr lang="en-US"/>
          </a:p>
        </p:txBody>
      </p:sp>
    </p:spTree>
    <p:extLst>
      <p:ext uri="{BB962C8B-B14F-4D97-AF65-F5344CB8AC3E}">
        <p14:creationId xmlns:p14="http://schemas.microsoft.com/office/powerpoint/2010/main" val="1841547686"/>
      </p:ext>
    </p:extLst>
  </p:cSld>
  <p:clrMapOvr>
    <a:masterClrMapping/>
  </p:clrMapOvr>
  <p:transition xmlns:p14="http://schemas.microsoft.com/office/powerpoint/2010/main" spd="slow">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7DF6C-8C3C-45F8-9F89-5D28DC8DF06B}" type="datetimeFigureOut">
              <a:rPr lang="en-US" smtClean="0"/>
              <a:t>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9CD9A-26F9-4C08-A5B8-378E59071F62}" type="slidenum">
              <a:rPr lang="en-US" smtClean="0"/>
              <a:t>‹#›</a:t>
            </a:fld>
            <a:endParaRPr lang="en-US"/>
          </a:p>
        </p:txBody>
      </p:sp>
    </p:spTree>
    <p:extLst>
      <p:ext uri="{BB962C8B-B14F-4D97-AF65-F5344CB8AC3E}">
        <p14:creationId xmlns:p14="http://schemas.microsoft.com/office/powerpoint/2010/main" val="3989402195"/>
      </p:ext>
    </p:extLst>
  </p:cSld>
  <p:clrMapOvr>
    <a:masterClrMapping/>
  </p:clrMapOvr>
  <p:transition xmlns:p14="http://schemas.microsoft.com/office/powerpoint/2010/main" spd="slow">
    <p:randomBa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7DF6C-8C3C-45F8-9F89-5D28DC8DF06B}" type="datetimeFigureOut">
              <a:rPr lang="en-US" smtClean="0"/>
              <a:t>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9CD9A-26F9-4C08-A5B8-378E59071F62}" type="slidenum">
              <a:rPr lang="en-US" smtClean="0"/>
              <a:t>‹#›</a:t>
            </a:fld>
            <a:endParaRPr lang="en-US"/>
          </a:p>
        </p:txBody>
      </p:sp>
    </p:spTree>
    <p:extLst>
      <p:ext uri="{BB962C8B-B14F-4D97-AF65-F5344CB8AC3E}">
        <p14:creationId xmlns:p14="http://schemas.microsoft.com/office/powerpoint/2010/main" val="1323019824"/>
      </p:ext>
    </p:extLst>
  </p:cSld>
  <p:clrMapOvr>
    <a:masterClrMapping/>
  </p:clrMapOvr>
  <p:transition xmlns:p14="http://schemas.microsoft.com/office/powerpoint/2010/main" spd="slow">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27DF6C-8C3C-45F8-9F89-5D28DC8DF06B}" type="datetimeFigureOut">
              <a:rPr lang="en-US" smtClean="0"/>
              <a:t>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9CD9A-26F9-4C08-A5B8-378E59071F62}" type="slidenum">
              <a:rPr lang="en-US" smtClean="0"/>
              <a:t>‹#›</a:t>
            </a:fld>
            <a:endParaRPr lang="en-US"/>
          </a:p>
        </p:txBody>
      </p:sp>
    </p:spTree>
    <p:extLst>
      <p:ext uri="{BB962C8B-B14F-4D97-AF65-F5344CB8AC3E}">
        <p14:creationId xmlns:p14="http://schemas.microsoft.com/office/powerpoint/2010/main" val="4008801611"/>
      </p:ext>
    </p:extLst>
  </p:cSld>
  <p:clrMapOvr>
    <a:masterClrMapping/>
  </p:clrMapOvr>
  <p:transition xmlns:p14="http://schemas.microsoft.com/office/powerpoint/2010/main" spd="slow">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27DF6C-8C3C-45F8-9F89-5D28DC8DF06B}" type="datetimeFigureOut">
              <a:rPr lang="en-US" smtClean="0"/>
              <a:t>11/2/15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E9CD9A-26F9-4C08-A5B8-378E59071F62}" type="slidenum">
              <a:rPr lang="en-US" smtClean="0"/>
              <a:t>‹#›</a:t>
            </a:fld>
            <a:endParaRPr lang="en-US"/>
          </a:p>
        </p:txBody>
      </p:sp>
    </p:spTree>
    <p:extLst>
      <p:ext uri="{BB962C8B-B14F-4D97-AF65-F5344CB8AC3E}">
        <p14:creationId xmlns:p14="http://schemas.microsoft.com/office/powerpoint/2010/main" val="2700356807"/>
      </p:ext>
    </p:extLst>
  </p:cSld>
  <p:clrMapOvr>
    <a:masterClrMapping/>
  </p:clrMapOvr>
  <p:transition xmlns:p14="http://schemas.microsoft.com/office/powerpoint/2010/main" spd="slow">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27DF6C-8C3C-45F8-9F89-5D28DC8DF06B}" type="datetimeFigureOut">
              <a:rPr lang="en-US" smtClean="0"/>
              <a:t>11/2/15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9CD9A-26F9-4C08-A5B8-378E59071F62}" type="slidenum">
              <a:rPr lang="en-US" smtClean="0"/>
              <a:t>‹#›</a:t>
            </a:fld>
            <a:endParaRPr lang="en-US"/>
          </a:p>
        </p:txBody>
      </p:sp>
    </p:spTree>
    <p:extLst>
      <p:ext uri="{BB962C8B-B14F-4D97-AF65-F5344CB8AC3E}">
        <p14:creationId xmlns:p14="http://schemas.microsoft.com/office/powerpoint/2010/main" val="1922788285"/>
      </p:ext>
    </p:extLst>
  </p:cSld>
  <p:clrMapOvr>
    <a:masterClrMapping/>
  </p:clrMapOvr>
  <p:transition xmlns:p14="http://schemas.microsoft.com/office/powerpoint/2010/main" spd="slow">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27DF6C-8C3C-45F8-9F89-5D28DC8DF06B}" type="datetimeFigureOut">
              <a:rPr lang="en-US" smtClean="0"/>
              <a:t>11/2/15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E9CD9A-26F9-4C08-A5B8-378E59071F62}" type="slidenum">
              <a:rPr lang="en-US" smtClean="0"/>
              <a:t>‹#›</a:t>
            </a:fld>
            <a:endParaRPr lang="en-US"/>
          </a:p>
        </p:txBody>
      </p:sp>
    </p:spTree>
    <p:extLst>
      <p:ext uri="{BB962C8B-B14F-4D97-AF65-F5344CB8AC3E}">
        <p14:creationId xmlns:p14="http://schemas.microsoft.com/office/powerpoint/2010/main" val="2794846213"/>
      </p:ext>
    </p:extLst>
  </p:cSld>
  <p:clrMapOvr>
    <a:masterClrMapping/>
  </p:clrMapOvr>
  <p:transition xmlns:p14="http://schemas.microsoft.com/office/powerpoint/2010/main" spd="slow">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27DF6C-8C3C-45F8-9F89-5D28DC8DF06B}" type="datetimeFigureOut">
              <a:rPr lang="en-US" smtClean="0"/>
              <a:t>11/2/15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E9CD9A-26F9-4C08-A5B8-378E59071F62}" type="slidenum">
              <a:rPr lang="en-US" smtClean="0"/>
              <a:t>‹#›</a:t>
            </a:fld>
            <a:endParaRPr lang="en-US"/>
          </a:p>
        </p:txBody>
      </p:sp>
    </p:spTree>
    <p:extLst>
      <p:ext uri="{BB962C8B-B14F-4D97-AF65-F5344CB8AC3E}">
        <p14:creationId xmlns:p14="http://schemas.microsoft.com/office/powerpoint/2010/main" val="1733158348"/>
      </p:ext>
    </p:extLst>
  </p:cSld>
  <p:clrMapOvr>
    <a:masterClrMapping/>
  </p:clrMapOvr>
  <p:transition xmlns:p14="http://schemas.microsoft.com/office/powerpoint/2010/main" spd="slow">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7DF6C-8C3C-45F8-9F89-5D28DC8DF06B}" type="datetimeFigureOut">
              <a:rPr lang="en-US" smtClean="0"/>
              <a:t>11/2/15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E9CD9A-26F9-4C08-A5B8-378E59071F62}" type="slidenum">
              <a:rPr lang="en-US" smtClean="0"/>
              <a:t>‹#›</a:t>
            </a:fld>
            <a:endParaRPr lang="en-US"/>
          </a:p>
        </p:txBody>
      </p:sp>
    </p:spTree>
    <p:extLst>
      <p:ext uri="{BB962C8B-B14F-4D97-AF65-F5344CB8AC3E}">
        <p14:creationId xmlns:p14="http://schemas.microsoft.com/office/powerpoint/2010/main" val="2901113044"/>
      </p:ext>
    </p:extLst>
  </p:cSld>
  <p:clrMapOvr>
    <a:masterClrMapping/>
  </p:clrMapOvr>
  <p:transition xmlns:p14="http://schemas.microsoft.com/office/powerpoint/2010/main" spd="slow">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7DF6C-8C3C-45F8-9F89-5D28DC8DF06B}" type="datetimeFigureOut">
              <a:rPr lang="en-US" smtClean="0"/>
              <a:t>11/2/15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9CD9A-26F9-4C08-A5B8-378E59071F62}" type="slidenum">
              <a:rPr lang="en-US" smtClean="0"/>
              <a:t>‹#›</a:t>
            </a:fld>
            <a:endParaRPr lang="en-US"/>
          </a:p>
        </p:txBody>
      </p:sp>
    </p:spTree>
    <p:extLst>
      <p:ext uri="{BB962C8B-B14F-4D97-AF65-F5344CB8AC3E}">
        <p14:creationId xmlns:p14="http://schemas.microsoft.com/office/powerpoint/2010/main" val="2986365252"/>
      </p:ext>
    </p:extLst>
  </p:cSld>
  <p:clrMapOvr>
    <a:masterClrMapping/>
  </p:clrMapOvr>
  <p:transition xmlns:p14="http://schemas.microsoft.com/office/powerpoint/2010/main" spd="slow">
    <p:randomBa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27DF6C-8C3C-45F8-9F89-5D28DC8DF06B}" type="datetimeFigureOut">
              <a:rPr lang="en-US" smtClean="0"/>
              <a:t>11/2/15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E9CD9A-26F9-4C08-A5B8-378E59071F62}" type="slidenum">
              <a:rPr lang="en-US" smtClean="0"/>
              <a:t>‹#›</a:t>
            </a:fld>
            <a:endParaRPr lang="en-US"/>
          </a:p>
        </p:txBody>
      </p:sp>
    </p:spTree>
    <p:extLst>
      <p:ext uri="{BB962C8B-B14F-4D97-AF65-F5344CB8AC3E}">
        <p14:creationId xmlns:p14="http://schemas.microsoft.com/office/powerpoint/2010/main" val="1257696515"/>
      </p:ext>
    </p:extLst>
  </p:cSld>
  <p:clrMapOvr>
    <a:masterClrMapping/>
  </p:clrMapOvr>
  <p:transition xmlns:p14="http://schemas.microsoft.com/office/powerpoint/2010/main" spd="slow">
    <p:randomBa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727DF6C-8C3C-45F8-9F89-5D28DC8DF06B}" type="datetimeFigureOut">
              <a:rPr lang="en-US" smtClean="0"/>
              <a:t>11/2/15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9E9CD9A-26F9-4C08-A5B8-378E59071F62}" type="slidenum">
              <a:rPr lang="en-US" smtClean="0"/>
              <a:t>‹#›</a:t>
            </a:fld>
            <a:endParaRPr lang="en-US"/>
          </a:p>
        </p:txBody>
      </p:sp>
    </p:spTree>
    <p:extLst>
      <p:ext uri="{BB962C8B-B14F-4D97-AF65-F5344CB8AC3E}">
        <p14:creationId xmlns:p14="http://schemas.microsoft.com/office/powerpoint/2010/main" val="4086251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spd="slow">
    <p:randomBa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microsoft.com/office/2007/relationships/hdphoto" Target="../media/hdphoto1.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290" r="17895"/>
          <a:stretch/>
        </p:blipFill>
        <p:spPr bwMode="auto">
          <a:xfrm>
            <a:off x="1" y="-18832"/>
            <a:ext cx="9143999" cy="5162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209"/>
          <a:stretch/>
        </p:blipFill>
        <p:spPr bwMode="auto">
          <a:xfrm>
            <a:off x="3465" y="-19050"/>
            <a:ext cx="9143999" cy="5162550"/>
          </a:xfrm>
          <a:prstGeom prst="rect">
            <a:avLst/>
          </a:prstGeom>
          <a:noFill/>
          <a:ln>
            <a:noFill/>
          </a:ln>
          <a:effectLst>
            <a:outerShdw dist="35921" dir="2700000" sx="1000" sy="1000" algn="ctr" rotWithShape="0">
              <a:schemeClr val="bg2">
                <a:alpha val="89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660" t="26199" r="9754"/>
          <a:stretch/>
        </p:blipFill>
        <p:spPr bwMode="auto">
          <a:xfrm>
            <a:off x="0" y="-18833"/>
            <a:ext cx="3657600" cy="5211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0" y="971550"/>
            <a:ext cx="8382000" cy="2431435"/>
          </a:xfrm>
          <a:prstGeom prst="rect">
            <a:avLst/>
          </a:prstGeom>
          <a:noFill/>
        </p:spPr>
        <p:txBody>
          <a:bodyPr wrap="square" lIns="91440" tIns="45720" rIns="91440" bIns="45720">
            <a:spAutoFit/>
          </a:bodyPr>
          <a:lstStyle/>
          <a:p>
            <a:pPr algn="ctr"/>
            <a:r>
              <a:rPr lang="en-US" sz="7200" b="1" cap="none" spc="0" dirty="0" smtClean="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rPr>
              <a:t>Where</a:t>
            </a:r>
            <a:r>
              <a:rPr lang="en-US" sz="8000" b="1" cap="none" spc="0" dirty="0" smtClean="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rPr>
              <a:t> Jesus  </a:t>
            </a:r>
            <a:r>
              <a:rPr lang="en-US" sz="7200" b="1" cap="none" spc="0" dirty="0" smtClean="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rPr>
              <a:t>Walked</a:t>
            </a:r>
            <a:endParaRPr lang="en-US" sz="7200" b="1" cap="none" spc="0" dirty="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endParaRPr>
          </a:p>
        </p:txBody>
      </p:sp>
      <p:sp>
        <p:nvSpPr>
          <p:cNvPr id="5" name="Rectangle 4"/>
          <p:cNvSpPr/>
          <p:nvPr/>
        </p:nvSpPr>
        <p:spPr>
          <a:xfrm>
            <a:off x="1676400" y="3407864"/>
            <a:ext cx="6553200" cy="584775"/>
          </a:xfrm>
          <a:prstGeom prst="rect">
            <a:avLst/>
          </a:prstGeom>
          <a:noFill/>
          <a:effectLst>
            <a:softEdge rad="127000"/>
          </a:effectLst>
        </p:spPr>
        <p:txBody>
          <a:bodyPr wrap="square" lIns="91440" tIns="45720" rIns="91440" bIns="45720">
            <a:spAutoFit/>
          </a:bodyPr>
          <a:lstStyle/>
          <a:p>
            <a:pPr algn="ctr"/>
            <a:r>
              <a:rPr lang="en-US" sz="3200" b="1" dirty="0" smtClean="0">
                <a:ln w="1905"/>
                <a:solidFill>
                  <a:schemeClr val="accent6">
                    <a:lumMod val="50000"/>
                  </a:schemeClr>
                </a:solidFill>
                <a:effectLst>
                  <a:glow rad="114300">
                    <a:srgbClr val="CC9900">
                      <a:alpha val="40000"/>
                    </a:srgbClr>
                  </a:glow>
                  <a:innerShdw blurRad="69850" dist="43180" dir="5400000">
                    <a:srgbClr val="000000">
                      <a:alpha val="65000"/>
                    </a:srgbClr>
                  </a:innerShdw>
                </a:effectLst>
              </a:rPr>
              <a:t>40 days in the footsteps of Christ</a:t>
            </a:r>
            <a:endParaRPr lang="en-US" sz="3200" b="1" dirty="0">
              <a:ln w="1905"/>
              <a:solidFill>
                <a:schemeClr val="accent6">
                  <a:lumMod val="50000"/>
                </a:schemeClr>
              </a:solidFill>
              <a:effectLst>
                <a:glow rad="114300">
                  <a:srgbClr val="CC9900">
                    <a:alpha val="40000"/>
                  </a:srgbClr>
                </a:glow>
                <a:innerShdw blurRad="69850" dist="43180" dir="5400000">
                  <a:srgbClr val="000000">
                    <a:alpha val="65000"/>
                  </a:srgbClr>
                </a:innerShdw>
              </a:effectLst>
            </a:endParaRPr>
          </a:p>
        </p:txBody>
      </p:sp>
    </p:spTree>
    <p:extLst>
      <p:ext uri="{BB962C8B-B14F-4D97-AF65-F5344CB8AC3E}">
        <p14:creationId xmlns:p14="http://schemas.microsoft.com/office/powerpoint/2010/main" val="362535106"/>
      </p:ext>
    </p:extLst>
  </p:cSld>
  <p:clrMapOvr>
    <a:masterClrMapping/>
  </p:clrMapOvr>
  <p:transition xmlns:p14="http://schemas.microsoft.com/office/powerpoint/2010/main" spd="slow">
    <p:randomBa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428"/>
          <a:stretch/>
        </p:blipFill>
        <p:spPr bwMode="auto">
          <a:xfrm>
            <a:off x="1552575" y="361950"/>
            <a:ext cx="6038850" cy="37923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5002545"/>
      </p:ext>
    </p:extLst>
  </p:cSld>
  <p:clrMapOvr>
    <a:masterClrMapping/>
  </p:clrMapOvr>
  <p:transition xmlns:p14="http://schemas.microsoft.com/office/powerpoint/2010/main" spd="slow">
    <p:randomBa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letterofrepentance.com/FarmerbuildsmodelofBiblicaltemple_files/image013.jpg"/>
          <p:cNvPicPr>
            <a:picLocks noChangeAspect="1" noChangeArrowheads="1"/>
          </p:cNvPicPr>
          <p:nvPr/>
        </p:nvPicPr>
        <p:blipFill rotWithShape="1">
          <a:blip r:embed="rId2">
            <a:extLst>
              <a:ext uri="{28A0092B-C50C-407E-A947-70E740481C1C}">
                <a14:useLocalDpi xmlns:a14="http://schemas.microsoft.com/office/drawing/2010/main" val="0"/>
              </a:ext>
            </a:extLst>
          </a:blip>
          <a:srcRect l="15213" t="10142" b="28721"/>
          <a:stretch/>
        </p:blipFill>
        <p:spPr bwMode="auto">
          <a:xfrm>
            <a:off x="914400" y="438150"/>
            <a:ext cx="7371050" cy="3429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241718"/>
      </p:ext>
    </p:extLst>
  </p:cSld>
  <p:clrMapOvr>
    <a:masterClrMapping/>
  </p:clrMapOvr>
  <p:transition xmlns:p14="http://schemas.microsoft.com/office/powerpoint/2010/main" spd="slow">
    <p:randomBa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5750"/>
            <a:ext cx="7143750"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9145272"/>
      </p:ext>
    </p:extLst>
  </p:cSld>
  <p:clrMapOvr>
    <a:masterClrMapping/>
  </p:clrMapOvr>
  <p:transition xmlns:p14="http://schemas.microsoft.com/office/powerpoint/2010/main" spd="slow">
    <p:randomBa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75" t="4636" r="3337" b="17424"/>
          <a:stretch/>
        </p:blipFill>
        <p:spPr bwMode="auto">
          <a:xfrm>
            <a:off x="4463992" y="869079"/>
            <a:ext cx="4076423" cy="2209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66300" y="1096914"/>
            <a:ext cx="3962400" cy="1754326"/>
          </a:xfrm>
          <a:prstGeom prst="rect">
            <a:avLst/>
          </a:prstGeom>
          <a:noFill/>
        </p:spPr>
        <p:txBody>
          <a:bodyPr wrap="square" rtlCol="0">
            <a:spAutoFit/>
          </a:bodyPr>
          <a:lstStyle/>
          <a:p>
            <a:pPr algn="r"/>
            <a:r>
              <a:rPr lang="en-US" dirty="0">
                <a:solidFill>
                  <a:srgbClr val="663300"/>
                </a:solidFill>
              </a:rPr>
              <a:t>NO FOREIGNER</a:t>
            </a:r>
            <a:br>
              <a:rPr lang="en-US" dirty="0">
                <a:solidFill>
                  <a:srgbClr val="663300"/>
                </a:solidFill>
              </a:rPr>
            </a:br>
            <a:r>
              <a:rPr lang="en-US" dirty="0">
                <a:solidFill>
                  <a:srgbClr val="663300"/>
                </a:solidFill>
              </a:rPr>
              <a:t>IS TO GO BEYOND THE BALUSTRADE</a:t>
            </a:r>
            <a:br>
              <a:rPr lang="en-US" dirty="0">
                <a:solidFill>
                  <a:srgbClr val="663300"/>
                </a:solidFill>
              </a:rPr>
            </a:br>
            <a:r>
              <a:rPr lang="en-US" dirty="0">
                <a:solidFill>
                  <a:srgbClr val="663300"/>
                </a:solidFill>
              </a:rPr>
              <a:t>AND THE PLAZA OF THE TEMPLE ZONE</a:t>
            </a:r>
            <a:br>
              <a:rPr lang="en-US" dirty="0">
                <a:solidFill>
                  <a:srgbClr val="663300"/>
                </a:solidFill>
              </a:rPr>
            </a:br>
            <a:r>
              <a:rPr lang="en-US" dirty="0">
                <a:solidFill>
                  <a:srgbClr val="663300"/>
                </a:solidFill>
              </a:rPr>
              <a:t>WHOEVER IS CAUGHT DOING SO</a:t>
            </a:r>
            <a:br>
              <a:rPr lang="en-US" dirty="0">
                <a:solidFill>
                  <a:srgbClr val="663300"/>
                </a:solidFill>
              </a:rPr>
            </a:br>
            <a:r>
              <a:rPr lang="en-US" dirty="0">
                <a:solidFill>
                  <a:srgbClr val="663300"/>
                </a:solidFill>
              </a:rPr>
              <a:t>WILL HAVE HIMSELF TO BLAME</a:t>
            </a:r>
            <a:br>
              <a:rPr lang="en-US" dirty="0">
                <a:solidFill>
                  <a:srgbClr val="663300"/>
                </a:solidFill>
              </a:rPr>
            </a:br>
            <a:r>
              <a:rPr lang="en-US" dirty="0">
                <a:solidFill>
                  <a:srgbClr val="663300"/>
                </a:solidFill>
              </a:rPr>
              <a:t>FOR HIS </a:t>
            </a:r>
            <a:r>
              <a:rPr lang="en-US" dirty="0" smtClean="0">
                <a:solidFill>
                  <a:srgbClr val="663300"/>
                </a:solidFill>
              </a:rPr>
              <a:t>DEATH WHICH </a:t>
            </a:r>
            <a:r>
              <a:rPr lang="en-US" dirty="0">
                <a:solidFill>
                  <a:srgbClr val="663300"/>
                </a:solidFill>
              </a:rPr>
              <a:t>WILL FOLLOW</a:t>
            </a:r>
          </a:p>
        </p:txBody>
      </p:sp>
    </p:spTree>
    <p:extLst>
      <p:ext uri="{BB962C8B-B14F-4D97-AF65-F5344CB8AC3E}">
        <p14:creationId xmlns:p14="http://schemas.microsoft.com/office/powerpoint/2010/main" val="103259978"/>
      </p:ext>
    </p:extLst>
  </p:cSld>
  <p:clrMapOvr>
    <a:masterClrMapping/>
  </p:clrMapOvr>
  <p:transition xmlns:p14="http://schemas.microsoft.com/office/powerpoint/2010/main" spd="slow">
    <p:randomBa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22684" y="1352550"/>
            <a:ext cx="7467600" cy="1384995"/>
          </a:xfrm>
          <a:prstGeom prst="rect">
            <a:avLst/>
          </a:prstGeom>
          <a:noFill/>
        </p:spPr>
        <p:txBody>
          <a:bodyPr wrap="square" rtlCol="0">
            <a:spAutoFit/>
          </a:bodyPr>
          <a:lstStyle/>
          <a:p>
            <a:r>
              <a:rPr lang="en-US" sz="2800" dirty="0" smtClean="0">
                <a:solidFill>
                  <a:srgbClr val="663300"/>
                </a:solidFill>
              </a:rPr>
              <a:t>” </a:t>
            </a:r>
            <a:r>
              <a:rPr lang="en-US" sz="2800" dirty="0">
                <a:solidFill>
                  <a:srgbClr val="663300"/>
                </a:solidFill>
              </a:rPr>
              <a:t>Jesus replied, “Yes, look at these great buildings. But they will be completely demolished. Not one stone will be left on top of another!” </a:t>
            </a:r>
            <a:r>
              <a:rPr lang="en-US" sz="2800" dirty="0" smtClean="0">
                <a:solidFill>
                  <a:srgbClr val="663300"/>
                </a:solidFill>
              </a:rPr>
              <a:t> </a:t>
            </a:r>
            <a:endParaRPr lang="en-US" sz="2800" dirty="0">
              <a:solidFill>
                <a:srgbClr val="663300"/>
              </a:solidFill>
            </a:endParaRPr>
          </a:p>
        </p:txBody>
      </p:sp>
      <p:sp>
        <p:nvSpPr>
          <p:cNvPr id="5" name="TextBox 4"/>
          <p:cNvSpPr txBox="1"/>
          <p:nvPr/>
        </p:nvSpPr>
        <p:spPr>
          <a:xfrm>
            <a:off x="4495800" y="2876550"/>
            <a:ext cx="3321628" cy="677108"/>
          </a:xfrm>
          <a:prstGeom prst="rect">
            <a:avLst/>
          </a:prstGeom>
          <a:noFill/>
        </p:spPr>
        <p:txBody>
          <a:bodyPr wrap="square" rtlCol="0">
            <a:spAutoFit/>
          </a:bodyPr>
          <a:lstStyle/>
          <a:p>
            <a:pPr algn="r"/>
            <a:r>
              <a:rPr lang="en-US" sz="2400" b="1" dirty="0" smtClean="0">
                <a:solidFill>
                  <a:srgbClr val="663300"/>
                </a:solidFill>
              </a:rPr>
              <a:t>Mark 13:2</a:t>
            </a:r>
            <a:br>
              <a:rPr lang="en-US" sz="2400" b="1" dirty="0" smtClean="0">
                <a:solidFill>
                  <a:srgbClr val="663300"/>
                </a:solidFill>
              </a:rPr>
            </a:br>
            <a:r>
              <a:rPr lang="en-US" sz="1400" dirty="0" smtClean="0">
                <a:solidFill>
                  <a:srgbClr val="663300"/>
                </a:solidFill>
              </a:rPr>
              <a:t>New Living Translation</a:t>
            </a:r>
            <a:endParaRPr lang="en-US" sz="2400" dirty="0">
              <a:solidFill>
                <a:srgbClr val="663300"/>
              </a:solidFill>
            </a:endParaRPr>
          </a:p>
        </p:txBody>
      </p:sp>
    </p:spTree>
    <p:extLst>
      <p:ext uri="{BB962C8B-B14F-4D97-AF65-F5344CB8AC3E}">
        <p14:creationId xmlns:p14="http://schemas.microsoft.com/office/powerpoint/2010/main" val="1186179183"/>
      </p:ext>
    </p:extLst>
  </p:cSld>
  <p:clrMapOvr>
    <a:masterClrMapping/>
  </p:clrMapOvr>
  <p:transition xmlns:p14="http://schemas.microsoft.com/office/powerpoint/2010/main" spd="slow">
    <p:randomBa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s://s-media-cache-ak0.pinimg.com/736x/3c/04/41/3c04411a5b8ab59b38c0bea6c809aff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24530"/>
            <a:ext cx="4330234" cy="32476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2057400" y="524530"/>
            <a:ext cx="6629400" cy="523220"/>
          </a:xfrm>
          <a:prstGeom prst="rect">
            <a:avLst/>
          </a:prstGeom>
          <a:noFill/>
        </p:spPr>
        <p:txBody>
          <a:bodyPr wrap="square" lIns="91440" tIns="45720" rIns="91440" bIns="45720">
            <a:spAutoFit/>
          </a:bodyPr>
          <a:lstStyle/>
          <a:p>
            <a:pPr algn="r"/>
            <a:r>
              <a:rPr lang="en-US" sz="2800" b="1" dirty="0" smtClean="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rPr>
              <a:t>Jerusalem 70 ad</a:t>
            </a:r>
            <a:endParaRPr lang="en-US" sz="2800" b="1" cap="none" spc="0" dirty="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endParaRPr>
          </a:p>
        </p:txBody>
      </p:sp>
      <p:pic>
        <p:nvPicPr>
          <p:cNvPr id="8194" name="Picture 2" descr="http://beforeitsnews.com/contributor/upload/42778/images/Jerusalem(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123950"/>
            <a:ext cx="4143375" cy="31908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829744"/>
      </p:ext>
    </p:extLst>
  </p:cSld>
  <p:clrMapOvr>
    <a:masterClrMapping/>
  </p:clrMapOvr>
  <p:transition xmlns:p14="http://schemas.microsoft.com/office/powerpoint/2010/main" spd="slow">
    <p:randomBa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1657350"/>
            <a:ext cx="6096000" cy="2062103"/>
          </a:xfrm>
          <a:prstGeom prst="rect">
            <a:avLst/>
          </a:prstGeom>
        </p:spPr>
        <p:txBody>
          <a:bodyPr wrap="square">
            <a:spAutoFit/>
          </a:bodyPr>
          <a:lstStyle/>
          <a:p>
            <a:pPr algn="ctr"/>
            <a:r>
              <a:rPr lang="en-US" sz="3200" dirty="0">
                <a:solidFill>
                  <a:srgbClr val="663300"/>
                </a:solidFill>
              </a:rPr>
              <a:t>• The place of God’s </a:t>
            </a:r>
            <a:r>
              <a:rPr lang="en-US" sz="3200" u="sng" dirty="0" smtClean="0">
                <a:solidFill>
                  <a:srgbClr val="663300"/>
                </a:solidFill>
              </a:rPr>
              <a:t>presence</a:t>
            </a:r>
            <a:endParaRPr lang="en-US" sz="3200" u="sng" dirty="0">
              <a:solidFill>
                <a:srgbClr val="663300"/>
              </a:solidFill>
            </a:endParaRPr>
          </a:p>
          <a:p>
            <a:pPr algn="ctr"/>
            <a:r>
              <a:rPr lang="en-US" sz="3200" dirty="0">
                <a:solidFill>
                  <a:srgbClr val="663300"/>
                </a:solidFill>
              </a:rPr>
              <a:t>• The means of </a:t>
            </a:r>
            <a:r>
              <a:rPr lang="en-US" sz="3200" u="sng" dirty="0">
                <a:solidFill>
                  <a:srgbClr val="663300"/>
                </a:solidFill>
              </a:rPr>
              <a:t>atonement</a:t>
            </a:r>
          </a:p>
          <a:p>
            <a:pPr algn="ctr"/>
            <a:r>
              <a:rPr lang="en-US" sz="3200" dirty="0">
                <a:solidFill>
                  <a:srgbClr val="663300"/>
                </a:solidFill>
              </a:rPr>
              <a:t>• The center of </a:t>
            </a:r>
            <a:r>
              <a:rPr lang="en-US" sz="3200" u="sng" dirty="0">
                <a:solidFill>
                  <a:srgbClr val="663300"/>
                </a:solidFill>
              </a:rPr>
              <a:t>community</a:t>
            </a:r>
          </a:p>
          <a:p>
            <a:pPr algn="ctr"/>
            <a:r>
              <a:rPr lang="en-US" sz="3200" dirty="0">
                <a:solidFill>
                  <a:srgbClr val="663300"/>
                </a:solidFill>
              </a:rPr>
              <a:t>• The promise of </a:t>
            </a:r>
            <a:r>
              <a:rPr lang="en-US" sz="3200" u="sng" dirty="0">
                <a:solidFill>
                  <a:srgbClr val="663300"/>
                </a:solidFill>
              </a:rPr>
              <a:t>better things</a:t>
            </a:r>
          </a:p>
        </p:txBody>
      </p:sp>
      <p:sp>
        <p:nvSpPr>
          <p:cNvPr id="6" name="Rectangle 5"/>
          <p:cNvSpPr/>
          <p:nvPr/>
        </p:nvSpPr>
        <p:spPr>
          <a:xfrm>
            <a:off x="1371600" y="956905"/>
            <a:ext cx="6553200" cy="584775"/>
          </a:xfrm>
          <a:prstGeom prst="rect">
            <a:avLst/>
          </a:prstGeom>
          <a:noFill/>
        </p:spPr>
        <p:txBody>
          <a:bodyPr wrap="square" lIns="91440" tIns="45720" rIns="91440" bIns="45720">
            <a:spAutoFit/>
          </a:bodyPr>
          <a:lstStyle/>
          <a:p>
            <a:r>
              <a:rPr lang="en-US" sz="3200" b="1" dirty="0" smtClean="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rPr>
              <a:t>The Temple Represented…</a:t>
            </a:r>
            <a:endParaRPr lang="en-US" sz="3200" b="1" cap="none" spc="0" dirty="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endParaRPr>
          </a:p>
        </p:txBody>
      </p:sp>
    </p:spTree>
    <p:extLst>
      <p:ext uri="{BB962C8B-B14F-4D97-AF65-F5344CB8AC3E}">
        <p14:creationId xmlns:p14="http://schemas.microsoft.com/office/powerpoint/2010/main" val="4173884282"/>
      </p:ext>
    </p:extLst>
  </p:cSld>
  <p:clrMapOvr>
    <a:masterClrMapping/>
  </p:clrMapOvr>
  <p:transition xmlns:p14="http://schemas.microsoft.com/office/powerpoint/2010/main" spd="slow">
    <p:randomBa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514350"/>
            <a:ext cx="8305800" cy="3416320"/>
          </a:xfrm>
          <a:prstGeom prst="rect">
            <a:avLst/>
          </a:prstGeom>
          <a:noFill/>
        </p:spPr>
        <p:txBody>
          <a:bodyPr wrap="square" rtlCol="0">
            <a:spAutoFit/>
          </a:bodyPr>
          <a:lstStyle/>
          <a:p>
            <a:r>
              <a:rPr lang="en-US" sz="2400" dirty="0" smtClean="0">
                <a:solidFill>
                  <a:srgbClr val="663300"/>
                </a:solidFill>
              </a:rPr>
              <a:t>“</a:t>
            </a:r>
            <a:r>
              <a:rPr lang="en-US" sz="2400" dirty="0">
                <a:solidFill>
                  <a:srgbClr val="663300"/>
                </a:solidFill>
              </a:rPr>
              <a:t>The day is coming,” says the </a:t>
            </a:r>
            <a:r>
              <a:rPr lang="en-US" sz="2400" cap="small" dirty="0">
                <a:solidFill>
                  <a:srgbClr val="663300"/>
                </a:solidFill>
              </a:rPr>
              <a:t>Lord</a:t>
            </a:r>
            <a:r>
              <a:rPr lang="en-US" sz="2400" dirty="0">
                <a:solidFill>
                  <a:srgbClr val="663300"/>
                </a:solidFill>
              </a:rPr>
              <a:t>, “when I will make a new covenant with the people of Israel and Judah. </a:t>
            </a:r>
            <a:r>
              <a:rPr lang="en-US" sz="2400" b="1" baseline="30000" dirty="0">
                <a:solidFill>
                  <a:srgbClr val="663300"/>
                </a:solidFill>
              </a:rPr>
              <a:t>32 </a:t>
            </a:r>
            <a:r>
              <a:rPr lang="en-US" sz="2400" dirty="0">
                <a:solidFill>
                  <a:srgbClr val="663300"/>
                </a:solidFill>
              </a:rPr>
              <a:t>This covenant will not be like the one I made with their ancestors when I took them by the hand and brought them out of the land of Egypt. </a:t>
            </a:r>
            <a:r>
              <a:rPr lang="en-US" sz="2400" dirty="0" smtClean="0">
                <a:solidFill>
                  <a:srgbClr val="663300"/>
                </a:solidFill>
              </a:rPr>
              <a:t>…</a:t>
            </a:r>
            <a:r>
              <a:rPr lang="en-US" sz="2400" b="1" baseline="30000" dirty="0">
                <a:solidFill>
                  <a:srgbClr val="663300"/>
                </a:solidFill>
              </a:rPr>
              <a:t> </a:t>
            </a:r>
            <a:r>
              <a:rPr lang="en-US" sz="2400" dirty="0" smtClean="0">
                <a:solidFill>
                  <a:srgbClr val="663300"/>
                </a:solidFill>
              </a:rPr>
              <a:t>But </a:t>
            </a:r>
            <a:r>
              <a:rPr lang="en-US" sz="2400" dirty="0">
                <a:solidFill>
                  <a:srgbClr val="663300"/>
                </a:solidFill>
              </a:rPr>
              <a:t>this is the </a:t>
            </a:r>
            <a:r>
              <a:rPr lang="en-US" sz="2400" b="1" u="sng" dirty="0">
                <a:solidFill>
                  <a:srgbClr val="663300"/>
                </a:solidFill>
              </a:rPr>
              <a:t>new covenant </a:t>
            </a:r>
            <a:r>
              <a:rPr lang="en-US" sz="2400" dirty="0">
                <a:solidFill>
                  <a:srgbClr val="663300"/>
                </a:solidFill>
              </a:rPr>
              <a:t>I will make with the people of </a:t>
            </a:r>
            <a:r>
              <a:rPr lang="en-US" sz="2400" dirty="0" smtClean="0">
                <a:solidFill>
                  <a:srgbClr val="663300"/>
                </a:solidFill>
              </a:rPr>
              <a:t>Israel…I </a:t>
            </a:r>
            <a:r>
              <a:rPr lang="en-US" sz="2400" dirty="0">
                <a:solidFill>
                  <a:srgbClr val="663300"/>
                </a:solidFill>
              </a:rPr>
              <a:t>will put my instructions deep within them, and I will write them on their hearts. I will be their God, and they will be my </a:t>
            </a:r>
            <a:r>
              <a:rPr lang="en-US" sz="2400" dirty="0" smtClean="0">
                <a:solidFill>
                  <a:srgbClr val="663300"/>
                </a:solidFill>
              </a:rPr>
              <a:t>people….and </a:t>
            </a:r>
            <a:r>
              <a:rPr lang="en-US" sz="2400" dirty="0">
                <a:solidFill>
                  <a:srgbClr val="663300"/>
                </a:solidFill>
              </a:rPr>
              <a:t>I will forgive their wickedness, and I will never again remember their sins.”</a:t>
            </a:r>
          </a:p>
        </p:txBody>
      </p:sp>
      <p:sp>
        <p:nvSpPr>
          <p:cNvPr id="5" name="TextBox 4"/>
          <p:cNvSpPr txBox="1"/>
          <p:nvPr/>
        </p:nvSpPr>
        <p:spPr>
          <a:xfrm>
            <a:off x="5212772" y="3638550"/>
            <a:ext cx="3321628" cy="677108"/>
          </a:xfrm>
          <a:prstGeom prst="rect">
            <a:avLst/>
          </a:prstGeom>
          <a:noFill/>
        </p:spPr>
        <p:txBody>
          <a:bodyPr wrap="square" rtlCol="0">
            <a:spAutoFit/>
          </a:bodyPr>
          <a:lstStyle/>
          <a:p>
            <a:pPr algn="r"/>
            <a:r>
              <a:rPr lang="en-US" sz="2400" b="1" dirty="0" smtClean="0">
                <a:solidFill>
                  <a:srgbClr val="663300"/>
                </a:solidFill>
              </a:rPr>
              <a:t>Jeremiah 31:31-34</a:t>
            </a:r>
            <a:br>
              <a:rPr lang="en-US" sz="2400" b="1" dirty="0" smtClean="0">
                <a:solidFill>
                  <a:srgbClr val="663300"/>
                </a:solidFill>
              </a:rPr>
            </a:br>
            <a:r>
              <a:rPr lang="en-US" sz="1400" dirty="0" smtClean="0">
                <a:solidFill>
                  <a:srgbClr val="663300"/>
                </a:solidFill>
              </a:rPr>
              <a:t>New Living Translation</a:t>
            </a:r>
            <a:endParaRPr lang="en-US" sz="2400" dirty="0">
              <a:solidFill>
                <a:srgbClr val="663300"/>
              </a:solidFill>
            </a:endParaRPr>
          </a:p>
        </p:txBody>
      </p:sp>
    </p:spTree>
    <p:extLst>
      <p:ext uri="{BB962C8B-B14F-4D97-AF65-F5344CB8AC3E}">
        <p14:creationId xmlns:p14="http://schemas.microsoft.com/office/powerpoint/2010/main" val="859590187"/>
      </p:ext>
    </p:extLst>
  </p:cSld>
  <p:clrMapOvr>
    <a:masterClrMapping/>
  </p:clrMapOvr>
  <p:transition xmlns:p14="http://schemas.microsoft.com/office/powerpoint/2010/main" spd="slow">
    <p:randomBa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838700" y="1200150"/>
            <a:ext cx="2895600" cy="2554545"/>
          </a:xfrm>
          <a:prstGeom prst="rect">
            <a:avLst/>
          </a:prstGeom>
          <a:noFill/>
        </p:spPr>
        <p:txBody>
          <a:bodyPr wrap="square" lIns="91440" tIns="45720" rIns="91440" bIns="45720">
            <a:spAutoFit/>
          </a:bodyPr>
          <a:lstStyle/>
          <a:p>
            <a:r>
              <a:rPr lang="en-US" sz="3200" b="1" dirty="0" smtClean="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rPr>
              <a:t>Because of Jesus’ sacrifice on the cross…</a:t>
            </a:r>
            <a:endParaRPr lang="en-US" sz="3200" b="1" cap="none" spc="0" dirty="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00148"/>
            <a:ext cx="3619500" cy="2409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6047339"/>
      </p:ext>
    </p:extLst>
  </p:cSld>
  <p:clrMapOvr>
    <a:masterClrMapping/>
  </p:clrMapOvr>
  <p:transition xmlns:p14="http://schemas.microsoft.com/office/powerpoint/2010/main" spd="slow">
    <p:randomBa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600200" y="1472859"/>
            <a:ext cx="5715000" cy="1569660"/>
          </a:xfrm>
          <a:prstGeom prst="rect">
            <a:avLst/>
          </a:prstGeom>
          <a:noFill/>
        </p:spPr>
        <p:txBody>
          <a:bodyPr wrap="square" lIns="91440" tIns="45720" rIns="91440" bIns="45720">
            <a:spAutoFit/>
          </a:bodyPr>
          <a:lstStyle/>
          <a:p>
            <a:pPr algn="r"/>
            <a:r>
              <a:rPr lang="en-US" sz="4800" b="1" dirty="0" smtClean="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rPr>
              <a:t>We have </a:t>
            </a:r>
            <a:br>
              <a:rPr lang="en-US" sz="4800" b="1" dirty="0" smtClean="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rPr>
            </a:br>
            <a:r>
              <a:rPr lang="en-US" sz="4800" b="1" dirty="0" smtClean="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rPr>
              <a:t>God’s </a:t>
            </a:r>
            <a:r>
              <a:rPr lang="en-US" sz="4800" b="1" dirty="0" smtClean="0">
                <a:ln w="1905"/>
                <a:solidFill>
                  <a:srgbClr val="663300"/>
                </a:solidFill>
                <a:effectLst>
                  <a:glow rad="139700">
                    <a:schemeClr val="bg1">
                      <a:alpha val="40000"/>
                    </a:schemeClr>
                  </a:glow>
                  <a:outerShdw blurRad="38100" dist="38100" dir="2700000" algn="tl">
                    <a:srgbClr val="000000">
                      <a:alpha val="43137"/>
                    </a:srgbClr>
                  </a:outerShdw>
                </a:effectLst>
                <a:latin typeface="Lithos Pro Regular" pitchFamily="82" charset="0"/>
              </a:rPr>
              <a:t>Presence</a:t>
            </a:r>
            <a:endParaRPr lang="en-US" sz="4800" b="1" cap="none" spc="0" dirty="0">
              <a:ln w="1905"/>
              <a:solidFill>
                <a:srgbClr val="663300"/>
              </a:solidFill>
              <a:effectLst>
                <a:glow rad="139700">
                  <a:schemeClr val="bg1">
                    <a:alpha val="40000"/>
                  </a:schemeClr>
                </a:glow>
                <a:outerShdw blurRad="38100" dist="38100" dir="2700000" algn="tl">
                  <a:srgbClr val="000000">
                    <a:alpha val="43137"/>
                  </a:srgbClr>
                </a:outerShdw>
              </a:effectLst>
              <a:latin typeface="Lithos Pro Regular" pitchFamily="82" charset="0"/>
            </a:endParaRPr>
          </a:p>
        </p:txBody>
      </p:sp>
      <p:sp>
        <p:nvSpPr>
          <p:cNvPr id="10" name="Rectangle 9"/>
          <p:cNvSpPr/>
          <p:nvPr/>
        </p:nvSpPr>
        <p:spPr>
          <a:xfrm>
            <a:off x="228600" y="1305791"/>
            <a:ext cx="1066800" cy="1323439"/>
          </a:xfrm>
          <a:prstGeom prst="rect">
            <a:avLst/>
          </a:prstGeom>
          <a:noFill/>
        </p:spPr>
        <p:txBody>
          <a:bodyPr wrap="square" lIns="91440" tIns="45720" rIns="91440" bIns="45720">
            <a:spAutoFit/>
          </a:bodyPr>
          <a:lstStyle/>
          <a:p>
            <a:pPr algn="ctr"/>
            <a:r>
              <a:rPr lang="en-US" sz="8000" b="1" cap="none" spc="0" dirty="0" smtClean="0">
                <a:ln w="1905"/>
                <a:solidFill>
                  <a:srgbClr val="663300"/>
                </a:solidFill>
                <a:effectLst>
                  <a:glow rad="139700">
                    <a:schemeClr val="bg1">
                      <a:alpha val="40000"/>
                    </a:schemeClr>
                  </a:glow>
                  <a:outerShdw blurRad="38100" dist="38100" dir="2700000" algn="tl">
                    <a:srgbClr val="000000">
                      <a:alpha val="43137"/>
                    </a:srgbClr>
                  </a:outerShdw>
                </a:effectLst>
                <a:latin typeface="Lithos Pro Regular" pitchFamily="82" charset="0"/>
              </a:rPr>
              <a:t>1</a:t>
            </a:r>
            <a:endParaRPr lang="en-US" sz="8000" b="1" cap="none" spc="0" dirty="0">
              <a:ln w="1905"/>
              <a:solidFill>
                <a:srgbClr val="663300"/>
              </a:solidFill>
              <a:effectLst>
                <a:glow rad="139700">
                  <a:schemeClr val="bg1">
                    <a:alpha val="40000"/>
                  </a:schemeClr>
                </a:glow>
                <a:outerShdw blurRad="38100" dist="38100" dir="2700000" algn="tl">
                  <a:srgbClr val="000000">
                    <a:alpha val="43137"/>
                  </a:srgbClr>
                </a:outerShdw>
              </a:effectLst>
              <a:latin typeface="Lithos Pro Regular" pitchFamily="82" charset="0"/>
            </a:endParaRPr>
          </a:p>
        </p:txBody>
      </p:sp>
    </p:spTree>
    <p:extLst>
      <p:ext uri="{BB962C8B-B14F-4D97-AF65-F5344CB8AC3E}">
        <p14:creationId xmlns:p14="http://schemas.microsoft.com/office/powerpoint/2010/main" val="1123708012"/>
      </p:ext>
    </p:extLst>
  </p:cSld>
  <p:clrMapOvr>
    <a:masterClrMapping/>
  </p:clrMapOvr>
  <p:transition xmlns:p14="http://schemas.microsoft.com/office/powerpoint/2010/main" spd="slow">
    <p:randomBa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290" r="17895"/>
          <a:stretch/>
        </p:blipFill>
        <p:spPr bwMode="auto">
          <a:xfrm>
            <a:off x="1" y="-18832"/>
            <a:ext cx="9143999" cy="5162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209"/>
          <a:stretch/>
        </p:blipFill>
        <p:spPr bwMode="auto">
          <a:xfrm>
            <a:off x="3465" y="-19050"/>
            <a:ext cx="9143999" cy="5162550"/>
          </a:xfrm>
          <a:prstGeom prst="rect">
            <a:avLst/>
          </a:prstGeom>
          <a:noFill/>
          <a:ln>
            <a:noFill/>
          </a:ln>
          <a:effectLst>
            <a:outerShdw dist="35921" dir="2700000" sx="1000" sy="1000" algn="ctr" rotWithShape="0">
              <a:schemeClr val="bg2">
                <a:alpha val="89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660" t="26199" r="9754"/>
          <a:stretch/>
        </p:blipFill>
        <p:spPr bwMode="auto">
          <a:xfrm>
            <a:off x="0" y="-18833"/>
            <a:ext cx="3657600" cy="5211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2400" y="1352550"/>
            <a:ext cx="8382000" cy="1200329"/>
          </a:xfrm>
          <a:prstGeom prst="rect">
            <a:avLst/>
          </a:prstGeom>
          <a:noFill/>
        </p:spPr>
        <p:txBody>
          <a:bodyPr wrap="square" lIns="91440" tIns="45720" rIns="91440" bIns="45720">
            <a:spAutoFit/>
          </a:bodyPr>
          <a:lstStyle/>
          <a:p>
            <a:pPr algn="ctr"/>
            <a:r>
              <a:rPr lang="en-US" sz="7200" b="1" dirty="0" smtClean="0">
                <a:ln w="1905"/>
                <a:solidFill>
                  <a:srgbClr val="663300"/>
                </a:solidFill>
                <a:effectLst>
                  <a:glow rad="139700">
                    <a:schemeClr val="bg1">
                      <a:alpha val="69000"/>
                    </a:schemeClr>
                  </a:glow>
                  <a:innerShdw blurRad="69850" dist="43180" dir="5400000">
                    <a:srgbClr val="000000">
                      <a:alpha val="65000"/>
                    </a:srgbClr>
                  </a:innerShdw>
                </a:effectLst>
                <a:latin typeface="Lithos Pro Regular" pitchFamily="82" charset="0"/>
              </a:rPr>
              <a:t>Barriers</a:t>
            </a:r>
            <a:endParaRPr lang="en-US" sz="7200" b="1" cap="none" spc="0" dirty="0">
              <a:ln w="1905"/>
              <a:solidFill>
                <a:srgbClr val="663300"/>
              </a:solidFill>
              <a:effectLst>
                <a:glow rad="139700">
                  <a:schemeClr val="bg1">
                    <a:alpha val="69000"/>
                  </a:schemeClr>
                </a:glow>
                <a:innerShdw blurRad="69850" dist="43180" dir="5400000">
                  <a:srgbClr val="000000">
                    <a:alpha val="65000"/>
                  </a:srgbClr>
                </a:innerShdw>
              </a:effectLst>
              <a:latin typeface="Lithos Pro Regular" pitchFamily="82" charset="0"/>
            </a:endParaRPr>
          </a:p>
        </p:txBody>
      </p:sp>
      <p:sp>
        <p:nvSpPr>
          <p:cNvPr id="8" name="Rectangle 7"/>
          <p:cNvSpPr/>
          <p:nvPr/>
        </p:nvSpPr>
        <p:spPr>
          <a:xfrm>
            <a:off x="2133600" y="4400550"/>
            <a:ext cx="4187536" cy="400110"/>
          </a:xfrm>
          <a:prstGeom prst="rect">
            <a:avLst/>
          </a:prstGeom>
          <a:noFill/>
        </p:spPr>
        <p:txBody>
          <a:bodyPr wrap="square" lIns="91440" tIns="45720" rIns="91440" bIns="45720">
            <a:spAutoFit/>
          </a:bodyPr>
          <a:lstStyle/>
          <a:p>
            <a:pPr algn="r"/>
            <a:r>
              <a:rPr lang="en-US" b="1" cap="none" spc="0" dirty="0" smtClean="0">
                <a:ln w="1905"/>
                <a:solidFill>
                  <a:srgbClr val="663300"/>
                </a:solidFill>
                <a:effectLst>
                  <a:glow>
                    <a:schemeClr val="bg1">
                      <a:alpha val="40000"/>
                    </a:schemeClr>
                  </a:glow>
                  <a:innerShdw blurRad="69850" dist="43180" dir="5400000">
                    <a:srgbClr val="000000">
                      <a:alpha val="65000"/>
                    </a:srgbClr>
                  </a:innerShdw>
                </a:effectLst>
                <a:latin typeface="Lithos Pro Regular" pitchFamily="82" charset="0"/>
              </a:rPr>
              <a:t>Where</a:t>
            </a:r>
            <a:r>
              <a:rPr lang="en-US" sz="2000" b="1" cap="none" spc="0" dirty="0" smtClean="0">
                <a:ln w="1905"/>
                <a:solidFill>
                  <a:srgbClr val="663300"/>
                </a:solidFill>
                <a:effectLst>
                  <a:glow>
                    <a:schemeClr val="bg1">
                      <a:alpha val="40000"/>
                    </a:schemeClr>
                  </a:glow>
                  <a:innerShdw blurRad="69850" dist="43180" dir="5400000">
                    <a:srgbClr val="000000">
                      <a:alpha val="65000"/>
                    </a:srgbClr>
                  </a:innerShdw>
                </a:effectLst>
                <a:latin typeface="Lithos Pro Regular" pitchFamily="82" charset="0"/>
              </a:rPr>
              <a:t> Jesus </a:t>
            </a:r>
            <a:r>
              <a:rPr lang="en-US" b="1" cap="none" spc="0" dirty="0" smtClean="0">
                <a:ln w="1905"/>
                <a:solidFill>
                  <a:srgbClr val="663300"/>
                </a:solidFill>
                <a:effectLst>
                  <a:glow>
                    <a:schemeClr val="bg1">
                      <a:alpha val="40000"/>
                    </a:schemeClr>
                  </a:glow>
                  <a:innerShdw blurRad="69850" dist="43180" dir="5400000">
                    <a:srgbClr val="000000">
                      <a:alpha val="65000"/>
                    </a:srgbClr>
                  </a:innerShdw>
                </a:effectLst>
                <a:latin typeface="Lithos Pro Regular" pitchFamily="82" charset="0"/>
              </a:rPr>
              <a:t>Walked</a:t>
            </a:r>
            <a:endParaRPr lang="en-US" b="1" cap="none" spc="0" dirty="0">
              <a:ln w="1905"/>
              <a:solidFill>
                <a:srgbClr val="663300"/>
              </a:solidFill>
              <a:effectLst>
                <a:glow>
                  <a:schemeClr val="bg1">
                    <a:alpha val="40000"/>
                  </a:schemeClr>
                </a:glow>
                <a:innerShdw blurRad="69850" dist="43180" dir="5400000">
                  <a:srgbClr val="000000">
                    <a:alpha val="65000"/>
                  </a:srgbClr>
                </a:innerShdw>
              </a:effectLst>
              <a:latin typeface="Lithos Pro Regular" pitchFamily="82" charset="0"/>
            </a:endParaRPr>
          </a:p>
        </p:txBody>
      </p:sp>
    </p:spTree>
    <p:extLst>
      <p:ext uri="{BB962C8B-B14F-4D97-AF65-F5344CB8AC3E}">
        <p14:creationId xmlns:p14="http://schemas.microsoft.com/office/powerpoint/2010/main" val="2532828133"/>
      </p:ext>
    </p:extLst>
  </p:cSld>
  <p:clrMapOvr>
    <a:masterClrMapping/>
  </p:clrMapOvr>
  <p:transition xmlns:p14="http://schemas.microsoft.com/office/powerpoint/2010/main" spd="slow">
    <p:randomBar/>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14317" y="1504950"/>
            <a:ext cx="7467600" cy="1815882"/>
          </a:xfrm>
          <a:prstGeom prst="rect">
            <a:avLst/>
          </a:prstGeom>
          <a:noFill/>
        </p:spPr>
        <p:txBody>
          <a:bodyPr wrap="square" rtlCol="0">
            <a:spAutoFit/>
          </a:bodyPr>
          <a:lstStyle/>
          <a:p>
            <a:r>
              <a:rPr lang="en-US" sz="2800" dirty="0" smtClean="0">
                <a:solidFill>
                  <a:srgbClr val="663300"/>
                </a:solidFill>
              </a:rPr>
              <a:t>“Then </a:t>
            </a:r>
            <a:r>
              <a:rPr lang="en-US" sz="2800" dirty="0">
                <a:solidFill>
                  <a:srgbClr val="663300"/>
                </a:solidFill>
              </a:rPr>
              <a:t>Jesus shouted out again, and he released his spirit. </a:t>
            </a:r>
            <a:r>
              <a:rPr lang="en-US" sz="2800" dirty="0" smtClean="0">
                <a:solidFill>
                  <a:srgbClr val="663300"/>
                </a:solidFill>
              </a:rPr>
              <a:t>At </a:t>
            </a:r>
            <a:r>
              <a:rPr lang="en-US" sz="2800" dirty="0">
                <a:solidFill>
                  <a:srgbClr val="663300"/>
                </a:solidFill>
              </a:rPr>
              <a:t>that moment the curtain in the sanctuary of the Temple was torn in two, </a:t>
            </a:r>
            <a:r>
              <a:rPr lang="en-US" sz="2800" dirty="0" smtClean="0">
                <a:solidFill>
                  <a:srgbClr val="663300"/>
                </a:solidFill>
              </a:rPr>
              <a:t/>
            </a:r>
            <a:br>
              <a:rPr lang="en-US" sz="2800" dirty="0" smtClean="0">
                <a:solidFill>
                  <a:srgbClr val="663300"/>
                </a:solidFill>
              </a:rPr>
            </a:br>
            <a:r>
              <a:rPr lang="en-US" sz="2800" dirty="0" smtClean="0">
                <a:solidFill>
                  <a:srgbClr val="663300"/>
                </a:solidFill>
              </a:rPr>
              <a:t>from </a:t>
            </a:r>
            <a:r>
              <a:rPr lang="en-US" sz="2800" dirty="0">
                <a:solidFill>
                  <a:srgbClr val="663300"/>
                </a:solidFill>
              </a:rPr>
              <a:t>top to bottom</a:t>
            </a:r>
            <a:r>
              <a:rPr lang="en-US" sz="2800" dirty="0" smtClean="0">
                <a:solidFill>
                  <a:srgbClr val="663300"/>
                </a:solidFill>
              </a:rPr>
              <a:t>.”</a:t>
            </a:r>
            <a:endParaRPr lang="en-US" sz="2800" dirty="0">
              <a:solidFill>
                <a:srgbClr val="663300"/>
              </a:solidFill>
            </a:endParaRPr>
          </a:p>
        </p:txBody>
      </p:sp>
      <p:sp>
        <p:nvSpPr>
          <p:cNvPr id="5" name="TextBox 4"/>
          <p:cNvSpPr txBox="1"/>
          <p:nvPr/>
        </p:nvSpPr>
        <p:spPr>
          <a:xfrm>
            <a:off x="4572000" y="3215104"/>
            <a:ext cx="3321628" cy="677108"/>
          </a:xfrm>
          <a:prstGeom prst="rect">
            <a:avLst/>
          </a:prstGeom>
          <a:noFill/>
        </p:spPr>
        <p:txBody>
          <a:bodyPr wrap="square" rtlCol="0">
            <a:spAutoFit/>
          </a:bodyPr>
          <a:lstStyle/>
          <a:p>
            <a:pPr algn="r"/>
            <a:r>
              <a:rPr lang="en-US" sz="2400" b="1" dirty="0" smtClean="0">
                <a:solidFill>
                  <a:srgbClr val="663300"/>
                </a:solidFill>
              </a:rPr>
              <a:t>Matthew 27:50-51</a:t>
            </a:r>
            <a:br>
              <a:rPr lang="en-US" sz="2400" b="1" dirty="0" smtClean="0">
                <a:solidFill>
                  <a:srgbClr val="663300"/>
                </a:solidFill>
              </a:rPr>
            </a:br>
            <a:r>
              <a:rPr lang="en-US" sz="1400" dirty="0" smtClean="0">
                <a:solidFill>
                  <a:srgbClr val="663300"/>
                </a:solidFill>
              </a:rPr>
              <a:t>New Living Translation</a:t>
            </a:r>
            <a:endParaRPr lang="en-US" sz="2400" dirty="0">
              <a:solidFill>
                <a:srgbClr val="663300"/>
              </a:solidFill>
            </a:endParaRPr>
          </a:p>
        </p:txBody>
      </p:sp>
    </p:spTree>
    <p:extLst>
      <p:ext uri="{BB962C8B-B14F-4D97-AF65-F5344CB8AC3E}">
        <p14:creationId xmlns:p14="http://schemas.microsoft.com/office/powerpoint/2010/main" val="4129638646"/>
      </p:ext>
    </p:extLst>
  </p:cSld>
  <p:clrMapOvr>
    <a:masterClrMapping/>
  </p:clrMapOvr>
  <p:transition xmlns:p14="http://schemas.microsoft.com/office/powerpoint/2010/main" spd="slow">
    <p:randomBa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verdaderafe.com/wp-content/uploads/1/1-decorative-torn-curtain-blu-ray-torn-curtain-film-torn-curtain-filming-locations-torn-curtain-full-movie-youtube-torn-curtain-full-movie-torn-curtain-full-movie-online-torn-curtain-f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571" y="209550"/>
            <a:ext cx="7772400" cy="42343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33638" y="209550"/>
            <a:ext cx="7239000" cy="1200329"/>
          </a:xfrm>
          <a:prstGeom prst="rect">
            <a:avLst/>
          </a:prstGeom>
          <a:noFill/>
        </p:spPr>
        <p:txBody>
          <a:bodyPr wrap="square" rtlCol="0">
            <a:spAutoFit/>
          </a:bodyPr>
          <a:lstStyle/>
          <a:p>
            <a:pPr algn="ctr"/>
            <a:r>
              <a:rPr lang="en-US" sz="2400" b="1" dirty="0">
                <a:solidFill>
                  <a:srgbClr val="FFC000"/>
                </a:solidFill>
                <a:effectLst>
                  <a:outerShdw blurRad="38100" dist="38100" dir="2700000" algn="tl">
                    <a:srgbClr val="000000">
                      <a:alpha val="43137"/>
                    </a:srgbClr>
                  </a:outerShdw>
                </a:effectLst>
              </a:rPr>
              <a:t>60 feet high, 30 feet wide, </a:t>
            </a:r>
            <a:r>
              <a:rPr lang="en-US" sz="2400" b="1" dirty="0" smtClean="0">
                <a:solidFill>
                  <a:srgbClr val="FFC000"/>
                </a:solidFill>
                <a:effectLst>
                  <a:outerShdw blurRad="38100" dist="38100" dir="2700000" algn="tl">
                    <a:srgbClr val="000000">
                      <a:alpha val="43137"/>
                    </a:srgbClr>
                  </a:outerShdw>
                </a:effectLst>
              </a:rPr>
              <a:t/>
            </a:r>
            <a:br>
              <a:rPr lang="en-US" sz="2400" b="1" dirty="0" smtClean="0">
                <a:solidFill>
                  <a:srgbClr val="FFC000"/>
                </a:solidFill>
                <a:effectLst>
                  <a:outerShdw blurRad="38100" dist="38100" dir="2700000" algn="tl">
                    <a:srgbClr val="000000">
                      <a:alpha val="43137"/>
                    </a:srgbClr>
                  </a:outerShdw>
                </a:effectLst>
              </a:rPr>
            </a:br>
            <a:r>
              <a:rPr lang="en-US" sz="2400" b="1" dirty="0" smtClean="0">
                <a:solidFill>
                  <a:srgbClr val="FFC000"/>
                </a:solidFill>
                <a:effectLst>
                  <a:outerShdw blurRad="38100" dist="38100" dir="2700000" algn="tl">
                    <a:srgbClr val="000000">
                      <a:alpha val="43137"/>
                    </a:srgbClr>
                  </a:outerShdw>
                </a:effectLst>
              </a:rPr>
              <a:t>300 </a:t>
            </a:r>
            <a:r>
              <a:rPr lang="en-US" sz="2400" b="1" dirty="0">
                <a:solidFill>
                  <a:srgbClr val="FFC000"/>
                </a:solidFill>
                <a:effectLst>
                  <a:outerShdw blurRad="38100" dist="38100" dir="2700000" algn="tl">
                    <a:srgbClr val="000000">
                      <a:alpha val="43137"/>
                    </a:srgbClr>
                  </a:outerShdw>
                </a:effectLst>
              </a:rPr>
              <a:t>priests to hang it, thick as a man’s </a:t>
            </a:r>
            <a:r>
              <a:rPr lang="en-US" sz="2400" b="1" dirty="0" smtClean="0">
                <a:solidFill>
                  <a:srgbClr val="FFC000"/>
                </a:solidFill>
                <a:effectLst>
                  <a:outerShdw blurRad="38100" dist="38100" dir="2700000" algn="tl">
                    <a:srgbClr val="000000">
                      <a:alpha val="43137"/>
                    </a:srgbClr>
                  </a:outerShdw>
                </a:effectLst>
              </a:rPr>
              <a:t>hand.</a:t>
            </a:r>
            <a:r>
              <a:rPr lang="en-US" sz="2400" b="1" dirty="0">
                <a:solidFill>
                  <a:srgbClr val="FFC000"/>
                </a:solidFill>
                <a:effectLst>
                  <a:outerShdw blurRad="38100" dist="38100" dir="2700000" algn="tl">
                    <a:srgbClr val="000000">
                      <a:alpha val="43137"/>
                    </a:srgbClr>
                  </a:outerShdw>
                </a:effectLst>
              </a:rPr>
              <a:t/>
            </a:r>
            <a:br>
              <a:rPr lang="en-US" sz="2400" b="1" dirty="0">
                <a:solidFill>
                  <a:srgbClr val="FFC000"/>
                </a:solidFill>
                <a:effectLst>
                  <a:outerShdw blurRad="38100" dist="38100" dir="2700000" algn="tl">
                    <a:srgbClr val="000000">
                      <a:alpha val="43137"/>
                    </a:srgbClr>
                  </a:outerShdw>
                </a:effectLst>
              </a:rPr>
            </a:br>
            <a:endParaRPr lang="en-US" sz="24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7865520"/>
      </p:ext>
    </p:extLst>
  </p:cSld>
  <p:clrMapOvr>
    <a:masterClrMapping/>
  </p:clrMapOvr>
  <p:transition xmlns:p14="http://schemas.microsoft.com/office/powerpoint/2010/main" spd="slow">
    <p:randomBa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968335"/>
            <a:ext cx="7467600" cy="2246769"/>
          </a:xfrm>
          <a:prstGeom prst="rect">
            <a:avLst/>
          </a:prstGeom>
          <a:noFill/>
        </p:spPr>
        <p:txBody>
          <a:bodyPr wrap="square" rtlCol="0">
            <a:spAutoFit/>
          </a:bodyPr>
          <a:lstStyle/>
          <a:p>
            <a:r>
              <a:rPr lang="en-US" sz="2800" dirty="0">
                <a:solidFill>
                  <a:srgbClr val="663300"/>
                </a:solidFill>
              </a:rPr>
              <a:t> </a:t>
            </a:r>
            <a:r>
              <a:rPr lang="en-US" sz="2800" dirty="0" smtClean="0">
                <a:solidFill>
                  <a:srgbClr val="663300"/>
                </a:solidFill>
              </a:rPr>
              <a:t>“In </a:t>
            </a:r>
            <a:r>
              <a:rPr lang="en-US" sz="2800" dirty="0">
                <a:solidFill>
                  <a:srgbClr val="663300"/>
                </a:solidFill>
              </a:rPr>
              <a:t>Christ Jesus you who once were far away have been brought near through the blood of Christ. For he himself is our peace, who has made the two one and has destroyed the barrier, the dividing wall</a:t>
            </a:r>
            <a:r>
              <a:rPr lang="en-US" sz="2800" dirty="0" smtClean="0">
                <a:solidFill>
                  <a:srgbClr val="663300"/>
                </a:solidFill>
              </a:rPr>
              <a:t>…”</a:t>
            </a:r>
            <a:endParaRPr lang="en-US" sz="2800" dirty="0">
              <a:solidFill>
                <a:srgbClr val="663300"/>
              </a:solidFill>
            </a:endParaRPr>
          </a:p>
        </p:txBody>
      </p:sp>
      <p:sp>
        <p:nvSpPr>
          <p:cNvPr id="5" name="TextBox 4"/>
          <p:cNvSpPr txBox="1"/>
          <p:nvPr/>
        </p:nvSpPr>
        <p:spPr>
          <a:xfrm>
            <a:off x="4572000" y="3215104"/>
            <a:ext cx="3321628" cy="677108"/>
          </a:xfrm>
          <a:prstGeom prst="rect">
            <a:avLst/>
          </a:prstGeom>
          <a:noFill/>
        </p:spPr>
        <p:txBody>
          <a:bodyPr wrap="square" rtlCol="0">
            <a:spAutoFit/>
          </a:bodyPr>
          <a:lstStyle/>
          <a:p>
            <a:pPr algn="r"/>
            <a:r>
              <a:rPr lang="en-US" sz="2400" b="1" dirty="0" smtClean="0">
                <a:solidFill>
                  <a:srgbClr val="663300"/>
                </a:solidFill>
              </a:rPr>
              <a:t>Ephesians 2:13-14</a:t>
            </a:r>
            <a:br>
              <a:rPr lang="en-US" sz="2400" b="1" dirty="0" smtClean="0">
                <a:solidFill>
                  <a:srgbClr val="663300"/>
                </a:solidFill>
              </a:rPr>
            </a:br>
            <a:r>
              <a:rPr lang="en-US" sz="1400" dirty="0" smtClean="0">
                <a:solidFill>
                  <a:srgbClr val="663300"/>
                </a:solidFill>
              </a:rPr>
              <a:t>New International Version</a:t>
            </a:r>
            <a:endParaRPr lang="en-US" sz="2400" dirty="0">
              <a:solidFill>
                <a:srgbClr val="663300"/>
              </a:solidFill>
            </a:endParaRPr>
          </a:p>
        </p:txBody>
      </p:sp>
    </p:spTree>
    <p:extLst>
      <p:ext uri="{BB962C8B-B14F-4D97-AF65-F5344CB8AC3E}">
        <p14:creationId xmlns:p14="http://schemas.microsoft.com/office/powerpoint/2010/main" val="3441176378"/>
      </p:ext>
    </p:extLst>
  </p:cSld>
  <p:clrMapOvr>
    <a:masterClrMapping/>
  </p:clrMapOvr>
  <p:transition xmlns:p14="http://schemas.microsoft.com/office/powerpoint/2010/main" spd="slow">
    <p:randomBa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83305" y="1581150"/>
            <a:ext cx="8382000" cy="1569660"/>
          </a:xfrm>
          <a:prstGeom prst="rect">
            <a:avLst/>
          </a:prstGeom>
          <a:noFill/>
        </p:spPr>
        <p:txBody>
          <a:bodyPr wrap="square" lIns="91440" tIns="45720" rIns="91440" bIns="45720">
            <a:spAutoFit/>
          </a:bodyPr>
          <a:lstStyle/>
          <a:p>
            <a:pPr algn="r"/>
            <a:r>
              <a:rPr lang="en-US" sz="4800" b="1" dirty="0" smtClean="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rPr>
              <a:t>We have atonement</a:t>
            </a:r>
            <a:br>
              <a:rPr lang="en-US" sz="4800" b="1" dirty="0" smtClean="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rPr>
            </a:br>
            <a:r>
              <a:rPr lang="en-US" sz="4800" b="1" dirty="0" smtClean="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rPr>
              <a:t>for our sins</a:t>
            </a:r>
            <a:endParaRPr lang="en-US" sz="4800" b="1" cap="none" spc="0" dirty="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endParaRPr>
          </a:p>
        </p:txBody>
      </p:sp>
      <p:sp>
        <p:nvSpPr>
          <p:cNvPr id="10" name="Rectangle 9"/>
          <p:cNvSpPr/>
          <p:nvPr/>
        </p:nvSpPr>
        <p:spPr>
          <a:xfrm>
            <a:off x="483305" y="1276350"/>
            <a:ext cx="1066800" cy="1323439"/>
          </a:xfrm>
          <a:prstGeom prst="rect">
            <a:avLst/>
          </a:prstGeom>
          <a:noFill/>
        </p:spPr>
        <p:txBody>
          <a:bodyPr wrap="square" lIns="91440" tIns="45720" rIns="91440" bIns="45720">
            <a:spAutoFit/>
          </a:bodyPr>
          <a:lstStyle/>
          <a:p>
            <a:pPr algn="ctr"/>
            <a:r>
              <a:rPr lang="en-US" sz="8000" b="1" cap="none" spc="0" dirty="0" smtClean="0">
                <a:ln w="1905"/>
                <a:solidFill>
                  <a:srgbClr val="663300"/>
                </a:solidFill>
                <a:effectLst>
                  <a:glow rad="139700">
                    <a:schemeClr val="bg1">
                      <a:alpha val="40000"/>
                    </a:schemeClr>
                  </a:glow>
                  <a:outerShdw blurRad="38100" dist="38100" dir="2700000" algn="tl">
                    <a:srgbClr val="000000">
                      <a:alpha val="43137"/>
                    </a:srgbClr>
                  </a:outerShdw>
                </a:effectLst>
                <a:latin typeface="Lithos Pro Regular" pitchFamily="82" charset="0"/>
              </a:rPr>
              <a:t>2</a:t>
            </a:r>
            <a:endParaRPr lang="en-US" sz="8000" b="1" cap="none" spc="0" dirty="0">
              <a:ln w="1905"/>
              <a:solidFill>
                <a:srgbClr val="663300"/>
              </a:solidFill>
              <a:effectLst>
                <a:glow rad="139700">
                  <a:schemeClr val="bg1">
                    <a:alpha val="40000"/>
                  </a:schemeClr>
                </a:glow>
                <a:outerShdw blurRad="38100" dist="38100" dir="2700000" algn="tl">
                  <a:srgbClr val="000000">
                    <a:alpha val="43137"/>
                  </a:srgbClr>
                </a:outerShdw>
              </a:effectLst>
              <a:latin typeface="Lithos Pro Regular" pitchFamily="82" charset="0"/>
            </a:endParaRPr>
          </a:p>
        </p:txBody>
      </p:sp>
    </p:spTree>
    <p:extLst>
      <p:ext uri="{BB962C8B-B14F-4D97-AF65-F5344CB8AC3E}">
        <p14:creationId xmlns:p14="http://schemas.microsoft.com/office/powerpoint/2010/main" val="3426747457"/>
      </p:ext>
    </p:extLst>
  </p:cSld>
  <p:clrMapOvr>
    <a:masterClrMapping/>
  </p:clrMapOvr>
  <p:transition xmlns:p14="http://schemas.microsoft.com/office/powerpoint/2010/main" spd="slow">
    <p:randomBa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6582" y="438150"/>
            <a:ext cx="8001000" cy="3539430"/>
          </a:xfrm>
          <a:prstGeom prst="rect">
            <a:avLst/>
          </a:prstGeom>
          <a:noFill/>
        </p:spPr>
        <p:txBody>
          <a:bodyPr wrap="square" rtlCol="0">
            <a:spAutoFit/>
          </a:bodyPr>
          <a:lstStyle/>
          <a:p>
            <a:r>
              <a:rPr lang="en-US" sz="2800" dirty="0">
                <a:solidFill>
                  <a:srgbClr val="663300"/>
                </a:solidFill>
              </a:rPr>
              <a:t> He took some bread and gave thanks to God for it. Then he broke it in pieces and gave it to the disciples, saying, “This is my body, which is given for you. Do this to remember me</a:t>
            </a:r>
            <a:r>
              <a:rPr lang="en-US" sz="2800" dirty="0" smtClean="0">
                <a:solidFill>
                  <a:srgbClr val="663300"/>
                </a:solidFill>
              </a:rPr>
              <a:t>.” </a:t>
            </a:r>
            <a:r>
              <a:rPr lang="en-US" sz="2800" dirty="0">
                <a:solidFill>
                  <a:srgbClr val="663300"/>
                </a:solidFill>
              </a:rPr>
              <a:t>After supper he took another cup of wine and said, “This cup is the </a:t>
            </a:r>
            <a:r>
              <a:rPr lang="en-US" sz="2800" b="1" u="sng" dirty="0">
                <a:solidFill>
                  <a:srgbClr val="663300"/>
                </a:solidFill>
              </a:rPr>
              <a:t>new covenant </a:t>
            </a:r>
            <a:r>
              <a:rPr lang="en-US" sz="2800" dirty="0">
                <a:solidFill>
                  <a:srgbClr val="663300"/>
                </a:solidFill>
              </a:rPr>
              <a:t>between God and his people—an agreement confirmed with my blood, which is poured out as a sacrifice for you.</a:t>
            </a:r>
          </a:p>
        </p:txBody>
      </p:sp>
      <p:sp>
        <p:nvSpPr>
          <p:cNvPr id="5" name="TextBox 4"/>
          <p:cNvSpPr txBox="1"/>
          <p:nvPr/>
        </p:nvSpPr>
        <p:spPr>
          <a:xfrm>
            <a:off x="5029200" y="3714750"/>
            <a:ext cx="3321628" cy="677108"/>
          </a:xfrm>
          <a:prstGeom prst="rect">
            <a:avLst/>
          </a:prstGeom>
          <a:noFill/>
        </p:spPr>
        <p:txBody>
          <a:bodyPr wrap="square" rtlCol="0">
            <a:spAutoFit/>
          </a:bodyPr>
          <a:lstStyle/>
          <a:p>
            <a:pPr algn="r"/>
            <a:r>
              <a:rPr lang="en-US" sz="2400" b="1" dirty="0" smtClean="0">
                <a:solidFill>
                  <a:srgbClr val="663300"/>
                </a:solidFill>
              </a:rPr>
              <a:t>Luke 22:19-20</a:t>
            </a:r>
            <a:br>
              <a:rPr lang="en-US" sz="2400" b="1" dirty="0" smtClean="0">
                <a:solidFill>
                  <a:srgbClr val="663300"/>
                </a:solidFill>
              </a:rPr>
            </a:br>
            <a:r>
              <a:rPr lang="en-US" sz="1400" dirty="0" smtClean="0">
                <a:solidFill>
                  <a:srgbClr val="663300"/>
                </a:solidFill>
              </a:rPr>
              <a:t>New Living Translation</a:t>
            </a:r>
            <a:endParaRPr lang="en-US" sz="2400" dirty="0">
              <a:solidFill>
                <a:srgbClr val="663300"/>
              </a:solidFill>
            </a:endParaRPr>
          </a:p>
        </p:txBody>
      </p:sp>
    </p:spTree>
    <p:extLst>
      <p:ext uri="{BB962C8B-B14F-4D97-AF65-F5344CB8AC3E}">
        <p14:creationId xmlns:p14="http://schemas.microsoft.com/office/powerpoint/2010/main" val="4202709816"/>
      </p:ext>
    </p:extLst>
  </p:cSld>
  <p:clrMapOvr>
    <a:masterClrMapping/>
  </p:clrMapOvr>
  <p:transition xmlns:p14="http://schemas.microsoft.com/office/powerpoint/2010/main" spd="slow">
    <p:randomBa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6418" y="521553"/>
            <a:ext cx="8382000" cy="830997"/>
          </a:xfrm>
          <a:prstGeom prst="rect">
            <a:avLst/>
          </a:prstGeom>
          <a:noFill/>
        </p:spPr>
        <p:txBody>
          <a:bodyPr wrap="square" lIns="91440" tIns="45720" rIns="91440" bIns="45720">
            <a:spAutoFit/>
          </a:bodyPr>
          <a:lstStyle/>
          <a:p>
            <a:pPr algn="ctr"/>
            <a:r>
              <a:rPr lang="en-US" sz="4800" b="1" cap="none" spc="0" dirty="0" smtClean="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rPr>
              <a:t>Atonement</a:t>
            </a:r>
            <a:endParaRPr lang="en-US" sz="4800" b="1" cap="none" spc="0" dirty="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endParaRPr>
          </a:p>
        </p:txBody>
      </p:sp>
      <p:sp>
        <p:nvSpPr>
          <p:cNvPr id="2" name="TextBox 1"/>
          <p:cNvSpPr txBox="1"/>
          <p:nvPr/>
        </p:nvSpPr>
        <p:spPr>
          <a:xfrm>
            <a:off x="1143000" y="1352550"/>
            <a:ext cx="6858000" cy="2246769"/>
          </a:xfrm>
          <a:prstGeom prst="rect">
            <a:avLst/>
          </a:prstGeom>
          <a:noFill/>
        </p:spPr>
        <p:txBody>
          <a:bodyPr wrap="square" rtlCol="0">
            <a:spAutoFit/>
          </a:bodyPr>
          <a:lstStyle/>
          <a:p>
            <a:pPr algn="ctr"/>
            <a:r>
              <a:rPr lang="en-US" sz="2800" dirty="0" smtClean="0">
                <a:solidFill>
                  <a:srgbClr val="663300"/>
                </a:solidFill>
              </a:rPr>
              <a:t>…to </a:t>
            </a:r>
            <a:r>
              <a:rPr lang="en-US" sz="2800" dirty="0">
                <a:solidFill>
                  <a:srgbClr val="663300"/>
                </a:solidFill>
              </a:rPr>
              <a:t>reestablish the original relationship between God and man by dealing with sin. To atone means to make amends--to repair a wrong done. Biblically, it means to remove guilt of man. </a:t>
            </a:r>
          </a:p>
        </p:txBody>
      </p:sp>
    </p:spTree>
    <p:extLst>
      <p:ext uri="{BB962C8B-B14F-4D97-AF65-F5344CB8AC3E}">
        <p14:creationId xmlns:p14="http://schemas.microsoft.com/office/powerpoint/2010/main" val="1721282000"/>
      </p:ext>
    </p:extLst>
  </p:cSld>
  <p:clrMapOvr>
    <a:masterClrMapping/>
  </p:clrMapOvr>
  <p:transition xmlns:p14="http://schemas.microsoft.com/office/powerpoint/2010/main" spd="slow">
    <p:randomBa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83305" y="1581150"/>
            <a:ext cx="8382000" cy="1569660"/>
          </a:xfrm>
          <a:prstGeom prst="rect">
            <a:avLst/>
          </a:prstGeom>
          <a:noFill/>
        </p:spPr>
        <p:txBody>
          <a:bodyPr wrap="square" lIns="91440" tIns="45720" rIns="91440" bIns="45720">
            <a:spAutoFit/>
          </a:bodyPr>
          <a:lstStyle/>
          <a:p>
            <a:pPr algn="r"/>
            <a:r>
              <a:rPr lang="en-US" sz="4800" b="1" dirty="0" smtClean="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rPr>
              <a:t>We have center for Community life</a:t>
            </a:r>
            <a:endParaRPr lang="en-US" sz="4800" b="1" cap="none" spc="0" dirty="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endParaRPr>
          </a:p>
        </p:txBody>
      </p:sp>
      <p:sp>
        <p:nvSpPr>
          <p:cNvPr id="10" name="Rectangle 9"/>
          <p:cNvSpPr/>
          <p:nvPr/>
        </p:nvSpPr>
        <p:spPr>
          <a:xfrm>
            <a:off x="483305" y="1276350"/>
            <a:ext cx="1066800" cy="1323439"/>
          </a:xfrm>
          <a:prstGeom prst="rect">
            <a:avLst/>
          </a:prstGeom>
          <a:noFill/>
        </p:spPr>
        <p:txBody>
          <a:bodyPr wrap="square" lIns="91440" tIns="45720" rIns="91440" bIns="45720">
            <a:spAutoFit/>
          </a:bodyPr>
          <a:lstStyle/>
          <a:p>
            <a:pPr algn="ctr"/>
            <a:r>
              <a:rPr lang="en-US" sz="8000" b="1" cap="none" spc="0" dirty="0" smtClean="0">
                <a:ln w="1905"/>
                <a:solidFill>
                  <a:srgbClr val="663300"/>
                </a:solidFill>
                <a:effectLst>
                  <a:glow rad="139700">
                    <a:schemeClr val="bg1">
                      <a:alpha val="40000"/>
                    </a:schemeClr>
                  </a:glow>
                  <a:outerShdw blurRad="38100" dist="38100" dir="2700000" algn="tl">
                    <a:srgbClr val="000000">
                      <a:alpha val="43137"/>
                    </a:srgbClr>
                  </a:outerShdw>
                </a:effectLst>
                <a:latin typeface="Lithos Pro Regular" pitchFamily="82" charset="0"/>
              </a:rPr>
              <a:t>3</a:t>
            </a:r>
            <a:endParaRPr lang="en-US" sz="8000" b="1" cap="none" spc="0" dirty="0">
              <a:ln w="1905"/>
              <a:solidFill>
                <a:srgbClr val="663300"/>
              </a:solidFill>
              <a:effectLst>
                <a:glow rad="139700">
                  <a:schemeClr val="bg1">
                    <a:alpha val="40000"/>
                  </a:schemeClr>
                </a:glow>
                <a:outerShdw blurRad="38100" dist="38100" dir="2700000" algn="tl">
                  <a:srgbClr val="000000">
                    <a:alpha val="43137"/>
                  </a:srgbClr>
                </a:outerShdw>
              </a:effectLst>
              <a:latin typeface="Lithos Pro Regular" pitchFamily="82" charset="0"/>
            </a:endParaRPr>
          </a:p>
        </p:txBody>
      </p:sp>
    </p:spTree>
    <p:extLst>
      <p:ext uri="{BB962C8B-B14F-4D97-AF65-F5344CB8AC3E}">
        <p14:creationId xmlns:p14="http://schemas.microsoft.com/office/powerpoint/2010/main" val="528053269"/>
      </p:ext>
    </p:extLst>
  </p:cSld>
  <p:clrMapOvr>
    <a:masterClrMapping/>
  </p:clrMapOvr>
  <p:transition xmlns:p14="http://schemas.microsoft.com/office/powerpoint/2010/main" spd="slow">
    <p:randomBa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05400" y="3333750"/>
            <a:ext cx="3321628" cy="677108"/>
          </a:xfrm>
          <a:prstGeom prst="rect">
            <a:avLst/>
          </a:prstGeom>
          <a:noFill/>
        </p:spPr>
        <p:txBody>
          <a:bodyPr wrap="square" rtlCol="0">
            <a:spAutoFit/>
          </a:bodyPr>
          <a:lstStyle/>
          <a:p>
            <a:pPr algn="r"/>
            <a:r>
              <a:rPr lang="en-US" sz="2400" b="1" dirty="0" smtClean="0">
                <a:solidFill>
                  <a:srgbClr val="663300"/>
                </a:solidFill>
              </a:rPr>
              <a:t>Luke 22:19</a:t>
            </a:r>
            <a:br>
              <a:rPr lang="en-US" sz="2400" b="1" dirty="0" smtClean="0">
                <a:solidFill>
                  <a:srgbClr val="663300"/>
                </a:solidFill>
              </a:rPr>
            </a:br>
            <a:r>
              <a:rPr lang="en-US" sz="1400" dirty="0" smtClean="0">
                <a:solidFill>
                  <a:srgbClr val="663300"/>
                </a:solidFill>
              </a:rPr>
              <a:t>New Living Translation</a:t>
            </a:r>
            <a:endParaRPr lang="en-US" sz="2400" dirty="0">
              <a:solidFill>
                <a:srgbClr val="663300"/>
              </a:solidFill>
            </a:endParaRPr>
          </a:p>
        </p:txBody>
      </p:sp>
      <p:sp>
        <p:nvSpPr>
          <p:cNvPr id="2" name="AutoShape 2" descr="Displaying IMG_920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685800" y="1504950"/>
            <a:ext cx="7848600" cy="1384995"/>
          </a:xfrm>
          <a:prstGeom prst="rect">
            <a:avLst/>
          </a:prstGeom>
          <a:noFill/>
        </p:spPr>
        <p:txBody>
          <a:bodyPr wrap="square" rtlCol="0">
            <a:spAutoFit/>
          </a:bodyPr>
          <a:lstStyle/>
          <a:p>
            <a:pPr algn="ctr"/>
            <a:r>
              <a:rPr lang="en-US" sz="2800" dirty="0">
                <a:solidFill>
                  <a:srgbClr val="663300"/>
                </a:solidFill>
              </a:rPr>
              <a:t> “This is my body, </a:t>
            </a:r>
            <a:r>
              <a:rPr lang="en-US" sz="2800" dirty="0" smtClean="0">
                <a:solidFill>
                  <a:srgbClr val="663300"/>
                </a:solidFill>
              </a:rPr>
              <a:t/>
            </a:r>
            <a:br>
              <a:rPr lang="en-US" sz="2800" dirty="0" smtClean="0">
                <a:solidFill>
                  <a:srgbClr val="663300"/>
                </a:solidFill>
              </a:rPr>
            </a:br>
            <a:r>
              <a:rPr lang="en-US" sz="2800" dirty="0" smtClean="0">
                <a:solidFill>
                  <a:srgbClr val="663300"/>
                </a:solidFill>
              </a:rPr>
              <a:t>which </a:t>
            </a:r>
            <a:r>
              <a:rPr lang="en-US" sz="2800" dirty="0">
                <a:solidFill>
                  <a:srgbClr val="663300"/>
                </a:solidFill>
              </a:rPr>
              <a:t>is given for you. </a:t>
            </a:r>
            <a:r>
              <a:rPr lang="en-US" sz="2800" dirty="0" smtClean="0">
                <a:solidFill>
                  <a:srgbClr val="663300"/>
                </a:solidFill>
              </a:rPr>
              <a:t/>
            </a:r>
            <a:br>
              <a:rPr lang="en-US" sz="2800" dirty="0" smtClean="0">
                <a:solidFill>
                  <a:srgbClr val="663300"/>
                </a:solidFill>
              </a:rPr>
            </a:br>
            <a:r>
              <a:rPr lang="en-US" sz="2800" dirty="0" smtClean="0">
                <a:solidFill>
                  <a:srgbClr val="663300"/>
                </a:solidFill>
              </a:rPr>
              <a:t>Do </a:t>
            </a:r>
            <a:r>
              <a:rPr lang="en-US" sz="2800" dirty="0">
                <a:solidFill>
                  <a:srgbClr val="663300"/>
                </a:solidFill>
              </a:rPr>
              <a:t>this to remember me.”</a:t>
            </a:r>
            <a:endParaRPr lang="en-US" sz="2800" u="sng" dirty="0">
              <a:solidFill>
                <a:srgbClr val="663300"/>
              </a:solidFill>
            </a:endParaRPr>
          </a:p>
        </p:txBody>
      </p:sp>
    </p:spTree>
    <p:extLst>
      <p:ext uri="{BB962C8B-B14F-4D97-AF65-F5344CB8AC3E}">
        <p14:creationId xmlns:p14="http://schemas.microsoft.com/office/powerpoint/2010/main" val="3923108016"/>
      </p:ext>
    </p:extLst>
  </p:cSld>
  <p:clrMapOvr>
    <a:masterClrMapping/>
  </p:clrMapOvr>
  <p:transition xmlns:p14="http://schemas.microsoft.com/office/powerpoint/2010/main" spd="slow">
    <p:randomBa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
                    </a14:imgEffect>
                    <a14:imgEffect>
                      <a14:brightnessContrast bright="31000"/>
                    </a14:imgEffect>
                  </a14:imgLayer>
                </a14:imgProps>
              </a:ext>
              <a:ext uri="{28A0092B-C50C-407E-A947-70E740481C1C}">
                <a14:useLocalDpi xmlns:a14="http://schemas.microsoft.com/office/drawing/2010/main" val="0"/>
              </a:ext>
            </a:extLst>
          </a:blip>
          <a:srcRect l="5125" t="10619" b="28691"/>
          <a:stretch/>
        </p:blipFill>
        <p:spPr bwMode="auto">
          <a:xfrm>
            <a:off x="1066800" y="895350"/>
            <a:ext cx="6768329" cy="28881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5173418"/>
      </p:ext>
    </p:extLst>
  </p:cSld>
  <p:clrMapOvr>
    <a:masterClrMapping/>
  </p:clrMapOvr>
  <p:transition xmlns:p14="http://schemas.microsoft.com/office/powerpoint/2010/main" spd="slow">
    <p:randomBa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83305" y="1581150"/>
            <a:ext cx="8382000" cy="1569660"/>
          </a:xfrm>
          <a:prstGeom prst="rect">
            <a:avLst/>
          </a:prstGeom>
          <a:noFill/>
        </p:spPr>
        <p:txBody>
          <a:bodyPr wrap="square" lIns="91440" tIns="45720" rIns="91440" bIns="45720">
            <a:spAutoFit/>
          </a:bodyPr>
          <a:lstStyle/>
          <a:p>
            <a:pPr algn="r"/>
            <a:r>
              <a:rPr lang="en-US" sz="4800" b="1" dirty="0" smtClean="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rPr>
              <a:t>We have the promise of better things</a:t>
            </a:r>
            <a:endParaRPr lang="en-US" sz="4800" b="1" cap="none" spc="0" dirty="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endParaRPr>
          </a:p>
        </p:txBody>
      </p:sp>
      <p:sp>
        <p:nvSpPr>
          <p:cNvPr id="10" name="Rectangle 9"/>
          <p:cNvSpPr/>
          <p:nvPr/>
        </p:nvSpPr>
        <p:spPr>
          <a:xfrm>
            <a:off x="381000" y="1276350"/>
            <a:ext cx="1066800" cy="1323439"/>
          </a:xfrm>
          <a:prstGeom prst="rect">
            <a:avLst/>
          </a:prstGeom>
          <a:noFill/>
        </p:spPr>
        <p:txBody>
          <a:bodyPr wrap="square" lIns="91440" tIns="45720" rIns="91440" bIns="45720">
            <a:spAutoFit/>
          </a:bodyPr>
          <a:lstStyle/>
          <a:p>
            <a:pPr algn="ctr"/>
            <a:r>
              <a:rPr lang="en-US" sz="8000" b="1" cap="none" spc="0" dirty="0" smtClean="0">
                <a:ln w="1905"/>
                <a:solidFill>
                  <a:srgbClr val="663300"/>
                </a:solidFill>
                <a:effectLst>
                  <a:glow rad="139700">
                    <a:schemeClr val="bg1">
                      <a:alpha val="40000"/>
                    </a:schemeClr>
                  </a:glow>
                  <a:outerShdw blurRad="38100" dist="38100" dir="2700000" algn="tl">
                    <a:srgbClr val="000000">
                      <a:alpha val="43137"/>
                    </a:srgbClr>
                  </a:outerShdw>
                </a:effectLst>
                <a:latin typeface="Lithos Pro Regular" pitchFamily="82" charset="0"/>
              </a:rPr>
              <a:t>4</a:t>
            </a:r>
            <a:endParaRPr lang="en-US" sz="8000" b="1" cap="none" spc="0" dirty="0">
              <a:ln w="1905"/>
              <a:solidFill>
                <a:srgbClr val="663300"/>
              </a:solidFill>
              <a:effectLst>
                <a:glow rad="139700">
                  <a:schemeClr val="bg1">
                    <a:alpha val="40000"/>
                  </a:schemeClr>
                </a:glow>
                <a:outerShdw blurRad="38100" dist="38100" dir="2700000" algn="tl">
                  <a:srgbClr val="000000">
                    <a:alpha val="43137"/>
                  </a:srgbClr>
                </a:outerShdw>
              </a:effectLst>
              <a:latin typeface="Lithos Pro Regular" pitchFamily="82" charset="0"/>
            </a:endParaRPr>
          </a:p>
        </p:txBody>
      </p:sp>
    </p:spTree>
    <p:extLst>
      <p:ext uri="{BB962C8B-B14F-4D97-AF65-F5344CB8AC3E}">
        <p14:creationId xmlns:p14="http://schemas.microsoft.com/office/powerpoint/2010/main" val="2842155260"/>
      </p:ext>
    </p:extLst>
  </p:cSld>
  <p:clrMapOvr>
    <a:masterClrMapping/>
  </p:clrMapOvr>
  <p:transition xmlns:p14="http://schemas.microsoft.com/office/powerpoint/2010/main" spd="slow">
    <p:randomBa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img.washingtonpost.com/wp-apps/imrs.php?src=https://img.washingtonpost.com/rf/image_908w/2010-2019/Wires/Images/2014-09-22/AP/White_House_Security-06609.jpg&amp;w=148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285750"/>
            <a:ext cx="5926062" cy="39533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793875"/>
      </p:ext>
    </p:extLst>
  </p:cSld>
  <p:clrMapOvr>
    <a:masterClrMapping/>
  </p:clrMapOvr>
  <p:transition xmlns:p14="http://schemas.microsoft.com/office/powerpoint/2010/main" spd="slow">
    <p:randomBa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6800" y="3105150"/>
            <a:ext cx="3321628" cy="677108"/>
          </a:xfrm>
          <a:prstGeom prst="rect">
            <a:avLst/>
          </a:prstGeom>
          <a:noFill/>
        </p:spPr>
        <p:txBody>
          <a:bodyPr wrap="square" rtlCol="0">
            <a:spAutoFit/>
          </a:bodyPr>
          <a:lstStyle/>
          <a:p>
            <a:pPr algn="r"/>
            <a:r>
              <a:rPr lang="en-US" sz="2400" b="1" dirty="0" smtClean="0">
                <a:solidFill>
                  <a:srgbClr val="663300"/>
                </a:solidFill>
              </a:rPr>
              <a:t>Mark 14:25</a:t>
            </a:r>
            <a:br>
              <a:rPr lang="en-US" sz="2400" b="1" dirty="0" smtClean="0">
                <a:solidFill>
                  <a:srgbClr val="663300"/>
                </a:solidFill>
              </a:rPr>
            </a:br>
            <a:r>
              <a:rPr lang="en-US" sz="1400" dirty="0" smtClean="0">
                <a:solidFill>
                  <a:srgbClr val="663300"/>
                </a:solidFill>
              </a:rPr>
              <a:t>New Living Translation</a:t>
            </a:r>
            <a:endParaRPr lang="en-US" sz="2400" dirty="0">
              <a:solidFill>
                <a:srgbClr val="663300"/>
              </a:solidFill>
            </a:endParaRPr>
          </a:p>
        </p:txBody>
      </p:sp>
      <p:sp>
        <p:nvSpPr>
          <p:cNvPr id="2" name="AutoShape 2" descr="Displaying IMG_920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829377" y="1809750"/>
            <a:ext cx="7848600" cy="954107"/>
          </a:xfrm>
          <a:prstGeom prst="rect">
            <a:avLst/>
          </a:prstGeom>
          <a:noFill/>
        </p:spPr>
        <p:txBody>
          <a:bodyPr wrap="square" rtlCol="0">
            <a:spAutoFit/>
          </a:bodyPr>
          <a:lstStyle/>
          <a:p>
            <a:r>
              <a:rPr lang="en-US" sz="2800" dirty="0">
                <a:solidFill>
                  <a:srgbClr val="663300"/>
                </a:solidFill>
              </a:rPr>
              <a:t> “I tell you the truth, I will not drink wine again until the day I drink it new in the Kingdom of God</a:t>
            </a:r>
            <a:r>
              <a:rPr lang="en-US" sz="2800" dirty="0" smtClean="0">
                <a:solidFill>
                  <a:srgbClr val="663300"/>
                </a:solidFill>
              </a:rPr>
              <a:t>.”</a:t>
            </a:r>
            <a:endParaRPr lang="en-US" sz="2800" u="sng" dirty="0">
              <a:solidFill>
                <a:srgbClr val="663300"/>
              </a:solidFill>
            </a:endParaRPr>
          </a:p>
        </p:txBody>
      </p:sp>
    </p:spTree>
    <p:extLst>
      <p:ext uri="{BB962C8B-B14F-4D97-AF65-F5344CB8AC3E}">
        <p14:creationId xmlns:p14="http://schemas.microsoft.com/office/powerpoint/2010/main" val="2635566903"/>
      </p:ext>
    </p:extLst>
  </p:cSld>
  <p:clrMapOvr>
    <a:masterClrMapping/>
  </p:clrMapOvr>
  <p:transition xmlns:p14="http://schemas.microsoft.com/office/powerpoint/2010/main" spd="slow">
    <p:randomBa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6800" y="3105150"/>
            <a:ext cx="3321628" cy="677108"/>
          </a:xfrm>
          <a:prstGeom prst="rect">
            <a:avLst/>
          </a:prstGeom>
          <a:noFill/>
        </p:spPr>
        <p:txBody>
          <a:bodyPr wrap="square" rtlCol="0">
            <a:spAutoFit/>
          </a:bodyPr>
          <a:lstStyle/>
          <a:p>
            <a:pPr algn="r"/>
            <a:r>
              <a:rPr lang="en-US" sz="2400" b="1" dirty="0" smtClean="0">
                <a:solidFill>
                  <a:srgbClr val="663300"/>
                </a:solidFill>
              </a:rPr>
              <a:t>John 14:2-3</a:t>
            </a:r>
            <a:br>
              <a:rPr lang="en-US" sz="2400" b="1" dirty="0" smtClean="0">
                <a:solidFill>
                  <a:srgbClr val="663300"/>
                </a:solidFill>
              </a:rPr>
            </a:br>
            <a:r>
              <a:rPr lang="en-US" sz="1400" dirty="0" smtClean="0">
                <a:solidFill>
                  <a:srgbClr val="663300"/>
                </a:solidFill>
              </a:rPr>
              <a:t>New Living Translation</a:t>
            </a:r>
            <a:endParaRPr lang="en-US" sz="2400" dirty="0">
              <a:solidFill>
                <a:srgbClr val="663300"/>
              </a:solidFill>
            </a:endParaRPr>
          </a:p>
        </p:txBody>
      </p:sp>
      <p:sp>
        <p:nvSpPr>
          <p:cNvPr id="2" name="AutoShape 2" descr="Displaying IMG_920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859055" y="1428750"/>
            <a:ext cx="7848600" cy="1384995"/>
          </a:xfrm>
          <a:prstGeom prst="rect">
            <a:avLst/>
          </a:prstGeom>
          <a:noFill/>
        </p:spPr>
        <p:txBody>
          <a:bodyPr wrap="square" rtlCol="0">
            <a:spAutoFit/>
          </a:bodyPr>
          <a:lstStyle/>
          <a:p>
            <a:pPr algn="ctr"/>
            <a:r>
              <a:rPr lang="en-US" sz="2800" dirty="0">
                <a:solidFill>
                  <a:srgbClr val="663300"/>
                </a:solidFill>
              </a:rPr>
              <a:t> I am going to prepare a place for </a:t>
            </a:r>
            <a:r>
              <a:rPr lang="en-US" sz="2800" dirty="0" smtClean="0">
                <a:solidFill>
                  <a:srgbClr val="663300"/>
                </a:solidFill>
              </a:rPr>
              <a:t>you?</a:t>
            </a:r>
            <a:br>
              <a:rPr lang="en-US" sz="2800" dirty="0" smtClean="0">
                <a:solidFill>
                  <a:srgbClr val="663300"/>
                </a:solidFill>
              </a:rPr>
            </a:br>
            <a:r>
              <a:rPr lang="en-US" sz="2800" dirty="0" smtClean="0">
                <a:solidFill>
                  <a:srgbClr val="663300"/>
                </a:solidFill>
              </a:rPr>
              <a:t> </a:t>
            </a:r>
            <a:r>
              <a:rPr lang="en-US" sz="2800" dirty="0">
                <a:solidFill>
                  <a:srgbClr val="663300"/>
                </a:solidFill>
              </a:rPr>
              <a:t>When everything is ready, I will come and get you, so that you will always be with me where I am.</a:t>
            </a:r>
            <a:endParaRPr lang="en-US" sz="2800" u="sng" dirty="0">
              <a:solidFill>
                <a:srgbClr val="663300"/>
              </a:solidFill>
            </a:endParaRPr>
          </a:p>
        </p:txBody>
      </p:sp>
    </p:spTree>
    <p:extLst>
      <p:ext uri="{BB962C8B-B14F-4D97-AF65-F5344CB8AC3E}">
        <p14:creationId xmlns:p14="http://schemas.microsoft.com/office/powerpoint/2010/main" val="42229748"/>
      </p:ext>
    </p:extLst>
  </p:cSld>
  <p:clrMapOvr>
    <a:masterClrMapping/>
  </p:clrMapOvr>
  <p:transition xmlns:p14="http://schemas.microsoft.com/office/powerpoint/2010/main" spd="slow">
    <p:randomBa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76800" y="3257550"/>
            <a:ext cx="3321628" cy="677108"/>
          </a:xfrm>
          <a:prstGeom prst="rect">
            <a:avLst/>
          </a:prstGeom>
          <a:noFill/>
        </p:spPr>
        <p:txBody>
          <a:bodyPr wrap="square" rtlCol="0">
            <a:spAutoFit/>
          </a:bodyPr>
          <a:lstStyle/>
          <a:p>
            <a:pPr algn="r"/>
            <a:r>
              <a:rPr lang="en-US" sz="2400" b="1" dirty="0" smtClean="0">
                <a:solidFill>
                  <a:srgbClr val="663300"/>
                </a:solidFill>
              </a:rPr>
              <a:t>Revelation 21:21-22</a:t>
            </a:r>
            <a:br>
              <a:rPr lang="en-US" sz="2400" b="1" dirty="0" smtClean="0">
                <a:solidFill>
                  <a:srgbClr val="663300"/>
                </a:solidFill>
              </a:rPr>
            </a:br>
            <a:r>
              <a:rPr lang="en-US" sz="1400" dirty="0" smtClean="0">
                <a:solidFill>
                  <a:srgbClr val="663300"/>
                </a:solidFill>
              </a:rPr>
              <a:t>New Living Translation</a:t>
            </a:r>
            <a:endParaRPr lang="en-US" sz="2400" dirty="0">
              <a:solidFill>
                <a:srgbClr val="663300"/>
              </a:solidFill>
            </a:endParaRPr>
          </a:p>
        </p:txBody>
      </p:sp>
      <p:sp>
        <p:nvSpPr>
          <p:cNvPr id="2" name="AutoShape 2" descr="Displaying IMG_920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685800" y="1200150"/>
            <a:ext cx="7848600" cy="1815882"/>
          </a:xfrm>
          <a:prstGeom prst="rect">
            <a:avLst/>
          </a:prstGeom>
          <a:noFill/>
        </p:spPr>
        <p:txBody>
          <a:bodyPr wrap="square" rtlCol="0">
            <a:spAutoFit/>
          </a:bodyPr>
          <a:lstStyle/>
          <a:p>
            <a:pPr algn="ctr"/>
            <a:r>
              <a:rPr lang="en-US" sz="2800" dirty="0">
                <a:solidFill>
                  <a:srgbClr val="663300"/>
                </a:solidFill>
              </a:rPr>
              <a:t> The twelve gates were made of pearls—each gate from a single pearl! And the main street was pure gold, as clear as </a:t>
            </a:r>
            <a:r>
              <a:rPr lang="en-US" sz="2800" dirty="0" smtClean="0">
                <a:solidFill>
                  <a:srgbClr val="663300"/>
                </a:solidFill>
              </a:rPr>
              <a:t>glass. </a:t>
            </a:r>
            <a:r>
              <a:rPr lang="en-US" sz="2800" dirty="0">
                <a:solidFill>
                  <a:srgbClr val="663300"/>
                </a:solidFill>
              </a:rPr>
              <a:t>I saw no temple in the city, for the Lord God Almighty and the Lamb are its temple.</a:t>
            </a:r>
            <a:endParaRPr lang="en-US" sz="2800" u="sng" dirty="0">
              <a:solidFill>
                <a:srgbClr val="663300"/>
              </a:solidFill>
            </a:endParaRPr>
          </a:p>
        </p:txBody>
      </p:sp>
    </p:spTree>
    <p:extLst>
      <p:ext uri="{BB962C8B-B14F-4D97-AF65-F5344CB8AC3E}">
        <p14:creationId xmlns:p14="http://schemas.microsoft.com/office/powerpoint/2010/main" val="3487760972"/>
      </p:ext>
    </p:extLst>
  </p:cSld>
  <p:clrMapOvr>
    <a:masterClrMapping/>
  </p:clrMapOvr>
  <p:transition xmlns:p14="http://schemas.microsoft.com/office/powerpoint/2010/main" spd="slow">
    <p:randomBa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528" y="625667"/>
            <a:ext cx="8382000" cy="1569660"/>
          </a:xfrm>
          <a:prstGeom prst="rect">
            <a:avLst/>
          </a:prstGeom>
          <a:noFill/>
        </p:spPr>
        <p:txBody>
          <a:bodyPr wrap="square" lIns="91440" tIns="45720" rIns="91440" bIns="45720">
            <a:spAutoFit/>
          </a:bodyPr>
          <a:lstStyle/>
          <a:p>
            <a:pPr algn="ctr"/>
            <a:r>
              <a:rPr lang="en-US" sz="4800" b="1" cap="none" spc="0" dirty="0" smtClean="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rPr>
              <a:t>What </a:t>
            </a:r>
            <a:r>
              <a:rPr lang="en-US" sz="4800" b="1" dirty="0" smtClean="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rPr>
              <a:t>are your barriers</a:t>
            </a:r>
            <a:r>
              <a:rPr lang="en-US" sz="4800" b="1" cap="none" spc="0" dirty="0" smtClean="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rPr>
              <a:t>?</a:t>
            </a:r>
            <a:endParaRPr lang="en-US" sz="4800" b="1" cap="none" spc="0" dirty="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endParaRPr>
          </a:p>
        </p:txBody>
      </p:sp>
      <p:sp>
        <p:nvSpPr>
          <p:cNvPr id="2" name="TextBox 1"/>
          <p:cNvSpPr txBox="1"/>
          <p:nvPr/>
        </p:nvSpPr>
        <p:spPr>
          <a:xfrm>
            <a:off x="1039528" y="2419350"/>
            <a:ext cx="6858000" cy="954107"/>
          </a:xfrm>
          <a:prstGeom prst="rect">
            <a:avLst/>
          </a:prstGeom>
          <a:noFill/>
        </p:spPr>
        <p:txBody>
          <a:bodyPr wrap="square" rtlCol="0">
            <a:spAutoFit/>
          </a:bodyPr>
          <a:lstStyle/>
          <a:p>
            <a:pPr algn="ctr"/>
            <a:r>
              <a:rPr lang="en-US" sz="2800" dirty="0" smtClean="0">
                <a:solidFill>
                  <a:srgbClr val="663300"/>
                </a:solidFill>
              </a:rPr>
              <a:t>Guilt, past church experiences, pride, </a:t>
            </a:r>
            <a:br>
              <a:rPr lang="en-US" sz="2800" dirty="0" smtClean="0">
                <a:solidFill>
                  <a:srgbClr val="663300"/>
                </a:solidFill>
              </a:rPr>
            </a:br>
            <a:r>
              <a:rPr lang="en-US" sz="2800" dirty="0" smtClean="0">
                <a:solidFill>
                  <a:srgbClr val="663300"/>
                </a:solidFill>
              </a:rPr>
              <a:t>not Bible smart, addictions, </a:t>
            </a:r>
            <a:r>
              <a:rPr lang="en-US" sz="2800" dirty="0" err="1" smtClean="0">
                <a:solidFill>
                  <a:srgbClr val="663300"/>
                </a:solidFill>
              </a:rPr>
              <a:t>etc</a:t>
            </a:r>
            <a:r>
              <a:rPr lang="en-US" sz="2800" dirty="0" smtClean="0">
                <a:solidFill>
                  <a:srgbClr val="663300"/>
                </a:solidFill>
              </a:rPr>
              <a:t>…</a:t>
            </a:r>
            <a:endParaRPr lang="en-US" sz="2800" dirty="0">
              <a:solidFill>
                <a:srgbClr val="663300"/>
              </a:solidFill>
            </a:endParaRPr>
          </a:p>
        </p:txBody>
      </p:sp>
    </p:spTree>
    <p:extLst>
      <p:ext uri="{BB962C8B-B14F-4D97-AF65-F5344CB8AC3E}">
        <p14:creationId xmlns:p14="http://schemas.microsoft.com/office/powerpoint/2010/main" val="2707983541"/>
      </p:ext>
    </p:extLst>
  </p:cSld>
  <p:clrMapOvr>
    <a:masterClrMapping/>
  </p:clrMapOvr>
  <p:transition xmlns:p14="http://schemas.microsoft.com/office/powerpoint/2010/main" spd="slow">
    <p:randomBa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59680" y="3536015"/>
            <a:ext cx="3321628" cy="677108"/>
          </a:xfrm>
          <a:prstGeom prst="rect">
            <a:avLst/>
          </a:prstGeom>
          <a:noFill/>
        </p:spPr>
        <p:txBody>
          <a:bodyPr wrap="square" rtlCol="0">
            <a:spAutoFit/>
          </a:bodyPr>
          <a:lstStyle/>
          <a:p>
            <a:pPr algn="r"/>
            <a:r>
              <a:rPr lang="en-US" sz="2400" b="1" dirty="0" smtClean="0">
                <a:solidFill>
                  <a:srgbClr val="663300"/>
                </a:solidFill>
              </a:rPr>
              <a:t>Hebrews 4:14-16</a:t>
            </a:r>
            <a:br>
              <a:rPr lang="en-US" sz="2400" b="1" dirty="0" smtClean="0">
                <a:solidFill>
                  <a:srgbClr val="663300"/>
                </a:solidFill>
              </a:rPr>
            </a:br>
            <a:r>
              <a:rPr lang="en-US" sz="1400" dirty="0" smtClean="0">
                <a:solidFill>
                  <a:srgbClr val="663300"/>
                </a:solidFill>
              </a:rPr>
              <a:t>New Living Translation</a:t>
            </a:r>
            <a:endParaRPr lang="en-US" sz="2400" dirty="0">
              <a:solidFill>
                <a:srgbClr val="663300"/>
              </a:solidFill>
            </a:endParaRPr>
          </a:p>
        </p:txBody>
      </p:sp>
      <p:sp>
        <p:nvSpPr>
          <p:cNvPr id="2" name="AutoShape 2" descr="Displaying IMG_920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685800" y="819150"/>
            <a:ext cx="7848600" cy="2677656"/>
          </a:xfrm>
          <a:prstGeom prst="rect">
            <a:avLst/>
          </a:prstGeom>
          <a:noFill/>
        </p:spPr>
        <p:txBody>
          <a:bodyPr wrap="square" rtlCol="0">
            <a:spAutoFit/>
          </a:bodyPr>
          <a:lstStyle/>
          <a:p>
            <a:pPr algn="ctr"/>
            <a:r>
              <a:rPr lang="en-US" sz="2400" dirty="0">
                <a:solidFill>
                  <a:srgbClr val="663300"/>
                </a:solidFill>
              </a:rPr>
              <a:t> So then, since we have a great High Priest who has entered heaven, Jesus the Son of God, let us hold firmly to what we believe. </a:t>
            </a:r>
            <a:r>
              <a:rPr lang="en-US" sz="2400" dirty="0" smtClean="0">
                <a:solidFill>
                  <a:srgbClr val="663300"/>
                </a:solidFill>
              </a:rPr>
              <a:t> </a:t>
            </a:r>
            <a:r>
              <a:rPr lang="en-US" sz="2400" dirty="0">
                <a:solidFill>
                  <a:srgbClr val="663300"/>
                </a:solidFill>
              </a:rPr>
              <a:t>This High Priest of ours understands our weaknesses, for he faced all of the same </a:t>
            </a:r>
            <a:r>
              <a:rPr lang="en-US" sz="2400" dirty="0" err="1">
                <a:solidFill>
                  <a:srgbClr val="663300"/>
                </a:solidFill>
              </a:rPr>
              <a:t>testings</a:t>
            </a:r>
            <a:r>
              <a:rPr lang="en-US" sz="2400" dirty="0">
                <a:solidFill>
                  <a:srgbClr val="663300"/>
                </a:solidFill>
              </a:rPr>
              <a:t> we do, yet he did not sin. </a:t>
            </a:r>
            <a:r>
              <a:rPr lang="en-US" sz="2400" dirty="0" smtClean="0">
                <a:solidFill>
                  <a:srgbClr val="663300"/>
                </a:solidFill>
              </a:rPr>
              <a:t>So </a:t>
            </a:r>
            <a:r>
              <a:rPr lang="en-US" sz="2400" dirty="0">
                <a:solidFill>
                  <a:srgbClr val="663300"/>
                </a:solidFill>
              </a:rPr>
              <a:t>let us come boldly to the throne of our gracious God. There we will receive his mercy, and we will find grace to help us when we need it most.</a:t>
            </a:r>
            <a:endParaRPr lang="en-US" sz="2400" u="sng" dirty="0">
              <a:solidFill>
                <a:srgbClr val="663300"/>
              </a:solidFill>
            </a:endParaRPr>
          </a:p>
        </p:txBody>
      </p:sp>
    </p:spTree>
    <p:extLst>
      <p:ext uri="{BB962C8B-B14F-4D97-AF65-F5344CB8AC3E}">
        <p14:creationId xmlns:p14="http://schemas.microsoft.com/office/powerpoint/2010/main" val="310354928"/>
      </p:ext>
    </p:extLst>
  </p:cSld>
  <p:clrMapOvr>
    <a:masterClrMapping/>
  </p:clrMapOvr>
  <p:transition xmlns:p14="http://schemas.microsoft.com/office/powerpoint/2010/main" spd="slow">
    <p:randomBa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59680" y="3536015"/>
            <a:ext cx="3321628" cy="677108"/>
          </a:xfrm>
          <a:prstGeom prst="rect">
            <a:avLst/>
          </a:prstGeom>
          <a:noFill/>
        </p:spPr>
        <p:txBody>
          <a:bodyPr wrap="square" rtlCol="0">
            <a:spAutoFit/>
          </a:bodyPr>
          <a:lstStyle/>
          <a:p>
            <a:pPr algn="r"/>
            <a:r>
              <a:rPr lang="en-US" sz="2400" b="1" dirty="0" smtClean="0">
                <a:solidFill>
                  <a:srgbClr val="663300"/>
                </a:solidFill>
              </a:rPr>
              <a:t>2 Timothy 1:7</a:t>
            </a:r>
          </a:p>
          <a:p>
            <a:pPr algn="r"/>
            <a:r>
              <a:rPr lang="en-US" sz="1400" dirty="0" smtClean="0">
                <a:solidFill>
                  <a:srgbClr val="663300"/>
                </a:solidFill>
              </a:rPr>
              <a:t>New Living Translation</a:t>
            </a:r>
            <a:endParaRPr lang="en-US" sz="2400" dirty="0">
              <a:solidFill>
                <a:srgbClr val="663300"/>
              </a:solidFill>
            </a:endParaRPr>
          </a:p>
        </p:txBody>
      </p:sp>
      <p:sp>
        <p:nvSpPr>
          <p:cNvPr id="2" name="AutoShape 2" descr="Displaying IMG_920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685800" y="1504950"/>
            <a:ext cx="7848600" cy="1569660"/>
          </a:xfrm>
          <a:prstGeom prst="rect">
            <a:avLst/>
          </a:prstGeom>
          <a:noFill/>
        </p:spPr>
        <p:txBody>
          <a:bodyPr wrap="square" rtlCol="0">
            <a:spAutoFit/>
          </a:bodyPr>
          <a:lstStyle/>
          <a:p>
            <a:pPr algn="ctr"/>
            <a:r>
              <a:rPr lang="en-US" sz="3200" dirty="0" smtClean="0">
                <a:solidFill>
                  <a:srgbClr val="663300"/>
                </a:solidFill>
              </a:rPr>
              <a:t>For God has not given us a spirit of fear and timidity, but of power, love, and self-discipline.</a:t>
            </a:r>
            <a:endParaRPr lang="en-US" sz="3200" u="sng" dirty="0">
              <a:solidFill>
                <a:srgbClr val="663300"/>
              </a:solidFill>
            </a:endParaRPr>
          </a:p>
        </p:txBody>
      </p:sp>
    </p:spTree>
    <p:extLst>
      <p:ext uri="{BB962C8B-B14F-4D97-AF65-F5344CB8AC3E}">
        <p14:creationId xmlns:p14="http://schemas.microsoft.com/office/powerpoint/2010/main" val="1308411704"/>
      </p:ext>
    </p:extLst>
  </p:cSld>
  <p:clrMapOvr>
    <a:masterClrMapping/>
  </p:clrMapOvr>
  <p:transition xmlns:p14="http://schemas.microsoft.com/office/powerpoint/2010/main" spd="slow">
    <p:randomBa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85486"/>
            <a:ext cx="2498677" cy="32670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026" name="Picture 2" descr="https://scontent.cdninstagram.com/hphotos-xfa1/t51.2885-15/s320x320/e15/11258039_727213454067693_1201397193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73384">
            <a:off x="4229872" y="695024"/>
            <a:ext cx="3048000" cy="304800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1815328497"/>
      </p:ext>
    </p:extLst>
  </p:cSld>
  <p:clrMapOvr>
    <a:masterClrMapping/>
  </p:clrMapOvr>
  <p:transition xmlns:p14="http://schemas.microsoft.com/office/powerpoint/2010/main" spd="slow">
    <p:randomBa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1.bp.blogspot.com/-mqRBL9_jzX0/Tm1HyzVarqI/AAAAAAAAFrg/2XkRTH8DLL0/s1600/The_Visit_of_the_Queen_of_Sheba_to_King_Solom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1" y="285750"/>
            <a:ext cx="6400800" cy="396155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922526908"/>
      </p:ext>
    </p:extLst>
  </p:cSld>
  <p:clrMapOvr>
    <a:masterClrMapping/>
  </p:clrMapOvr>
  <p:transition xmlns:p14="http://schemas.microsoft.com/office/powerpoint/2010/main" spd="slow">
    <p:randomBa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2730" y="971550"/>
            <a:ext cx="8382000" cy="2862322"/>
          </a:xfrm>
          <a:prstGeom prst="rect">
            <a:avLst/>
          </a:prstGeom>
          <a:noFill/>
        </p:spPr>
        <p:txBody>
          <a:bodyPr wrap="square" lIns="91440" tIns="45720" rIns="91440" bIns="45720">
            <a:spAutoFit/>
          </a:bodyPr>
          <a:lstStyle/>
          <a:p>
            <a:pPr algn="ctr"/>
            <a:r>
              <a:rPr lang="en-US" sz="3600" b="1" dirty="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rPr>
              <a:t>Through </a:t>
            </a:r>
            <a:r>
              <a:rPr lang="en-US" sz="3600" b="1" dirty="0" smtClean="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rPr>
              <a:t>Jesus, </a:t>
            </a:r>
            <a:br>
              <a:rPr lang="en-US" sz="3600" b="1" dirty="0" smtClean="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rPr>
            </a:br>
            <a:r>
              <a:rPr lang="en-US" sz="3600" b="1" dirty="0" smtClean="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rPr>
              <a:t>God </a:t>
            </a:r>
            <a:r>
              <a:rPr lang="en-US" sz="3600" b="1" dirty="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rPr>
              <a:t>has removed all the </a:t>
            </a:r>
            <a:r>
              <a:rPr lang="en-US" sz="3600" b="1" u="sng" dirty="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rPr>
              <a:t>barriers</a:t>
            </a:r>
            <a:r>
              <a:rPr lang="en-US" sz="3600" b="1" dirty="0" smtClean="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rPr>
              <a:t>. </a:t>
            </a:r>
            <a:br>
              <a:rPr lang="en-US" sz="3600" b="1" dirty="0" smtClean="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rPr>
            </a:br>
            <a:r>
              <a:rPr lang="en-US" sz="3600" b="1" u="sng" dirty="0" smtClean="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rPr>
              <a:t>Boldly </a:t>
            </a:r>
            <a:r>
              <a:rPr lang="en-US" sz="3600" b="1" dirty="0" smtClean="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rPr>
              <a:t>Come to the Throne of God.</a:t>
            </a:r>
            <a:endParaRPr lang="en-US" sz="3600" b="1" dirty="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endParaRPr>
          </a:p>
        </p:txBody>
      </p:sp>
    </p:spTree>
    <p:extLst>
      <p:ext uri="{BB962C8B-B14F-4D97-AF65-F5344CB8AC3E}">
        <p14:creationId xmlns:p14="http://schemas.microsoft.com/office/powerpoint/2010/main" val="1360949324"/>
      </p:ext>
    </p:extLst>
  </p:cSld>
  <p:clrMapOvr>
    <a:masterClrMapping/>
  </p:clrMapOvr>
  <p:transition xmlns:p14="http://schemas.microsoft.com/office/powerpoint/2010/main" spd="slow">
    <p:randomBa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290" r="17895"/>
          <a:stretch/>
        </p:blipFill>
        <p:spPr bwMode="auto">
          <a:xfrm>
            <a:off x="1" y="-18832"/>
            <a:ext cx="9143999" cy="5162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209"/>
          <a:stretch/>
        </p:blipFill>
        <p:spPr bwMode="auto">
          <a:xfrm>
            <a:off x="3465" y="-19050"/>
            <a:ext cx="9143999" cy="5162550"/>
          </a:xfrm>
          <a:prstGeom prst="rect">
            <a:avLst/>
          </a:prstGeom>
          <a:noFill/>
          <a:ln>
            <a:noFill/>
          </a:ln>
          <a:effectLst>
            <a:outerShdw dist="35921" dir="2700000" sx="1000" sy="1000" algn="ctr" rotWithShape="0">
              <a:schemeClr val="bg2">
                <a:alpha val="89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660" t="26199" r="9754"/>
          <a:stretch/>
        </p:blipFill>
        <p:spPr bwMode="auto">
          <a:xfrm>
            <a:off x="0" y="-18833"/>
            <a:ext cx="3657600" cy="5211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0" y="971550"/>
            <a:ext cx="8382000" cy="2431435"/>
          </a:xfrm>
          <a:prstGeom prst="rect">
            <a:avLst/>
          </a:prstGeom>
          <a:noFill/>
        </p:spPr>
        <p:txBody>
          <a:bodyPr wrap="square" lIns="91440" tIns="45720" rIns="91440" bIns="45720">
            <a:spAutoFit/>
          </a:bodyPr>
          <a:lstStyle/>
          <a:p>
            <a:pPr algn="ctr"/>
            <a:r>
              <a:rPr lang="en-US" sz="7200" b="1" cap="none" spc="0" dirty="0" smtClean="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rPr>
              <a:t>Where</a:t>
            </a:r>
            <a:r>
              <a:rPr lang="en-US" sz="8000" b="1" cap="none" spc="0" dirty="0" smtClean="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rPr>
              <a:t> Jesus  </a:t>
            </a:r>
            <a:r>
              <a:rPr lang="en-US" sz="7200" b="1" cap="none" spc="0" dirty="0" smtClean="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rPr>
              <a:t>Walked</a:t>
            </a:r>
            <a:endParaRPr lang="en-US" sz="7200" b="1" cap="none" spc="0" dirty="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endParaRPr>
          </a:p>
        </p:txBody>
      </p:sp>
      <p:sp>
        <p:nvSpPr>
          <p:cNvPr id="5" name="Rectangle 4"/>
          <p:cNvSpPr/>
          <p:nvPr/>
        </p:nvSpPr>
        <p:spPr>
          <a:xfrm>
            <a:off x="1676400" y="3407864"/>
            <a:ext cx="6553200" cy="584775"/>
          </a:xfrm>
          <a:prstGeom prst="rect">
            <a:avLst/>
          </a:prstGeom>
          <a:noFill/>
          <a:effectLst>
            <a:softEdge rad="127000"/>
          </a:effectLst>
        </p:spPr>
        <p:txBody>
          <a:bodyPr wrap="square" lIns="91440" tIns="45720" rIns="91440" bIns="45720">
            <a:spAutoFit/>
          </a:bodyPr>
          <a:lstStyle/>
          <a:p>
            <a:pPr algn="ctr"/>
            <a:r>
              <a:rPr lang="en-US" sz="3200" b="1" dirty="0" smtClean="0">
                <a:ln w="1905"/>
                <a:solidFill>
                  <a:schemeClr val="accent6">
                    <a:lumMod val="50000"/>
                  </a:schemeClr>
                </a:solidFill>
                <a:effectLst>
                  <a:glow rad="114300">
                    <a:srgbClr val="CC9900">
                      <a:alpha val="40000"/>
                    </a:srgbClr>
                  </a:glow>
                  <a:innerShdw blurRad="69850" dist="43180" dir="5400000">
                    <a:srgbClr val="000000">
                      <a:alpha val="65000"/>
                    </a:srgbClr>
                  </a:innerShdw>
                </a:effectLst>
              </a:rPr>
              <a:t>40 days in the footsteps of Christ</a:t>
            </a:r>
            <a:endParaRPr lang="en-US" sz="3200" b="1" dirty="0">
              <a:ln w="1905"/>
              <a:solidFill>
                <a:schemeClr val="accent6">
                  <a:lumMod val="50000"/>
                </a:schemeClr>
              </a:solidFill>
              <a:effectLst>
                <a:glow rad="114300">
                  <a:srgbClr val="CC9900">
                    <a:alpha val="40000"/>
                  </a:srgbClr>
                </a:glow>
                <a:innerShdw blurRad="69850" dist="43180" dir="5400000">
                  <a:srgbClr val="000000">
                    <a:alpha val="65000"/>
                  </a:srgbClr>
                </a:innerShdw>
              </a:effectLst>
            </a:endParaRPr>
          </a:p>
        </p:txBody>
      </p:sp>
    </p:spTree>
    <p:extLst>
      <p:ext uri="{BB962C8B-B14F-4D97-AF65-F5344CB8AC3E}">
        <p14:creationId xmlns:p14="http://schemas.microsoft.com/office/powerpoint/2010/main" val="2553017755"/>
      </p:ext>
    </p:extLst>
  </p:cSld>
  <p:clrMapOvr>
    <a:masterClrMapping/>
  </p:clrMapOvr>
  <p:transition xmlns:p14="http://schemas.microsoft.com/office/powerpoint/2010/main" spd="slow">
    <p:randomBa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1373" y="438150"/>
            <a:ext cx="35052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7060643"/>
      </p:ext>
    </p:extLst>
  </p:cSld>
  <p:clrMapOvr>
    <a:masterClrMapping/>
  </p:clrMapOvr>
  <p:transition xmlns:p14="http://schemas.microsoft.com/office/powerpoint/2010/main" spd="slow">
    <p:randomBa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38150"/>
            <a:ext cx="4248150" cy="3525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7223421"/>
      </p:ext>
    </p:extLst>
  </p:cSld>
  <p:clrMapOvr>
    <a:masterClrMapping/>
  </p:clrMapOvr>
  <p:transition xmlns:p14="http://schemas.microsoft.com/office/powerpoint/2010/main" spd="slow">
    <p:randomBa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352550"/>
            <a:ext cx="8382000" cy="830997"/>
          </a:xfrm>
          <a:prstGeom prst="rect">
            <a:avLst/>
          </a:prstGeom>
          <a:noFill/>
        </p:spPr>
        <p:txBody>
          <a:bodyPr wrap="square" lIns="91440" tIns="45720" rIns="91440" bIns="45720">
            <a:spAutoFit/>
          </a:bodyPr>
          <a:lstStyle/>
          <a:p>
            <a:pPr algn="ctr"/>
            <a:r>
              <a:rPr lang="en-US" sz="4800" b="1" cap="none" spc="0" dirty="0" smtClean="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rPr>
              <a:t>The Setting</a:t>
            </a:r>
            <a:endParaRPr lang="en-US" sz="4800" b="1" cap="none" spc="0" dirty="0">
              <a:ln w="1905"/>
              <a:solidFill>
                <a:srgbClr val="663300"/>
              </a:solidFill>
              <a:effectLst>
                <a:glow rad="139700">
                  <a:schemeClr val="bg1">
                    <a:alpha val="40000"/>
                  </a:schemeClr>
                </a:glow>
                <a:innerShdw blurRad="69850" dist="43180" dir="5400000">
                  <a:srgbClr val="000000">
                    <a:alpha val="65000"/>
                  </a:srgbClr>
                </a:innerShdw>
              </a:effectLst>
              <a:latin typeface="Lithos Pro Regular" pitchFamily="82" charset="0"/>
            </a:endParaRPr>
          </a:p>
        </p:txBody>
      </p:sp>
      <p:sp>
        <p:nvSpPr>
          <p:cNvPr id="3" name="Content Placeholder 2"/>
          <p:cNvSpPr>
            <a:spLocks noGrp="1"/>
          </p:cNvSpPr>
          <p:nvPr>
            <p:ph idx="1"/>
          </p:nvPr>
        </p:nvSpPr>
        <p:spPr>
          <a:xfrm>
            <a:off x="505691" y="2114550"/>
            <a:ext cx="8229600" cy="2118122"/>
          </a:xfrm>
        </p:spPr>
        <p:txBody>
          <a:bodyPr>
            <a:normAutofit/>
          </a:bodyPr>
          <a:lstStyle/>
          <a:p>
            <a:pPr marL="0" indent="0" algn="ctr">
              <a:buNone/>
            </a:pPr>
            <a:r>
              <a:rPr lang="en-US" sz="2800" dirty="0">
                <a:solidFill>
                  <a:srgbClr val="663300"/>
                </a:solidFill>
              </a:rPr>
              <a:t> As Jesus was leaving </a:t>
            </a:r>
            <a:r>
              <a:rPr lang="en-US" sz="2800" dirty="0" smtClean="0">
                <a:solidFill>
                  <a:srgbClr val="663300"/>
                </a:solidFill>
              </a:rPr>
              <a:t>the Temple </a:t>
            </a:r>
            <a:r>
              <a:rPr lang="en-US" sz="2800" dirty="0">
                <a:solidFill>
                  <a:srgbClr val="663300"/>
                </a:solidFill>
              </a:rPr>
              <a:t>that day, one of his disciples said, “Teacher, look at these magnificent buildings! Look at the impressive stones in the walls.”</a:t>
            </a:r>
          </a:p>
        </p:txBody>
      </p:sp>
      <p:sp>
        <p:nvSpPr>
          <p:cNvPr id="5" name="TextBox 4"/>
          <p:cNvSpPr txBox="1"/>
          <p:nvPr/>
        </p:nvSpPr>
        <p:spPr>
          <a:xfrm>
            <a:off x="5146964" y="3554573"/>
            <a:ext cx="3321628" cy="677108"/>
          </a:xfrm>
          <a:prstGeom prst="rect">
            <a:avLst/>
          </a:prstGeom>
          <a:noFill/>
        </p:spPr>
        <p:txBody>
          <a:bodyPr wrap="square" rtlCol="0">
            <a:spAutoFit/>
          </a:bodyPr>
          <a:lstStyle/>
          <a:p>
            <a:pPr algn="r"/>
            <a:r>
              <a:rPr lang="en-US" sz="2400" b="1" dirty="0" smtClean="0">
                <a:solidFill>
                  <a:srgbClr val="663300"/>
                </a:solidFill>
              </a:rPr>
              <a:t>Mark 13:1</a:t>
            </a:r>
            <a:br>
              <a:rPr lang="en-US" sz="2400" b="1" dirty="0" smtClean="0">
                <a:solidFill>
                  <a:srgbClr val="663300"/>
                </a:solidFill>
              </a:rPr>
            </a:br>
            <a:r>
              <a:rPr lang="en-US" sz="1400" dirty="0" smtClean="0">
                <a:solidFill>
                  <a:srgbClr val="663300"/>
                </a:solidFill>
              </a:rPr>
              <a:t>New Living Translation</a:t>
            </a:r>
            <a:endParaRPr lang="en-US" sz="2400" dirty="0">
              <a:solidFill>
                <a:srgbClr val="663300"/>
              </a:solidFill>
            </a:endParaRPr>
          </a:p>
        </p:txBody>
      </p:sp>
    </p:spTree>
    <p:extLst>
      <p:ext uri="{BB962C8B-B14F-4D97-AF65-F5344CB8AC3E}">
        <p14:creationId xmlns:p14="http://schemas.microsoft.com/office/powerpoint/2010/main" val="3496756387"/>
      </p:ext>
    </p:extLst>
  </p:cSld>
  <p:clrMapOvr>
    <a:masterClrMapping/>
  </p:clrMapOvr>
  <p:transition xmlns:p14="http://schemas.microsoft.com/office/powerpoint/2010/main" spd="slow">
    <p:randomBa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20828"/>
            <a:ext cx="6576150" cy="35511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6205313"/>
      </p:ext>
    </p:extLst>
  </p:cSld>
  <p:clrMapOvr>
    <a:masterClrMapping/>
  </p:clrMapOvr>
  <p:transition xmlns:p14="http://schemas.microsoft.com/office/powerpoint/2010/main" spd="slow">
    <p:randomBa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jesus-story.net/images/Copy_of_Reconstruction_model_of_Ancient_Jerusalem_in_Museum_of_David_Cas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742950"/>
            <a:ext cx="5591175" cy="31623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202359"/>
      </p:ext>
    </p:extLst>
  </p:cSld>
  <p:clrMapOvr>
    <a:masterClrMapping/>
  </p:clrMapOvr>
  <p:transition xmlns:p14="http://schemas.microsoft.com/office/powerpoint/2010/main" spd="slow">
    <p:randomBa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theyeshivaworld.com/wp-content/uploads/2015/09/kot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33350"/>
            <a:ext cx="6210300" cy="41431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520341"/>
      </p:ext>
    </p:extLst>
  </p:cSld>
  <p:clrMapOvr>
    <a:masterClrMapping/>
  </p:clrMapOvr>
  <p:transition xmlns:p14="http://schemas.microsoft.com/office/powerpoint/2010/main" spd="slow">
    <p:randomBa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24031</TotalTime>
  <Words>666</Words>
  <Application>Microsoft Macintosh PowerPoint</Application>
  <PresentationFormat>On-screen Show (16:9)</PresentationFormat>
  <Paragraphs>54</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Matt Shool</cp:lastModifiedBy>
  <cp:revision>127</cp:revision>
  <dcterms:created xsi:type="dcterms:W3CDTF">2015-09-01T16:25:20Z</dcterms:created>
  <dcterms:modified xsi:type="dcterms:W3CDTF">2015-11-02T17:24:57Z</dcterms:modified>
</cp:coreProperties>
</file>