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60" r:id="rId3"/>
    <p:sldId id="257" r:id="rId4"/>
    <p:sldId id="361" r:id="rId5"/>
    <p:sldId id="362" r:id="rId6"/>
    <p:sldId id="363" r:id="rId7"/>
    <p:sldId id="364" r:id="rId8"/>
    <p:sldId id="353" r:id="rId9"/>
    <p:sldId id="334" r:id="rId10"/>
    <p:sldId id="366" r:id="rId11"/>
    <p:sldId id="367" r:id="rId12"/>
    <p:sldId id="368" r:id="rId13"/>
    <p:sldId id="370" r:id="rId14"/>
    <p:sldId id="371" r:id="rId15"/>
    <p:sldId id="372" r:id="rId16"/>
    <p:sldId id="259" r:id="rId17"/>
    <p:sldId id="373" r:id="rId18"/>
    <p:sldId id="374" r:id="rId19"/>
    <p:sldId id="375" r:id="rId20"/>
    <p:sldId id="376" r:id="rId21"/>
    <p:sldId id="377" r:id="rId22"/>
    <p:sldId id="403" r:id="rId23"/>
    <p:sldId id="379" r:id="rId24"/>
    <p:sldId id="380" r:id="rId25"/>
    <p:sldId id="381" r:id="rId26"/>
    <p:sldId id="383" r:id="rId27"/>
    <p:sldId id="382" r:id="rId28"/>
    <p:sldId id="287" r:id="rId2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66"/>
    <a:srgbClr val="FFDC97"/>
    <a:srgbClr val="CC9900"/>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31"/>
  </p:normalViewPr>
  <p:slideViewPr>
    <p:cSldViewPr>
      <p:cViewPr varScale="1">
        <p:scale>
          <a:sx n="135" d="100"/>
          <a:sy n="135" d="100"/>
        </p:scale>
        <p:origin x="424"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20E3C6B-EFBC-440D-AC34-C8C2D05CF88B}" type="datetimeFigureOut">
              <a:rPr lang="en-US" smtClean="0"/>
              <a:t>2/26/18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C2C0E-911B-4100-92E2-EB33C96D108C}" type="slidenum">
              <a:rPr lang="en-US" smtClean="0"/>
              <a:t>‹#›</a:t>
            </a:fld>
            <a:endParaRPr lang="en-US"/>
          </a:p>
        </p:txBody>
      </p:sp>
    </p:spTree>
    <p:extLst>
      <p:ext uri="{BB962C8B-B14F-4D97-AF65-F5344CB8AC3E}">
        <p14:creationId xmlns:p14="http://schemas.microsoft.com/office/powerpoint/2010/main" val="36687320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0E3C6B-EFBC-440D-AC34-C8C2D05CF88B}" type="datetimeFigureOut">
              <a:rPr lang="en-US" smtClean="0"/>
              <a:t>2/26/18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C2C0E-911B-4100-92E2-EB33C96D108C}" type="slidenum">
              <a:rPr lang="en-US" smtClean="0"/>
              <a:t>‹#›</a:t>
            </a:fld>
            <a:endParaRPr lang="en-US"/>
          </a:p>
        </p:txBody>
      </p:sp>
    </p:spTree>
    <p:extLst>
      <p:ext uri="{BB962C8B-B14F-4D97-AF65-F5344CB8AC3E}">
        <p14:creationId xmlns:p14="http://schemas.microsoft.com/office/powerpoint/2010/main" val="694670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0E3C6B-EFBC-440D-AC34-C8C2D05CF88B}" type="datetimeFigureOut">
              <a:rPr lang="en-US" smtClean="0"/>
              <a:t>2/26/18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C2C0E-911B-4100-92E2-EB33C96D108C}" type="slidenum">
              <a:rPr lang="en-US" smtClean="0"/>
              <a:t>‹#›</a:t>
            </a:fld>
            <a:endParaRPr lang="en-US"/>
          </a:p>
        </p:txBody>
      </p:sp>
    </p:spTree>
    <p:extLst>
      <p:ext uri="{BB962C8B-B14F-4D97-AF65-F5344CB8AC3E}">
        <p14:creationId xmlns:p14="http://schemas.microsoft.com/office/powerpoint/2010/main" val="8889367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20E3C6B-EFBC-440D-AC34-C8C2D05CF88B}" type="datetimeFigureOut">
              <a:rPr lang="en-US" smtClean="0">
                <a:solidFill>
                  <a:prstClr val="black">
                    <a:tint val="75000"/>
                  </a:prstClr>
                </a:solidFill>
              </a:rPr>
              <a:pPr/>
              <a:t>2/26/18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8C2C0E-911B-4100-92E2-EB33C96D10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26617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0E3C6B-EFBC-440D-AC34-C8C2D05CF88B}" type="datetimeFigureOut">
              <a:rPr lang="en-US" smtClean="0">
                <a:solidFill>
                  <a:prstClr val="black">
                    <a:tint val="75000"/>
                  </a:prstClr>
                </a:solidFill>
              </a:rPr>
              <a:pPr/>
              <a:t>2/26/18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8C2C0E-911B-4100-92E2-EB33C96D10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25992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20E3C6B-EFBC-440D-AC34-C8C2D05CF88B}" type="datetimeFigureOut">
              <a:rPr lang="en-US" smtClean="0">
                <a:solidFill>
                  <a:prstClr val="black">
                    <a:tint val="75000"/>
                  </a:prstClr>
                </a:solidFill>
              </a:rPr>
              <a:pPr/>
              <a:t>2/26/18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8C2C0E-911B-4100-92E2-EB33C96D10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87711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20E3C6B-EFBC-440D-AC34-C8C2D05CF88B}" type="datetimeFigureOut">
              <a:rPr lang="en-US" smtClean="0">
                <a:solidFill>
                  <a:prstClr val="black">
                    <a:tint val="75000"/>
                  </a:prstClr>
                </a:solidFill>
              </a:rPr>
              <a:pPr/>
              <a:t>2/26/18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58C2C0E-911B-4100-92E2-EB33C96D10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5129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20E3C6B-EFBC-440D-AC34-C8C2D05CF88B}" type="datetimeFigureOut">
              <a:rPr lang="en-US" smtClean="0">
                <a:solidFill>
                  <a:prstClr val="black">
                    <a:tint val="75000"/>
                  </a:prstClr>
                </a:solidFill>
              </a:rPr>
              <a:pPr/>
              <a:t>2/26/18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58C2C0E-911B-4100-92E2-EB33C96D10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08015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20E3C6B-EFBC-440D-AC34-C8C2D05CF88B}" type="datetimeFigureOut">
              <a:rPr lang="en-US" smtClean="0">
                <a:solidFill>
                  <a:prstClr val="black">
                    <a:tint val="75000"/>
                  </a:prstClr>
                </a:solidFill>
              </a:rPr>
              <a:pPr/>
              <a:t>2/26/18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58C2C0E-911B-4100-92E2-EB33C96D10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59840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0E3C6B-EFBC-440D-AC34-C8C2D05CF88B}" type="datetimeFigureOut">
              <a:rPr lang="en-US" smtClean="0">
                <a:solidFill>
                  <a:prstClr val="black">
                    <a:tint val="75000"/>
                  </a:prstClr>
                </a:solidFill>
              </a:rPr>
              <a:pPr/>
              <a:t>2/26/18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58C2C0E-911B-4100-92E2-EB33C96D10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10696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20E3C6B-EFBC-440D-AC34-C8C2D05CF88B}" type="datetimeFigureOut">
              <a:rPr lang="en-US" smtClean="0">
                <a:solidFill>
                  <a:prstClr val="black">
                    <a:tint val="75000"/>
                  </a:prstClr>
                </a:solidFill>
              </a:rPr>
              <a:pPr/>
              <a:t>2/26/18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58C2C0E-911B-4100-92E2-EB33C96D10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1828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0E3C6B-EFBC-440D-AC34-C8C2D05CF88B}" type="datetimeFigureOut">
              <a:rPr lang="en-US" smtClean="0"/>
              <a:t>2/26/18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C2C0E-911B-4100-92E2-EB33C96D108C}" type="slidenum">
              <a:rPr lang="en-US" smtClean="0"/>
              <a:t>‹#›</a:t>
            </a:fld>
            <a:endParaRPr lang="en-US"/>
          </a:p>
        </p:txBody>
      </p:sp>
    </p:spTree>
    <p:extLst>
      <p:ext uri="{BB962C8B-B14F-4D97-AF65-F5344CB8AC3E}">
        <p14:creationId xmlns:p14="http://schemas.microsoft.com/office/powerpoint/2010/main" val="36160766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20E3C6B-EFBC-440D-AC34-C8C2D05CF88B}" type="datetimeFigureOut">
              <a:rPr lang="en-US" smtClean="0">
                <a:solidFill>
                  <a:prstClr val="black">
                    <a:tint val="75000"/>
                  </a:prstClr>
                </a:solidFill>
              </a:rPr>
              <a:pPr/>
              <a:t>2/26/18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58C2C0E-911B-4100-92E2-EB33C96D10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27621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0E3C6B-EFBC-440D-AC34-C8C2D05CF88B}" type="datetimeFigureOut">
              <a:rPr lang="en-US" smtClean="0">
                <a:solidFill>
                  <a:prstClr val="black">
                    <a:tint val="75000"/>
                  </a:prstClr>
                </a:solidFill>
              </a:rPr>
              <a:pPr/>
              <a:t>2/26/18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8C2C0E-911B-4100-92E2-EB33C96D10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53367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0E3C6B-EFBC-440D-AC34-C8C2D05CF88B}" type="datetimeFigureOut">
              <a:rPr lang="en-US" smtClean="0">
                <a:solidFill>
                  <a:prstClr val="black">
                    <a:tint val="75000"/>
                  </a:prstClr>
                </a:solidFill>
              </a:rPr>
              <a:pPr/>
              <a:t>2/26/18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8C2C0E-911B-4100-92E2-EB33C96D10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1517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20E3C6B-EFBC-440D-AC34-C8C2D05CF88B}" type="datetimeFigureOut">
              <a:rPr lang="en-US" smtClean="0"/>
              <a:t>2/26/18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C2C0E-911B-4100-92E2-EB33C96D108C}" type="slidenum">
              <a:rPr lang="en-US" smtClean="0"/>
              <a:t>‹#›</a:t>
            </a:fld>
            <a:endParaRPr lang="en-US"/>
          </a:p>
        </p:txBody>
      </p:sp>
    </p:spTree>
    <p:extLst>
      <p:ext uri="{BB962C8B-B14F-4D97-AF65-F5344CB8AC3E}">
        <p14:creationId xmlns:p14="http://schemas.microsoft.com/office/powerpoint/2010/main" val="5948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20E3C6B-EFBC-440D-AC34-C8C2D05CF88B}" type="datetimeFigureOut">
              <a:rPr lang="en-US" smtClean="0"/>
              <a:t>2/26/18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8C2C0E-911B-4100-92E2-EB33C96D108C}" type="slidenum">
              <a:rPr lang="en-US" smtClean="0"/>
              <a:t>‹#›</a:t>
            </a:fld>
            <a:endParaRPr lang="en-US"/>
          </a:p>
        </p:txBody>
      </p:sp>
    </p:spTree>
    <p:extLst>
      <p:ext uri="{BB962C8B-B14F-4D97-AF65-F5344CB8AC3E}">
        <p14:creationId xmlns:p14="http://schemas.microsoft.com/office/powerpoint/2010/main" val="1931706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20E3C6B-EFBC-440D-AC34-C8C2D05CF88B}" type="datetimeFigureOut">
              <a:rPr lang="en-US" smtClean="0"/>
              <a:t>2/26/18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8C2C0E-911B-4100-92E2-EB33C96D108C}" type="slidenum">
              <a:rPr lang="en-US" smtClean="0"/>
              <a:t>‹#›</a:t>
            </a:fld>
            <a:endParaRPr lang="en-US"/>
          </a:p>
        </p:txBody>
      </p:sp>
    </p:spTree>
    <p:extLst>
      <p:ext uri="{BB962C8B-B14F-4D97-AF65-F5344CB8AC3E}">
        <p14:creationId xmlns:p14="http://schemas.microsoft.com/office/powerpoint/2010/main" val="2024215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20E3C6B-EFBC-440D-AC34-C8C2D05CF88B}" type="datetimeFigureOut">
              <a:rPr lang="en-US" smtClean="0"/>
              <a:t>2/26/18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8C2C0E-911B-4100-92E2-EB33C96D108C}" type="slidenum">
              <a:rPr lang="en-US" smtClean="0"/>
              <a:t>‹#›</a:t>
            </a:fld>
            <a:endParaRPr lang="en-US"/>
          </a:p>
        </p:txBody>
      </p:sp>
    </p:spTree>
    <p:extLst>
      <p:ext uri="{BB962C8B-B14F-4D97-AF65-F5344CB8AC3E}">
        <p14:creationId xmlns:p14="http://schemas.microsoft.com/office/powerpoint/2010/main" val="568914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0E3C6B-EFBC-440D-AC34-C8C2D05CF88B}" type="datetimeFigureOut">
              <a:rPr lang="en-US" smtClean="0"/>
              <a:t>2/26/18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8C2C0E-911B-4100-92E2-EB33C96D108C}" type="slidenum">
              <a:rPr lang="en-US" smtClean="0"/>
              <a:t>‹#›</a:t>
            </a:fld>
            <a:endParaRPr lang="en-US"/>
          </a:p>
        </p:txBody>
      </p:sp>
    </p:spTree>
    <p:extLst>
      <p:ext uri="{BB962C8B-B14F-4D97-AF65-F5344CB8AC3E}">
        <p14:creationId xmlns:p14="http://schemas.microsoft.com/office/powerpoint/2010/main" val="1803454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20E3C6B-EFBC-440D-AC34-C8C2D05CF88B}" type="datetimeFigureOut">
              <a:rPr lang="en-US" smtClean="0"/>
              <a:t>2/26/18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8C2C0E-911B-4100-92E2-EB33C96D108C}" type="slidenum">
              <a:rPr lang="en-US" smtClean="0"/>
              <a:t>‹#›</a:t>
            </a:fld>
            <a:endParaRPr lang="en-US"/>
          </a:p>
        </p:txBody>
      </p:sp>
    </p:spTree>
    <p:extLst>
      <p:ext uri="{BB962C8B-B14F-4D97-AF65-F5344CB8AC3E}">
        <p14:creationId xmlns:p14="http://schemas.microsoft.com/office/powerpoint/2010/main" val="403427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20E3C6B-EFBC-440D-AC34-C8C2D05CF88B}" type="datetimeFigureOut">
              <a:rPr lang="en-US" smtClean="0"/>
              <a:t>2/26/18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8C2C0E-911B-4100-92E2-EB33C96D108C}" type="slidenum">
              <a:rPr lang="en-US" smtClean="0"/>
              <a:t>‹#›</a:t>
            </a:fld>
            <a:endParaRPr lang="en-US"/>
          </a:p>
        </p:txBody>
      </p:sp>
    </p:spTree>
    <p:extLst>
      <p:ext uri="{BB962C8B-B14F-4D97-AF65-F5344CB8AC3E}">
        <p14:creationId xmlns:p14="http://schemas.microsoft.com/office/powerpoint/2010/main" val="4199970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20E3C6B-EFBC-440D-AC34-C8C2D05CF88B}" type="datetimeFigureOut">
              <a:rPr lang="en-US" smtClean="0"/>
              <a:t>2/26/18</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58C2C0E-911B-4100-92E2-EB33C96D108C}" type="slidenum">
              <a:rPr lang="en-US" smtClean="0"/>
              <a:t>‹#›</a:t>
            </a:fld>
            <a:endParaRPr lang="en-US"/>
          </a:p>
        </p:txBody>
      </p:sp>
    </p:spTree>
    <p:extLst>
      <p:ext uri="{BB962C8B-B14F-4D97-AF65-F5344CB8AC3E}">
        <p14:creationId xmlns:p14="http://schemas.microsoft.com/office/powerpoint/2010/main" val="3937852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20E3C6B-EFBC-440D-AC34-C8C2D05CF88B}" type="datetimeFigureOut">
              <a:rPr lang="en-US" smtClean="0">
                <a:solidFill>
                  <a:prstClr val="black">
                    <a:tint val="75000"/>
                  </a:prstClr>
                </a:solidFill>
              </a:rPr>
              <a:pPr/>
              <a:t>2/26/18</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58C2C0E-911B-4100-92E2-EB33C96D10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85273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3636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D0AE24-C948-0B4C-9A38-B167F6D43528}"/>
              </a:ext>
            </a:extLst>
          </p:cNvPr>
          <p:cNvPicPr>
            <a:picLocks noChangeAspect="1"/>
          </p:cNvPicPr>
          <p:nvPr/>
        </p:nvPicPr>
        <p:blipFill>
          <a:blip r:embed="rId2"/>
          <a:stretch>
            <a:fillRect/>
          </a:stretch>
        </p:blipFill>
        <p:spPr>
          <a:xfrm>
            <a:off x="4724400" y="514350"/>
            <a:ext cx="4102100" cy="4102100"/>
          </a:xfrm>
          <a:prstGeom prst="rect">
            <a:avLst/>
          </a:prstGeom>
        </p:spPr>
      </p:pic>
      <p:sp>
        <p:nvSpPr>
          <p:cNvPr id="5" name="TextBox 4">
            <a:extLst>
              <a:ext uri="{FF2B5EF4-FFF2-40B4-BE49-F238E27FC236}">
                <a16:creationId xmlns:a16="http://schemas.microsoft.com/office/drawing/2014/main" id="{A0F28D6B-29D9-DA46-85C3-8BF1240ED8C7}"/>
              </a:ext>
            </a:extLst>
          </p:cNvPr>
          <p:cNvSpPr txBox="1"/>
          <p:nvPr/>
        </p:nvSpPr>
        <p:spPr>
          <a:xfrm>
            <a:off x="609600" y="1428750"/>
            <a:ext cx="3451538" cy="2585323"/>
          </a:xfrm>
          <a:prstGeom prst="rect">
            <a:avLst/>
          </a:prstGeom>
          <a:noFill/>
        </p:spPr>
        <p:txBody>
          <a:bodyPr wrap="square" rtlCol="0">
            <a:spAutoFit/>
          </a:bodyPr>
          <a:lstStyle/>
          <a:p>
            <a:pPr algn="ctr"/>
            <a:r>
              <a:rPr lang="en-US" dirty="0">
                <a:solidFill>
                  <a:srgbClr val="FFCC66"/>
                </a:solidFill>
                <a:latin typeface="Trajan Pro" panose="02020502050506020301" pitchFamily="18" charset="0"/>
              </a:rPr>
              <a:t>Some people </a:t>
            </a:r>
            <a:r>
              <a:rPr lang="en-US" dirty="0" err="1">
                <a:solidFill>
                  <a:srgbClr val="FFCC66"/>
                </a:solidFill>
                <a:latin typeface="Trajan Pro" panose="02020502050506020301" pitchFamily="18" charset="0"/>
              </a:rPr>
              <a:t>gotta</a:t>
            </a:r>
            <a:r>
              <a:rPr lang="en-US" dirty="0">
                <a:solidFill>
                  <a:srgbClr val="FFCC66"/>
                </a:solidFill>
                <a:latin typeface="Trajan Pro" panose="02020502050506020301" pitchFamily="18" charset="0"/>
              </a:rPr>
              <a:t> learn the </a:t>
            </a:r>
            <a:r>
              <a:rPr lang="en-US" dirty="0" err="1">
                <a:solidFill>
                  <a:srgbClr val="FFCC66"/>
                </a:solidFill>
                <a:latin typeface="Trajan Pro" panose="02020502050506020301" pitchFamily="18" charset="0"/>
              </a:rPr>
              <a:t>hardway</a:t>
            </a:r>
            <a:br>
              <a:rPr lang="en-US" dirty="0">
                <a:solidFill>
                  <a:srgbClr val="FFCC66"/>
                </a:solidFill>
                <a:latin typeface="Trajan Pro" panose="02020502050506020301" pitchFamily="18" charset="0"/>
              </a:rPr>
            </a:br>
            <a:endParaRPr lang="en-US" dirty="0">
              <a:solidFill>
                <a:srgbClr val="FFCC66"/>
              </a:solidFill>
              <a:latin typeface="Trajan Pro" panose="02020502050506020301" pitchFamily="18" charset="0"/>
            </a:endParaRPr>
          </a:p>
          <a:p>
            <a:pPr algn="ctr"/>
            <a:r>
              <a:rPr lang="en-US" dirty="0">
                <a:solidFill>
                  <a:srgbClr val="FFCC66"/>
                </a:solidFill>
                <a:latin typeface="Trajan Pro" panose="02020502050506020301" pitchFamily="18" charset="0"/>
              </a:rPr>
              <a:t>I guess I'm the </a:t>
            </a:r>
            <a:r>
              <a:rPr lang="en-US" dirty="0" err="1">
                <a:solidFill>
                  <a:srgbClr val="FFCC66"/>
                </a:solidFill>
                <a:latin typeface="Trajan Pro" panose="02020502050506020301" pitchFamily="18" charset="0"/>
              </a:rPr>
              <a:t>kinda</a:t>
            </a:r>
            <a:r>
              <a:rPr lang="en-US" dirty="0">
                <a:solidFill>
                  <a:srgbClr val="FFCC66"/>
                </a:solidFill>
                <a:latin typeface="Trajan Pro" panose="02020502050506020301" pitchFamily="18" charset="0"/>
              </a:rPr>
              <a:t> guy</a:t>
            </a:r>
            <a:br>
              <a:rPr lang="en-US" dirty="0">
                <a:solidFill>
                  <a:srgbClr val="FFCC66"/>
                </a:solidFill>
                <a:latin typeface="Trajan Pro" panose="02020502050506020301" pitchFamily="18" charset="0"/>
              </a:rPr>
            </a:br>
            <a:r>
              <a:rPr lang="en-US" dirty="0">
                <a:solidFill>
                  <a:srgbClr val="FFCC66"/>
                </a:solidFill>
                <a:latin typeface="Trajan Pro" panose="02020502050506020301" pitchFamily="18" charset="0"/>
              </a:rPr>
              <a:t>That has to find out for myself</a:t>
            </a:r>
          </a:p>
          <a:p>
            <a:pPr algn="ctr"/>
            <a:endParaRPr lang="en-US" dirty="0">
              <a:solidFill>
                <a:srgbClr val="FFCC66"/>
              </a:solidFill>
              <a:effectLst>
                <a:outerShdw blurRad="114300" dist="50800" dir="4200000" algn="ctr" rotWithShape="0">
                  <a:schemeClr val="tx2">
                    <a:lumMod val="75000"/>
                  </a:schemeClr>
                </a:outerShdw>
              </a:effectLst>
              <a:latin typeface="Trajan Pro" pitchFamily="18" charset="0"/>
            </a:endParaRPr>
          </a:p>
          <a:p>
            <a:pPr algn="ctr"/>
            <a:r>
              <a:rPr lang="en-US" dirty="0">
                <a:solidFill>
                  <a:schemeClr val="bg1"/>
                </a:solidFill>
                <a:effectLst>
                  <a:outerShdw blurRad="114300" dist="50800" dir="4200000" algn="ctr" rotWithShape="0">
                    <a:schemeClr val="tx2">
                      <a:lumMod val="75000"/>
                    </a:schemeClr>
                  </a:outerShdw>
                </a:effectLst>
                <a:latin typeface="Trajan Pro" pitchFamily="18" charset="0"/>
              </a:rPr>
              <a:t>DC TALK</a:t>
            </a:r>
          </a:p>
          <a:p>
            <a:pPr algn="ctr"/>
            <a:r>
              <a:rPr lang="en-US" dirty="0">
                <a:solidFill>
                  <a:schemeClr val="bg1"/>
                </a:solidFill>
                <a:effectLst>
                  <a:outerShdw blurRad="114300" dist="50800" dir="4200000" algn="ctr" rotWithShape="0">
                    <a:schemeClr val="tx2">
                      <a:lumMod val="75000"/>
                    </a:schemeClr>
                  </a:outerShdw>
                </a:effectLst>
                <a:latin typeface="Trajan Pro" pitchFamily="18" charset="0"/>
              </a:rPr>
              <a:t>HARDWAY</a:t>
            </a:r>
          </a:p>
        </p:txBody>
      </p:sp>
    </p:spTree>
    <p:extLst>
      <p:ext uri="{BB962C8B-B14F-4D97-AF65-F5344CB8AC3E}">
        <p14:creationId xmlns:p14="http://schemas.microsoft.com/office/powerpoint/2010/main" val="39252776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DC5A4E-A51E-6B45-BBE1-34F015E9E50C}"/>
              </a:ext>
            </a:extLst>
          </p:cNvPr>
          <p:cNvPicPr>
            <a:picLocks noChangeAspect="1"/>
          </p:cNvPicPr>
          <p:nvPr/>
        </p:nvPicPr>
        <p:blipFill>
          <a:blip r:embed="rId2"/>
          <a:stretch>
            <a:fillRect/>
          </a:stretch>
        </p:blipFill>
        <p:spPr>
          <a:xfrm>
            <a:off x="381000" y="514350"/>
            <a:ext cx="5048251" cy="4038600"/>
          </a:xfrm>
          <a:prstGeom prst="rect">
            <a:avLst/>
          </a:prstGeom>
        </p:spPr>
      </p:pic>
      <p:pic>
        <p:nvPicPr>
          <p:cNvPr id="5" name="Picture 4">
            <a:extLst>
              <a:ext uri="{FF2B5EF4-FFF2-40B4-BE49-F238E27FC236}">
                <a16:creationId xmlns:a16="http://schemas.microsoft.com/office/drawing/2014/main" id="{F53DC91E-62CB-3440-AC74-1558547A7D8B}"/>
              </a:ext>
            </a:extLst>
          </p:cNvPr>
          <p:cNvPicPr>
            <a:picLocks noChangeAspect="1"/>
          </p:cNvPicPr>
          <p:nvPr/>
        </p:nvPicPr>
        <p:blipFill>
          <a:blip r:embed="rId3"/>
          <a:stretch>
            <a:fillRect/>
          </a:stretch>
        </p:blipFill>
        <p:spPr>
          <a:xfrm>
            <a:off x="4953000" y="1764030"/>
            <a:ext cx="3843338" cy="3074670"/>
          </a:xfrm>
          <a:prstGeom prst="rect">
            <a:avLst/>
          </a:prstGeom>
        </p:spPr>
      </p:pic>
    </p:spTree>
    <p:extLst>
      <p:ext uri="{BB962C8B-B14F-4D97-AF65-F5344CB8AC3E}">
        <p14:creationId xmlns:p14="http://schemas.microsoft.com/office/powerpoint/2010/main" val="18520395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7994963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0F28D6B-29D9-DA46-85C3-8BF1240ED8C7}"/>
              </a:ext>
            </a:extLst>
          </p:cNvPr>
          <p:cNvSpPr txBox="1"/>
          <p:nvPr/>
        </p:nvSpPr>
        <p:spPr>
          <a:xfrm>
            <a:off x="3009900" y="1504950"/>
            <a:ext cx="4038600" cy="2585323"/>
          </a:xfrm>
          <a:prstGeom prst="rect">
            <a:avLst/>
          </a:prstGeom>
          <a:noFill/>
        </p:spPr>
        <p:txBody>
          <a:bodyPr wrap="square" rtlCol="0">
            <a:spAutoFit/>
          </a:bodyPr>
          <a:lstStyle/>
          <a:p>
            <a:pPr algn="ctr"/>
            <a:r>
              <a:rPr lang="en-US" b="1" dirty="0">
                <a:solidFill>
                  <a:srgbClr val="FFCC66"/>
                </a:solidFill>
                <a:latin typeface="Trajan Pro" panose="02020502050506020301" pitchFamily="18" charset="0"/>
              </a:rPr>
              <a:t>"I told </a:t>
            </a:r>
            <a:r>
              <a:rPr lang="en-US" b="1" dirty="0" err="1">
                <a:solidFill>
                  <a:srgbClr val="FFCC66"/>
                </a:solidFill>
                <a:latin typeface="Trajan Pro" panose="02020502050506020301" pitchFamily="18" charset="0"/>
              </a:rPr>
              <a:t>him,'Son</a:t>
            </a:r>
            <a:r>
              <a:rPr lang="en-US" b="1" dirty="0">
                <a:solidFill>
                  <a:srgbClr val="FFCC66"/>
                </a:solidFill>
                <a:latin typeface="Trajan Pro" panose="02020502050506020301" pitchFamily="18" charset="0"/>
              </a:rPr>
              <a:t>, what is it with you. Is it ignorance or apathy?’</a:t>
            </a:r>
            <a:br>
              <a:rPr lang="en-US" b="1" dirty="0">
                <a:solidFill>
                  <a:srgbClr val="FFCC66"/>
                </a:solidFill>
                <a:latin typeface="Trajan Pro" panose="02020502050506020301" pitchFamily="18" charset="0"/>
              </a:rPr>
            </a:br>
            <a:endParaRPr lang="en-US" b="1" dirty="0">
              <a:solidFill>
                <a:srgbClr val="FFCC66"/>
              </a:solidFill>
              <a:latin typeface="Trajan Pro" panose="02020502050506020301" pitchFamily="18" charset="0"/>
            </a:endParaRPr>
          </a:p>
          <a:p>
            <a:pPr algn="ctr"/>
            <a:r>
              <a:rPr lang="en-US" b="1" dirty="0">
                <a:solidFill>
                  <a:srgbClr val="FFCC66"/>
                </a:solidFill>
                <a:latin typeface="Trajan Pro" panose="02020502050506020301" pitchFamily="18" charset="0"/>
              </a:rPr>
              <a:t>He said, 'Coach, I don't know and I don't care."</a:t>
            </a:r>
            <a:endParaRPr lang="en-US" dirty="0">
              <a:solidFill>
                <a:srgbClr val="FFCC66"/>
              </a:solidFill>
              <a:latin typeface="Trajan Pro" panose="02020502050506020301" pitchFamily="18" charset="0"/>
            </a:endParaRPr>
          </a:p>
          <a:p>
            <a:pPr algn="ctr"/>
            <a:endParaRPr lang="en-US" dirty="0">
              <a:solidFill>
                <a:srgbClr val="FFCC66"/>
              </a:solidFill>
              <a:effectLst>
                <a:outerShdw blurRad="114300" dist="50800" dir="4200000" algn="ctr" rotWithShape="0">
                  <a:schemeClr val="tx2">
                    <a:lumMod val="75000"/>
                  </a:schemeClr>
                </a:outerShdw>
              </a:effectLst>
              <a:latin typeface="Trajan Pro" pitchFamily="18" charset="0"/>
            </a:endParaRPr>
          </a:p>
          <a:p>
            <a:pPr algn="ctr"/>
            <a:r>
              <a:rPr lang="en-US" dirty="0">
                <a:solidFill>
                  <a:schemeClr val="bg1"/>
                </a:solidFill>
                <a:effectLst>
                  <a:outerShdw blurRad="114300" dist="50800" dir="4200000" algn="ctr" rotWithShape="0">
                    <a:schemeClr val="tx2">
                      <a:lumMod val="75000"/>
                    </a:schemeClr>
                  </a:outerShdw>
                </a:effectLst>
                <a:latin typeface="Trajan Pro" pitchFamily="18" charset="0"/>
              </a:rPr>
              <a:t>Frank </a:t>
            </a:r>
            <a:r>
              <a:rPr lang="en-US" dirty="0" err="1">
                <a:solidFill>
                  <a:schemeClr val="bg1"/>
                </a:solidFill>
                <a:effectLst>
                  <a:outerShdw blurRad="114300" dist="50800" dir="4200000" algn="ctr" rotWithShape="0">
                    <a:schemeClr val="tx2">
                      <a:lumMod val="75000"/>
                    </a:schemeClr>
                  </a:outerShdw>
                </a:effectLst>
                <a:latin typeface="Trajan Pro" pitchFamily="18" charset="0"/>
              </a:rPr>
              <a:t>Layden</a:t>
            </a:r>
            <a:endParaRPr lang="en-US" dirty="0">
              <a:solidFill>
                <a:schemeClr val="bg1"/>
              </a:solidFill>
              <a:effectLst>
                <a:outerShdw blurRad="114300" dist="50800" dir="4200000" algn="ctr" rotWithShape="0">
                  <a:schemeClr val="tx2">
                    <a:lumMod val="75000"/>
                  </a:schemeClr>
                </a:outerShdw>
              </a:effectLst>
              <a:latin typeface="Trajan Pro" pitchFamily="18" charset="0"/>
            </a:endParaRPr>
          </a:p>
          <a:p>
            <a:pPr algn="ctr"/>
            <a:r>
              <a:rPr lang="en-US" dirty="0">
                <a:solidFill>
                  <a:schemeClr val="bg1"/>
                </a:solidFill>
                <a:effectLst>
                  <a:outerShdw blurRad="114300" dist="50800" dir="4200000" algn="ctr" rotWithShape="0">
                    <a:schemeClr val="tx2">
                      <a:lumMod val="75000"/>
                    </a:schemeClr>
                  </a:outerShdw>
                </a:effectLst>
                <a:latin typeface="Trajan Pro" pitchFamily="18" charset="0"/>
              </a:rPr>
              <a:t>Utah Jazz Coach</a:t>
            </a:r>
          </a:p>
        </p:txBody>
      </p:sp>
      <p:pic>
        <p:nvPicPr>
          <p:cNvPr id="2" name="Picture 1">
            <a:extLst>
              <a:ext uri="{FF2B5EF4-FFF2-40B4-BE49-F238E27FC236}">
                <a16:creationId xmlns:a16="http://schemas.microsoft.com/office/drawing/2014/main" id="{36A5492C-D3E2-6F42-965D-5640A7150BA4}"/>
              </a:ext>
            </a:extLst>
          </p:cNvPr>
          <p:cNvPicPr>
            <a:picLocks noChangeAspect="1"/>
          </p:cNvPicPr>
          <p:nvPr/>
        </p:nvPicPr>
        <p:blipFill>
          <a:blip r:embed="rId2"/>
          <a:stretch>
            <a:fillRect/>
          </a:stretch>
        </p:blipFill>
        <p:spPr>
          <a:xfrm>
            <a:off x="457200" y="666750"/>
            <a:ext cx="2552700" cy="3886200"/>
          </a:xfrm>
          <a:prstGeom prst="rect">
            <a:avLst/>
          </a:prstGeom>
        </p:spPr>
      </p:pic>
    </p:spTree>
    <p:extLst>
      <p:ext uri="{BB962C8B-B14F-4D97-AF65-F5344CB8AC3E}">
        <p14:creationId xmlns:p14="http://schemas.microsoft.com/office/powerpoint/2010/main" val="1808893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1576730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8904" y="1308378"/>
            <a:ext cx="7620000" cy="769441"/>
          </a:xfrm>
          <a:prstGeom prst="rect">
            <a:avLst/>
          </a:prstGeom>
          <a:noFill/>
        </p:spPr>
        <p:txBody>
          <a:bodyPr wrap="square" rtlCol="0">
            <a:spAutoFit/>
          </a:bodyPr>
          <a:lstStyle/>
          <a:p>
            <a:r>
              <a:rPr lang="en-US" sz="4400" dirty="0">
                <a:solidFill>
                  <a:srgbClr val="FFCC66"/>
                </a:solidFill>
                <a:effectLst>
                  <a:outerShdw blurRad="38100" dist="38100" dir="2700000" algn="tl">
                    <a:srgbClr val="000000">
                      <a:alpha val="43137"/>
                    </a:srgbClr>
                  </a:outerShdw>
                </a:effectLst>
                <a:latin typeface="Dumbledor 1" panose="00000400000000000000" pitchFamily="2" charset="0"/>
              </a:rPr>
              <a:t>BEWARE OF </a:t>
            </a:r>
          </a:p>
        </p:txBody>
      </p:sp>
      <p:cxnSp>
        <p:nvCxnSpPr>
          <p:cNvPr id="3" name="Straight Connector 2"/>
          <p:cNvCxnSpPr/>
          <p:nvPr/>
        </p:nvCxnSpPr>
        <p:spPr>
          <a:xfrm>
            <a:off x="533400" y="2038350"/>
            <a:ext cx="5867400" cy="0"/>
          </a:xfrm>
          <a:prstGeom prst="line">
            <a:avLst/>
          </a:prstGeom>
          <a:ln w="12700">
            <a:solidFill>
              <a:srgbClr val="FFCC66"/>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7B2E5EFD-3AC3-B34D-9EC1-C82CC5FFE821}"/>
              </a:ext>
            </a:extLst>
          </p:cNvPr>
          <p:cNvGrpSpPr/>
          <p:nvPr/>
        </p:nvGrpSpPr>
        <p:grpSpPr>
          <a:xfrm>
            <a:off x="2846709" y="3257550"/>
            <a:ext cx="1240781" cy="982519"/>
            <a:chOff x="6195704" y="3368069"/>
            <a:chExt cx="685800" cy="591235"/>
          </a:xfrm>
        </p:grpSpPr>
        <p:sp>
          <p:nvSpPr>
            <p:cNvPr id="7" name="Oval 6"/>
            <p:cNvSpPr/>
            <p:nvPr/>
          </p:nvSpPr>
          <p:spPr>
            <a:xfrm>
              <a:off x="6262352" y="3368069"/>
              <a:ext cx="609600" cy="591235"/>
            </a:xfrm>
            <a:prstGeom prst="ellipse">
              <a:avLst/>
            </a:prstGeom>
            <a:solidFill>
              <a:srgbClr val="99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195704" y="3385877"/>
              <a:ext cx="685800" cy="555618"/>
            </a:xfrm>
            <a:prstGeom prst="rect">
              <a:avLst/>
            </a:prstGeom>
            <a:noFill/>
          </p:spPr>
          <p:txBody>
            <a:bodyPr wrap="square" rtlCol="0">
              <a:spAutoFit/>
            </a:bodyPr>
            <a:lstStyle/>
            <a:p>
              <a:pPr algn="ctr"/>
              <a:r>
                <a:rPr lang="en-US" sz="5400" dirty="0">
                  <a:latin typeface="Dumbledor 1" panose="00000400000000000000" pitchFamily="2" charset="0"/>
                </a:rPr>
                <a:t>1</a:t>
              </a:r>
            </a:p>
          </p:txBody>
        </p:sp>
      </p:grpSp>
      <p:sp>
        <p:nvSpPr>
          <p:cNvPr id="11" name="TextBox 10"/>
          <p:cNvSpPr txBox="1"/>
          <p:nvPr/>
        </p:nvSpPr>
        <p:spPr>
          <a:xfrm>
            <a:off x="508715" y="1954709"/>
            <a:ext cx="6363237" cy="584775"/>
          </a:xfrm>
          <a:prstGeom prst="rect">
            <a:avLst/>
          </a:prstGeom>
          <a:noFill/>
        </p:spPr>
        <p:txBody>
          <a:bodyPr wrap="square" rtlCol="0">
            <a:spAutoFit/>
          </a:bodyPr>
          <a:lstStyle/>
          <a:p>
            <a:r>
              <a:rPr lang="en-US" sz="3200" dirty="0">
                <a:solidFill>
                  <a:srgbClr val="FFCC66"/>
                </a:solidFill>
                <a:effectLst>
                  <a:outerShdw blurRad="38100" dist="38100" dir="2700000" algn="tl">
                    <a:srgbClr val="000000">
                      <a:alpha val="43137"/>
                    </a:srgbClr>
                  </a:outerShdw>
                </a:effectLst>
                <a:latin typeface="Dumbledor 1" panose="00000400000000000000" pitchFamily="2" charset="0"/>
              </a:rPr>
              <a:t>Secret Idols And False Forgiveness</a:t>
            </a:r>
          </a:p>
        </p:txBody>
      </p:sp>
    </p:spTree>
    <p:extLst>
      <p:ext uri="{BB962C8B-B14F-4D97-AF65-F5344CB8AC3E}">
        <p14:creationId xmlns:p14="http://schemas.microsoft.com/office/powerpoint/2010/main" val="25184129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666750"/>
            <a:ext cx="6326746" cy="3970318"/>
          </a:xfrm>
          <a:prstGeom prst="rect">
            <a:avLst/>
          </a:prstGeom>
          <a:noFill/>
        </p:spPr>
        <p:txBody>
          <a:bodyPr wrap="square" rtlCol="0">
            <a:spAutoFit/>
          </a:bodyPr>
          <a:lstStyle/>
          <a:p>
            <a:r>
              <a:rPr lang="en-US" sz="1400" dirty="0">
                <a:solidFill>
                  <a:srgbClr val="FFCC66"/>
                </a:solidFill>
                <a:latin typeface="Trajan Pro" panose="02020502050506020301" pitchFamily="18" charset="0"/>
              </a:rPr>
              <a:t>“I will crush Judah and Jerusalem with my fist</a:t>
            </a:r>
          </a:p>
          <a:p>
            <a:endParaRPr lang="en-US" sz="1400" dirty="0">
              <a:solidFill>
                <a:srgbClr val="FFCC66"/>
              </a:solidFill>
              <a:latin typeface="Trajan Pro" panose="02020502050506020301" pitchFamily="18" charset="0"/>
            </a:endParaRPr>
          </a:p>
          <a:p>
            <a:r>
              <a:rPr lang="en-US" sz="1400" dirty="0">
                <a:solidFill>
                  <a:srgbClr val="FFCC66"/>
                </a:solidFill>
                <a:latin typeface="Trajan Pro" panose="02020502050506020301" pitchFamily="18" charset="0"/>
              </a:rPr>
              <a:t>God is going to bring judgment on all the nations surrounding Israel for the evil and detestable practices, but notice God starts the punishing internally.  His people get punished first. The church people get the first wave of punishment.</a:t>
            </a:r>
          </a:p>
          <a:p>
            <a:endParaRPr lang="en-US" sz="1400" dirty="0">
              <a:solidFill>
                <a:srgbClr val="FFCC66"/>
              </a:solidFill>
              <a:latin typeface="Trajan Pro" panose="02020502050506020301" pitchFamily="18" charset="0"/>
            </a:endParaRPr>
          </a:p>
          <a:p>
            <a:r>
              <a:rPr lang="en-US" sz="1400" dirty="0">
                <a:solidFill>
                  <a:srgbClr val="FFCC66"/>
                </a:solidFill>
                <a:latin typeface="Trajan Pro" panose="02020502050506020301" pitchFamily="18" charset="0"/>
              </a:rPr>
              <a:t>and destroy every last trace of their Baal worship.</a:t>
            </a:r>
          </a:p>
          <a:p>
            <a:r>
              <a:rPr lang="en-US" sz="1400" dirty="0">
                <a:solidFill>
                  <a:srgbClr val="FFCC66"/>
                </a:solidFill>
                <a:latin typeface="Trajan Pro" panose="02020502050506020301" pitchFamily="18" charset="0"/>
              </a:rPr>
              <a:t>I will put an end to all the idolatrous priests,</a:t>
            </a:r>
          </a:p>
          <a:p>
            <a:r>
              <a:rPr lang="en-US" sz="1400" dirty="0">
                <a:solidFill>
                  <a:srgbClr val="FFCC66"/>
                </a:solidFill>
                <a:latin typeface="Trajan Pro" panose="02020502050506020301" pitchFamily="18" charset="0"/>
              </a:rPr>
              <a:t>so that even the memory of them will disappear.</a:t>
            </a:r>
          </a:p>
          <a:p>
            <a:endParaRPr lang="en-US" sz="1400" dirty="0">
              <a:solidFill>
                <a:srgbClr val="FFCC66"/>
              </a:solidFill>
              <a:latin typeface="Trajan Pro" panose="02020502050506020301" pitchFamily="18" charset="0"/>
            </a:endParaRPr>
          </a:p>
          <a:p>
            <a:r>
              <a:rPr lang="en-US" sz="1400" dirty="0">
                <a:solidFill>
                  <a:srgbClr val="FFCC66"/>
                </a:solidFill>
                <a:latin typeface="Trajan Pro" panose="02020502050506020301" pitchFamily="18" charset="0"/>
              </a:rPr>
              <a:t>For they go up to their roofs</a:t>
            </a:r>
          </a:p>
          <a:p>
            <a:r>
              <a:rPr lang="en-US" sz="1400" dirty="0">
                <a:solidFill>
                  <a:srgbClr val="FFCC66"/>
                </a:solidFill>
                <a:latin typeface="Trajan Pro" panose="02020502050506020301" pitchFamily="18" charset="0"/>
              </a:rPr>
              <a:t>    and bow down to the sun, moon, and stars.</a:t>
            </a:r>
          </a:p>
          <a:p>
            <a:r>
              <a:rPr lang="en-US" sz="1400" dirty="0">
                <a:solidFill>
                  <a:srgbClr val="FFCC66"/>
                </a:solidFill>
                <a:latin typeface="Trajan Pro" panose="02020502050506020301" pitchFamily="18" charset="0"/>
              </a:rPr>
              <a:t>They claim to follow the Lord,</a:t>
            </a:r>
          </a:p>
          <a:p>
            <a:r>
              <a:rPr lang="en-US" sz="1400" dirty="0">
                <a:solidFill>
                  <a:srgbClr val="FFCC66"/>
                </a:solidFill>
                <a:latin typeface="Trajan Pro" panose="02020502050506020301" pitchFamily="18" charset="0"/>
              </a:rPr>
              <a:t>    but then they worship </a:t>
            </a:r>
            <a:r>
              <a:rPr lang="en-US" sz="1400" dirty="0" err="1">
                <a:solidFill>
                  <a:srgbClr val="FFCC66"/>
                </a:solidFill>
                <a:latin typeface="Trajan Pro" panose="02020502050506020301" pitchFamily="18" charset="0"/>
              </a:rPr>
              <a:t>Molech</a:t>
            </a:r>
            <a:r>
              <a:rPr lang="en-US" sz="1400" dirty="0">
                <a:solidFill>
                  <a:srgbClr val="FFCC66"/>
                </a:solidFill>
                <a:latin typeface="Trajan Pro" panose="02020502050506020301" pitchFamily="18" charset="0"/>
              </a:rPr>
              <a:t>, too.</a:t>
            </a:r>
          </a:p>
          <a:p>
            <a:endParaRPr lang="en-US" sz="1400" dirty="0">
              <a:solidFill>
                <a:srgbClr val="FFCC66"/>
              </a:solidFill>
              <a:effectLst>
                <a:outerShdw blurRad="114300" dist="50800" dir="4200000" algn="ctr" rotWithShape="0">
                  <a:schemeClr val="tx2">
                    <a:lumMod val="75000"/>
                  </a:schemeClr>
                </a:outerShdw>
              </a:effectLst>
              <a:latin typeface="Trajan Pro" panose="02020502050506020301" pitchFamily="18" charset="0"/>
            </a:endParaRPr>
          </a:p>
          <a:p>
            <a:r>
              <a:rPr lang="en-US" sz="1400" dirty="0">
                <a:solidFill>
                  <a:srgbClr val="FFCC66"/>
                </a:solidFill>
                <a:effectLst>
                  <a:outerShdw blurRad="114300" dist="50800" dir="4200000" algn="ctr" rotWithShape="0">
                    <a:schemeClr val="tx2">
                      <a:lumMod val="75000"/>
                    </a:schemeClr>
                  </a:outerShdw>
                </a:effectLst>
                <a:latin typeface="Trajan Pro" panose="02020502050506020301" pitchFamily="18" charset="0"/>
              </a:rPr>
              <a:t>ZEPHANIAH 1:4-5</a:t>
            </a:r>
          </a:p>
        </p:txBody>
      </p:sp>
    </p:spTree>
    <p:extLst>
      <p:ext uri="{BB962C8B-B14F-4D97-AF65-F5344CB8AC3E}">
        <p14:creationId xmlns:p14="http://schemas.microsoft.com/office/powerpoint/2010/main" val="6448974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8904" y="1308378"/>
            <a:ext cx="7620000" cy="769441"/>
          </a:xfrm>
          <a:prstGeom prst="rect">
            <a:avLst/>
          </a:prstGeom>
          <a:noFill/>
        </p:spPr>
        <p:txBody>
          <a:bodyPr wrap="square" rtlCol="0">
            <a:spAutoFit/>
          </a:bodyPr>
          <a:lstStyle/>
          <a:p>
            <a:r>
              <a:rPr lang="en-US" sz="4400" dirty="0">
                <a:solidFill>
                  <a:srgbClr val="FFCC66"/>
                </a:solidFill>
                <a:effectLst>
                  <a:outerShdw blurRad="38100" dist="38100" dir="2700000" algn="tl">
                    <a:srgbClr val="000000">
                      <a:alpha val="43137"/>
                    </a:srgbClr>
                  </a:outerShdw>
                </a:effectLst>
                <a:latin typeface="Dumbledor 1" panose="00000400000000000000" pitchFamily="2" charset="0"/>
              </a:rPr>
              <a:t>SECRET IDOLS</a:t>
            </a:r>
          </a:p>
        </p:txBody>
      </p:sp>
      <p:cxnSp>
        <p:nvCxnSpPr>
          <p:cNvPr id="3" name="Straight Connector 2"/>
          <p:cNvCxnSpPr/>
          <p:nvPr/>
        </p:nvCxnSpPr>
        <p:spPr>
          <a:xfrm>
            <a:off x="533400" y="2038350"/>
            <a:ext cx="5867400" cy="0"/>
          </a:xfrm>
          <a:prstGeom prst="line">
            <a:avLst/>
          </a:prstGeom>
          <a:ln w="12700">
            <a:solidFill>
              <a:srgbClr val="FFCC66"/>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08715" y="1954709"/>
            <a:ext cx="6730285" cy="1569660"/>
          </a:xfrm>
          <a:prstGeom prst="rect">
            <a:avLst/>
          </a:prstGeom>
          <a:noFill/>
        </p:spPr>
        <p:txBody>
          <a:bodyPr wrap="square" rtlCol="0">
            <a:spAutoFit/>
          </a:bodyPr>
          <a:lstStyle/>
          <a:p>
            <a:r>
              <a:rPr lang="en-US" sz="3200" dirty="0">
                <a:solidFill>
                  <a:srgbClr val="FFCC66"/>
                </a:solidFill>
                <a:effectLst>
                  <a:outerShdw blurRad="38100" dist="38100" dir="2700000" algn="tl">
                    <a:srgbClr val="000000">
                      <a:alpha val="43137"/>
                    </a:srgbClr>
                  </a:outerShdw>
                </a:effectLst>
                <a:latin typeface="Dumbledor 1" pitchFamily="2" charset="0"/>
              </a:rPr>
              <a:t>Baal: </a:t>
            </a:r>
            <a:r>
              <a:rPr lang="en-US" sz="2800" dirty="0">
                <a:solidFill>
                  <a:schemeClr val="bg1">
                    <a:lumMod val="95000"/>
                  </a:schemeClr>
                </a:solidFill>
                <a:latin typeface="Dumbledor 1" pitchFamily="2" charset="0"/>
              </a:rPr>
              <a:t>Successful crops get your rich</a:t>
            </a:r>
            <a:endParaRPr lang="en-US" sz="2800" dirty="0">
              <a:solidFill>
                <a:schemeClr val="bg1">
                  <a:lumMod val="95000"/>
                </a:schemeClr>
              </a:solidFill>
              <a:effectLst>
                <a:outerShdw blurRad="38100" dist="38100" dir="2700000" algn="tl">
                  <a:srgbClr val="000000">
                    <a:alpha val="43137"/>
                  </a:srgbClr>
                </a:outerShdw>
              </a:effectLst>
              <a:latin typeface="Dumbledor 1" pitchFamily="2" charset="0"/>
            </a:endParaRPr>
          </a:p>
          <a:p>
            <a:r>
              <a:rPr lang="en-US" sz="3200" dirty="0">
                <a:solidFill>
                  <a:srgbClr val="FFCC66"/>
                </a:solidFill>
                <a:effectLst>
                  <a:outerShdw blurRad="38100" dist="38100" dir="2700000" algn="tl">
                    <a:srgbClr val="000000">
                      <a:alpha val="43137"/>
                    </a:srgbClr>
                  </a:outerShdw>
                </a:effectLst>
                <a:latin typeface="Dumbledor 1" pitchFamily="2" charset="0"/>
              </a:rPr>
              <a:t>Starry Hosts: </a:t>
            </a:r>
            <a:r>
              <a:rPr lang="en-US" sz="2400" dirty="0">
                <a:solidFill>
                  <a:schemeClr val="bg1">
                    <a:lumMod val="95000"/>
                  </a:schemeClr>
                </a:solidFill>
                <a:latin typeface="Dumbledor 1" pitchFamily="2" charset="0"/>
              </a:rPr>
              <a:t>Deities of beauty. Worshipping creation.</a:t>
            </a:r>
            <a:endParaRPr lang="en-US" sz="2400" dirty="0">
              <a:solidFill>
                <a:schemeClr val="bg1">
                  <a:lumMod val="95000"/>
                </a:schemeClr>
              </a:solidFill>
              <a:effectLst>
                <a:outerShdw blurRad="38100" dist="38100" dir="2700000" algn="tl">
                  <a:srgbClr val="000000">
                    <a:alpha val="43137"/>
                  </a:srgbClr>
                </a:outerShdw>
              </a:effectLst>
              <a:latin typeface="Dumbledor 1" pitchFamily="2" charset="0"/>
            </a:endParaRPr>
          </a:p>
          <a:p>
            <a:r>
              <a:rPr lang="en-US" sz="3200" dirty="0" err="1">
                <a:solidFill>
                  <a:srgbClr val="FFCC66"/>
                </a:solidFill>
                <a:effectLst>
                  <a:outerShdw blurRad="38100" dist="38100" dir="2700000" algn="tl">
                    <a:srgbClr val="000000">
                      <a:alpha val="43137"/>
                    </a:srgbClr>
                  </a:outerShdw>
                </a:effectLst>
                <a:latin typeface="Dumbledor 1" pitchFamily="2" charset="0"/>
              </a:rPr>
              <a:t>Molek</a:t>
            </a:r>
            <a:r>
              <a:rPr lang="en-US" sz="3200" dirty="0">
                <a:solidFill>
                  <a:srgbClr val="FFCC66"/>
                </a:solidFill>
                <a:effectLst>
                  <a:outerShdw blurRad="38100" dist="38100" dir="2700000" algn="tl">
                    <a:srgbClr val="000000">
                      <a:alpha val="43137"/>
                    </a:srgbClr>
                  </a:outerShdw>
                </a:effectLst>
                <a:latin typeface="Dumbledor 1" pitchFamily="2" charset="0"/>
              </a:rPr>
              <a:t>: </a:t>
            </a:r>
            <a:r>
              <a:rPr lang="en-US" sz="2300" dirty="0">
                <a:solidFill>
                  <a:schemeClr val="bg1">
                    <a:lumMod val="95000"/>
                  </a:schemeClr>
                </a:solidFill>
                <a:latin typeface="Dumbledor 1" pitchFamily="2" charset="0"/>
              </a:rPr>
              <a:t>Deity of Appeasement. Bargain to pay for their sin.</a:t>
            </a:r>
          </a:p>
        </p:txBody>
      </p:sp>
    </p:spTree>
    <p:extLst>
      <p:ext uri="{BB962C8B-B14F-4D97-AF65-F5344CB8AC3E}">
        <p14:creationId xmlns:p14="http://schemas.microsoft.com/office/powerpoint/2010/main" val="22681112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285750"/>
            <a:ext cx="6326746" cy="4616648"/>
          </a:xfrm>
          <a:prstGeom prst="rect">
            <a:avLst/>
          </a:prstGeom>
          <a:noFill/>
        </p:spPr>
        <p:txBody>
          <a:bodyPr wrap="square" rtlCol="0">
            <a:spAutoFit/>
          </a:bodyPr>
          <a:lstStyle/>
          <a:p>
            <a:r>
              <a:rPr lang="en-US" sz="1400" dirty="0">
                <a:solidFill>
                  <a:srgbClr val="FFCC66"/>
                </a:solidFill>
                <a:latin typeface="Trajan Pro" panose="02020502050506020301" pitchFamily="18" charset="0"/>
              </a:rPr>
              <a:t>And I will destroy those who used to worship me</a:t>
            </a:r>
          </a:p>
          <a:p>
            <a:r>
              <a:rPr lang="en-US" sz="1400" dirty="0">
                <a:solidFill>
                  <a:srgbClr val="FFCC66"/>
                </a:solidFill>
                <a:latin typeface="Trajan Pro" panose="02020502050506020301" pitchFamily="18" charset="0"/>
              </a:rPr>
              <a:t>    but now no longer do.</a:t>
            </a:r>
          </a:p>
          <a:p>
            <a:r>
              <a:rPr lang="en-US" sz="1400" dirty="0">
                <a:solidFill>
                  <a:srgbClr val="FFCC66"/>
                </a:solidFill>
                <a:latin typeface="Trajan Pro" panose="02020502050506020301" pitchFamily="18" charset="0"/>
              </a:rPr>
              <a:t>They no longer ask for the Lord’s guidance</a:t>
            </a:r>
          </a:p>
          <a:p>
            <a:r>
              <a:rPr lang="en-US" sz="1400" dirty="0">
                <a:solidFill>
                  <a:srgbClr val="FFCC66"/>
                </a:solidFill>
                <a:latin typeface="Trajan Pro" panose="02020502050506020301" pitchFamily="18" charset="0"/>
              </a:rPr>
              <a:t>    or seek my blessings.”</a:t>
            </a:r>
          </a:p>
          <a:p>
            <a:endParaRPr lang="en-US" sz="1400" dirty="0">
              <a:solidFill>
                <a:srgbClr val="FFCC66"/>
              </a:solidFill>
              <a:latin typeface="Trajan Pro" panose="02020502050506020301" pitchFamily="18" charset="0"/>
            </a:endParaRPr>
          </a:p>
          <a:p>
            <a:r>
              <a:rPr lang="en-US" sz="1400" dirty="0">
                <a:solidFill>
                  <a:srgbClr val="FFCC66"/>
                </a:solidFill>
                <a:latin typeface="Trajan Pro" panose="02020502050506020301" pitchFamily="18" charset="0"/>
              </a:rPr>
              <a:t>Stand in silence in the presence of the Sovereign Lord,</a:t>
            </a:r>
          </a:p>
          <a:p>
            <a:r>
              <a:rPr lang="en-US" sz="1400" dirty="0">
                <a:solidFill>
                  <a:srgbClr val="FFCC66"/>
                </a:solidFill>
                <a:latin typeface="Trajan Pro" panose="02020502050506020301" pitchFamily="18" charset="0"/>
              </a:rPr>
              <a:t>    for the awesome day of the Lord’s judgment is near.</a:t>
            </a:r>
          </a:p>
          <a:p>
            <a:r>
              <a:rPr lang="en-US" sz="1400" dirty="0">
                <a:solidFill>
                  <a:srgbClr val="FFCC66"/>
                </a:solidFill>
                <a:latin typeface="Trajan Pro" panose="02020502050506020301" pitchFamily="18" charset="0"/>
              </a:rPr>
              <a:t>The Lord has prepared his people for a great slaughter</a:t>
            </a:r>
          </a:p>
          <a:p>
            <a:r>
              <a:rPr lang="en-US" sz="1400" dirty="0">
                <a:solidFill>
                  <a:srgbClr val="FFCC66"/>
                </a:solidFill>
                <a:latin typeface="Trajan Pro" panose="02020502050506020301" pitchFamily="18" charset="0"/>
              </a:rPr>
              <a:t>    and has chosen their executioners.</a:t>
            </a:r>
          </a:p>
          <a:p>
            <a:endParaRPr lang="en-US" sz="1400" b="1" dirty="0">
              <a:solidFill>
                <a:srgbClr val="FFCC66"/>
              </a:solidFill>
              <a:latin typeface="Trajan Pro" panose="02020502050506020301" pitchFamily="18" charset="0"/>
            </a:endParaRPr>
          </a:p>
          <a:p>
            <a:r>
              <a:rPr lang="en-US" sz="1400" dirty="0">
                <a:solidFill>
                  <a:srgbClr val="FFCC66"/>
                </a:solidFill>
                <a:latin typeface="Trajan Pro" panose="02020502050506020301" pitchFamily="18" charset="0"/>
              </a:rPr>
              <a:t>“On that day of judgment,”</a:t>
            </a:r>
          </a:p>
          <a:p>
            <a:r>
              <a:rPr lang="en-US" sz="1400" dirty="0">
                <a:solidFill>
                  <a:srgbClr val="FFCC66"/>
                </a:solidFill>
                <a:latin typeface="Trajan Pro" panose="02020502050506020301" pitchFamily="18" charset="0"/>
              </a:rPr>
              <a:t>    says the Lord,</a:t>
            </a:r>
          </a:p>
          <a:p>
            <a:r>
              <a:rPr lang="en-US" sz="1400" dirty="0">
                <a:solidFill>
                  <a:srgbClr val="FFCC66"/>
                </a:solidFill>
                <a:latin typeface="Trajan Pro" panose="02020502050506020301" pitchFamily="18" charset="0"/>
              </a:rPr>
              <a:t>“I will punish the leaders and princes of Judah</a:t>
            </a:r>
          </a:p>
          <a:p>
            <a:r>
              <a:rPr lang="en-US" sz="1400" dirty="0">
                <a:solidFill>
                  <a:srgbClr val="FFCC66"/>
                </a:solidFill>
                <a:latin typeface="Trajan Pro" panose="02020502050506020301" pitchFamily="18" charset="0"/>
              </a:rPr>
              <a:t>    and all those following pagan customs.</a:t>
            </a:r>
          </a:p>
          <a:p>
            <a:endParaRPr lang="en-US" sz="1400" b="1" dirty="0">
              <a:solidFill>
                <a:srgbClr val="FFCC66"/>
              </a:solidFill>
              <a:latin typeface="Trajan Pro" panose="02020502050506020301" pitchFamily="18" charset="0"/>
            </a:endParaRPr>
          </a:p>
          <a:p>
            <a:r>
              <a:rPr lang="en-US" sz="1400" dirty="0">
                <a:solidFill>
                  <a:srgbClr val="FFCC66"/>
                </a:solidFill>
                <a:latin typeface="Trajan Pro" panose="02020502050506020301" pitchFamily="18" charset="0"/>
              </a:rPr>
              <a:t>Yes, I will punish those who participate in pagan worship ceremonies,</a:t>
            </a:r>
          </a:p>
          <a:p>
            <a:r>
              <a:rPr lang="en-US" sz="1400" dirty="0">
                <a:solidFill>
                  <a:srgbClr val="FFCC66"/>
                </a:solidFill>
                <a:latin typeface="Trajan Pro" panose="02020502050506020301" pitchFamily="18" charset="0"/>
              </a:rPr>
              <a:t>    and those who fill their masters’ houses with violence and deceit.</a:t>
            </a:r>
          </a:p>
          <a:p>
            <a:endParaRPr lang="en-US" sz="1400" dirty="0">
              <a:solidFill>
                <a:srgbClr val="FFCC66"/>
              </a:solidFill>
              <a:effectLst>
                <a:outerShdw blurRad="114300" dist="50800" dir="4200000" algn="ctr" rotWithShape="0">
                  <a:schemeClr val="tx2">
                    <a:lumMod val="75000"/>
                  </a:schemeClr>
                </a:outerShdw>
              </a:effectLst>
              <a:latin typeface="Trajan Pro" panose="02020502050506020301" pitchFamily="18" charset="0"/>
            </a:endParaRPr>
          </a:p>
          <a:p>
            <a:r>
              <a:rPr lang="en-US" sz="1400" dirty="0">
                <a:solidFill>
                  <a:srgbClr val="FFCC66"/>
                </a:solidFill>
                <a:effectLst>
                  <a:outerShdw blurRad="114300" dist="50800" dir="4200000" algn="ctr" rotWithShape="0">
                    <a:schemeClr val="tx2">
                      <a:lumMod val="75000"/>
                    </a:schemeClr>
                  </a:outerShdw>
                </a:effectLst>
                <a:latin typeface="Trajan Pro" panose="02020502050506020301" pitchFamily="18" charset="0"/>
              </a:rPr>
              <a:t>ZEPHANIAH 1:6-9</a:t>
            </a:r>
          </a:p>
        </p:txBody>
      </p:sp>
    </p:spTree>
    <p:extLst>
      <p:ext uri="{BB962C8B-B14F-4D97-AF65-F5344CB8AC3E}">
        <p14:creationId xmlns:p14="http://schemas.microsoft.com/office/powerpoint/2010/main" val="21053385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8904" y="1308378"/>
            <a:ext cx="7620000" cy="769441"/>
          </a:xfrm>
          <a:prstGeom prst="rect">
            <a:avLst/>
          </a:prstGeom>
          <a:noFill/>
        </p:spPr>
        <p:txBody>
          <a:bodyPr wrap="square" rtlCol="0">
            <a:spAutoFit/>
          </a:bodyPr>
          <a:lstStyle/>
          <a:p>
            <a:r>
              <a:rPr lang="en-US" sz="4400" dirty="0">
                <a:solidFill>
                  <a:srgbClr val="FFCC66"/>
                </a:solidFill>
                <a:effectLst>
                  <a:outerShdw blurRad="38100" dist="38100" dir="2700000" algn="tl">
                    <a:srgbClr val="000000">
                      <a:alpha val="43137"/>
                    </a:srgbClr>
                  </a:outerShdw>
                </a:effectLst>
                <a:latin typeface="Dumbledor 1" panose="00000400000000000000" pitchFamily="2" charset="0"/>
              </a:rPr>
              <a:t>BE PREEMPTIVE</a:t>
            </a:r>
          </a:p>
        </p:txBody>
      </p:sp>
      <p:cxnSp>
        <p:nvCxnSpPr>
          <p:cNvPr id="3" name="Straight Connector 2"/>
          <p:cNvCxnSpPr/>
          <p:nvPr/>
        </p:nvCxnSpPr>
        <p:spPr>
          <a:xfrm>
            <a:off x="533400" y="2038350"/>
            <a:ext cx="5867400" cy="0"/>
          </a:xfrm>
          <a:prstGeom prst="line">
            <a:avLst/>
          </a:prstGeom>
          <a:ln w="12700">
            <a:solidFill>
              <a:srgbClr val="FFCC66"/>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7B2E5EFD-3AC3-B34D-9EC1-C82CC5FFE821}"/>
              </a:ext>
            </a:extLst>
          </p:cNvPr>
          <p:cNvGrpSpPr/>
          <p:nvPr/>
        </p:nvGrpSpPr>
        <p:grpSpPr>
          <a:xfrm>
            <a:off x="2846709" y="3257550"/>
            <a:ext cx="1240781" cy="982519"/>
            <a:chOff x="6195704" y="3368069"/>
            <a:chExt cx="685800" cy="591235"/>
          </a:xfrm>
        </p:grpSpPr>
        <p:sp>
          <p:nvSpPr>
            <p:cNvPr id="7" name="Oval 6"/>
            <p:cNvSpPr/>
            <p:nvPr/>
          </p:nvSpPr>
          <p:spPr>
            <a:xfrm>
              <a:off x="6262352" y="3368069"/>
              <a:ext cx="609600" cy="591235"/>
            </a:xfrm>
            <a:prstGeom prst="ellipse">
              <a:avLst/>
            </a:prstGeom>
            <a:solidFill>
              <a:srgbClr val="99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195704" y="3385877"/>
              <a:ext cx="685800" cy="555618"/>
            </a:xfrm>
            <a:prstGeom prst="rect">
              <a:avLst/>
            </a:prstGeom>
            <a:noFill/>
          </p:spPr>
          <p:txBody>
            <a:bodyPr wrap="square" rtlCol="0">
              <a:spAutoFit/>
            </a:bodyPr>
            <a:lstStyle/>
            <a:p>
              <a:pPr algn="ctr"/>
              <a:r>
                <a:rPr lang="en-US" sz="5400" dirty="0">
                  <a:latin typeface="Dumbledor 1" panose="00000400000000000000" pitchFamily="2" charset="0"/>
                </a:rPr>
                <a:t>2</a:t>
              </a:r>
            </a:p>
          </p:txBody>
        </p:sp>
      </p:grpSp>
      <p:sp>
        <p:nvSpPr>
          <p:cNvPr id="11" name="TextBox 10"/>
          <p:cNvSpPr txBox="1"/>
          <p:nvPr/>
        </p:nvSpPr>
        <p:spPr>
          <a:xfrm>
            <a:off x="508715" y="1954709"/>
            <a:ext cx="6363237" cy="584775"/>
          </a:xfrm>
          <a:prstGeom prst="rect">
            <a:avLst/>
          </a:prstGeom>
          <a:noFill/>
        </p:spPr>
        <p:txBody>
          <a:bodyPr wrap="square" rtlCol="0">
            <a:spAutoFit/>
          </a:bodyPr>
          <a:lstStyle/>
          <a:p>
            <a:r>
              <a:rPr lang="en-US" sz="3200" dirty="0">
                <a:solidFill>
                  <a:srgbClr val="FFCC66"/>
                </a:solidFill>
                <a:effectLst>
                  <a:outerShdw blurRad="38100" dist="38100" dir="2700000" algn="tl">
                    <a:srgbClr val="000000">
                      <a:alpha val="43137"/>
                    </a:srgbClr>
                  </a:outerShdw>
                </a:effectLst>
                <a:latin typeface="Dumbledor 1" panose="00000400000000000000" pitchFamily="2" charset="0"/>
              </a:rPr>
              <a:t>About Simple Disciplines</a:t>
            </a:r>
          </a:p>
        </p:txBody>
      </p:sp>
    </p:spTree>
    <p:extLst>
      <p:ext uri="{BB962C8B-B14F-4D97-AF65-F5344CB8AC3E}">
        <p14:creationId xmlns:p14="http://schemas.microsoft.com/office/powerpoint/2010/main" val="9128012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1084" b="23526"/>
          <a:stretch/>
        </p:blipFill>
        <p:spPr bwMode="auto">
          <a:xfrm>
            <a:off x="628916" y="2756654"/>
            <a:ext cx="6462231" cy="14914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838200" y="971550"/>
            <a:ext cx="6858000" cy="1785104"/>
          </a:xfrm>
          <a:prstGeom prst="rect">
            <a:avLst/>
          </a:prstGeom>
          <a:noFill/>
        </p:spPr>
        <p:txBody>
          <a:bodyPr wrap="square" rtlCol="0">
            <a:spAutoFit/>
          </a:bodyPr>
          <a:lstStyle/>
          <a:p>
            <a:r>
              <a:rPr lang="en-US" sz="4000" dirty="0">
                <a:solidFill>
                  <a:srgbClr val="FFDC97"/>
                </a:solidFill>
                <a:effectLst>
                  <a:outerShdw blurRad="114300" dist="50800" dir="4200000" algn="ctr" rotWithShape="0">
                    <a:schemeClr val="tx2">
                      <a:lumMod val="75000"/>
                    </a:schemeClr>
                  </a:outerShdw>
                </a:effectLst>
                <a:latin typeface="Trajan Pro" pitchFamily="18" charset="0"/>
              </a:rPr>
              <a:t>Book of the</a:t>
            </a:r>
            <a:br>
              <a:rPr lang="en-US" sz="4400" dirty="0">
                <a:solidFill>
                  <a:srgbClr val="FFDC97"/>
                </a:solidFill>
                <a:effectLst>
                  <a:outerShdw blurRad="114300" dist="50800" dir="4200000" algn="ctr" rotWithShape="0">
                    <a:schemeClr val="tx2">
                      <a:lumMod val="75000"/>
                    </a:schemeClr>
                  </a:outerShdw>
                </a:effectLst>
                <a:latin typeface="Trajan Pro" pitchFamily="18" charset="0"/>
              </a:rPr>
            </a:br>
            <a:r>
              <a:rPr lang="en-US" sz="6600" dirty="0">
                <a:solidFill>
                  <a:srgbClr val="FFDC97"/>
                </a:solidFill>
                <a:effectLst>
                  <a:outerShdw blurRad="114300" dist="50800" dir="4200000" algn="ctr" rotWithShape="0">
                    <a:schemeClr val="tx2">
                      <a:lumMod val="75000"/>
                    </a:schemeClr>
                  </a:outerShdw>
                </a:effectLst>
                <a:latin typeface="Trajan Pro" pitchFamily="18" charset="0"/>
              </a:rPr>
              <a:t>TWELVE</a:t>
            </a:r>
          </a:p>
        </p:txBody>
      </p:sp>
      <p:sp>
        <p:nvSpPr>
          <p:cNvPr id="5" name="Oval 4">
            <a:extLst>
              <a:ext uri="{FF2B5EF4-FFF2-40B4-BE49-F238E27FC236}">
                <a16:creationId xmlns:a16="http://schemas.microsoft.com/office/drawing/2014/main" id="{6FF90D59-2EDE-A941-A20D-D0A037A74A1E}"/>
              </a:ext>
            </a:extLst>
          </p:cNvPr>
          <p:cNvSpPr/>
          <p:nvPr/>
        </p:nvSpPr>
        <p:spPr>
          <a:xfrm>
            <a:off x="4876800" y="2626102"/>
            <a:ext cx="609600" cy="17526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93333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8904" y="1308378"/>
            <a:ext cx="7620000" cy="769441"/>
          </a:xfrm>
          <a:prstGeom prst="rect">
            <a:avLst/>
          </a:prstGeom>
          <a:noFill/>
        </p:spPr>
        <p:txBody>
          <a:bodyPr wrap="square" rtlCol="0">
            <a:spAutoFit/>
          </a:bodyPr>
          <a:lstStyle/>
          <a:p>
            <a:r>
              <a:rPr lang="en-US" sz="4400" dirty="0">
                <a:solidFill>
                  <a:srgbClr val="FFCC66"/>
                </a:solidFill>
                <a:effectLst>
                  <a:outerShdw blurRad="38100" dist="38100" dir="2700000" algn="tl">
                    <a:srgbClr val="000000">
                      <a:alpha val="43137"/>
                    </a:srgbClr>
                  </a:outerShdw>
                </a:effectLst>
                <a:latin typeface="Dumbledor 1" panose="00000400000000000000" pitchFamily="2" charset="0"/>
              </a:rPr>
              <a:t>BE PREEMPTIVE</a:t>
            </a:r>
          </a:p>
        </p:txBody>
      </p:sp>
      <p:cxnSp>
        <p:nvCxnSpPr>
          <p:cNvPr id="3" name="Straight Connector 2"/>
          <p:cNvCxnSpPr/>
          <p:nvPr/>
        </p:nvCxnSpPr>
        <p:spPr>
          <a:xfrm>
            <a:off x="533400" y="2038350"/>
            <a:ext cx="5867400" cy="0"/>
          </a:xfrm>
          <a:prstGeom prst="line">
            <a:avLst/>
          </a:prstGeom>
          <a:ln w="12700">
            <a:solidFill>
              <a:srgbClr val="FFCC66"/>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08715" y="1954709"/>
            <a:ext cx="6363237" cy="584775"/>
          </a:xfrm>
          <a:prstGeom prst="rect">
            <a:avLst/>
          </a:prstGeom>
          <a:noFill/>
        </p:spPr>
        <p:txBody>
          <a:bodyPr wrap="square" rtlCol="0">
            <a:spAutoFit/>
          </a:bodyPr>
          <a:lstStyle/>
          <a:p>
            <a:r>
              <a:rPr lang="en-US" sz="3200" dirty="0">
                <a:solidFill>
                  <a:srgbClr val="FFCC66"/>
                </a:solidFill>
                <a:effectLst>
                  <a:outerShdw blurRad="38100" dist="38100" dir="2700000" algn="tl">
                    <a:srgbClr val="000000">
                      <a:alpha val="43137"/>
                    </a:srgbClr>
                  </a:outerShdw>
                </a:effectLst>
                <a:latin typeface="Dumbledor 1" panose="00000400000000000000" pitchFamily="2" charset="0"/>
              </a:rPr>
              <a:t>About Simple Disciplines</a:t>
            </a:r>
          </a:p>
        </p:txBody>
      </p:sp>
      <p:sp>
        <p:nvSpPr>
          <p:cNvPr id="5" name="Rectangle 4">
            <a:extLst>
              <a:ext uri="{FF2B5EF4-FFF2-40B4-BE49-F238E27FC236}">
                <a16:creationId xmlns:a16="http://schemas.microsoft.com/office/drawing/2014/main" id="{08B33BE4-E9E4-2A4C-AC6C-166886A2258F}"/>
              </a:ext>
            </a:extLst>
          </p:cNvPr>
          <p:cNvSpPr/>
          <p:nvPr/>
        </p:nvSpPr>
        <p:spPr>
          <a:xfrm>
            <a:off x="501645" y="2623125"/>
            <a:ext cx="6501685" cy="1569660"/>
          </a:xfrm>
          <a:prstGeom prst="rect">
            <a:avLst/>
          </a:prstGeom>
        </p:spPr>
        <p:txBody>
          <a:bodyPr wrap="square">
            <a:spAutoFit/>
          </a:bodyPr>
          <a:lstStyle/>
          <a:p>
            <a:pPr>
              <a:buFont typeface="Arial" panose="020B0604020202020204" pitchFamily="34" charset="0"/>
              <a:buChar char="•"/>
            </a:pPr>
            <a:r>
              <a:rPr lang="en-US" sz="3200" dirty="0">
                <a:solidFill>
                  <a:schemeClr val="bg1"/>
                </a:solidFill>
                <a:latin typeface="Dumbledor 1" pitchFamily="2" charset="0"/>
              </a:rPr>
              <a:t>Go to church every week</a:t>
            </a:r>
          </a:p>
          <a:p>
            <a:pPr>
              <a:buFont typeface="Arial" panose="020B0604020202020204" pitchFamily="34" charset="0"/>
              <a:buChar char="•"/>
            </a:pPr>
            <a:r>
              <a:rPr lang="en-US" sz="3200" dirty="0">
                <a:solidFill>
                  <a:schemeClr val="bg1"/>
                </a:solidFill>
                <a:latin typeface="Dumbledor 1" pitchFamily="2" charset="0"/>
              </a:rPr>
              <a:t>Pray (build your relationship with God)</a:t>
            </a:r>
          </a:p>
          <a:p>
            <a:pPr>
              <a:buFont typeface="Arial" panose="020B0604020202020204" pitchFamily="34" charset="0"/>
              <a:buChar char="•"/>
            </a:pPr>
            <a:r>
              <a:rPr lang="en-US" sz="3200" dirty="0">
                <a:solidFill>
                  <a:schemeClr val="bg1"/>
                </a:solidFill>
                <a:latin typeface="Dumbledor 1" pitchFamily="2" charset="0"/>
              </a:rPr>
              <a:t>Love others</a:t>
            </a:r>
            <a:endParaRPr lang="en-US" sz="3200" dirty="0">
              <a:solidFill>
                <a:schemeClr val="bg1"/>
              </a:solidFill>
              <a:effectLst/>
              <a:latin typeface="Dumbledor 1" pitchFamily="2" charset="0"/>
            </a:endParaRPr>
          </a:p>
        </p:txBody>
      </p:sp>
    </p:spTree>
    <p:extLst>
      <p:ext uri="{BB962C8B-B14F-4D97-AF65-F5344CB8AC3E}">
        <p14:creationId xmlns:p14="http://schemas.microsoft.com/office/powerpoint/2010/main" val="7601953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86921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285750"/>
            <a:ext cx="6326746" cy="4678204"/>
          </a:xfrm>
          <a:prstGeom prst="rect">
            <a:avLst/>
          </a:prstGeom>
          <a:noFill/>
        </p:spPr>
        <p:txBody>
          <a:bodyPr wrap="square" rtlCol="0">
            <a:spAutoFit/>
          </a:bodyPr>
          <a:lstStyle/>
          <a:p>
            <a:r>
              <a:rPr lang="en-US" sz="1700" dirty="0">
                <a:solidFill>
                  <a:srgbClr val="FFCC66"/>
                </a:solidFill>
                <a:latin typeface="Trajan Pro" panose="02020502050506020301" pitchFamily="18" charset="0"/>
              </a:rPr>
              <a:t>Gather together—yes, gather together,</a:t>
            </a:r>
          </a:p>
          <a:p>
            <a:r>
              <a:rPr lang="en-US" sz="1700" dirty="0">
                <a:solidFill>
                  <a:srgbClr val="FFCC66"/>
                </a:solidFill>
                <a:latin typeface="Trajan Pro" panose="02020502050506020301" pitchFamily="18" charset="0"/>
              </a:rPr>
              <a:t>    you shameless nation.</a:t>
            </a:r>
          </a:p>
          <a:p>
            <a:r>
              <a:rPr lang="en-US" sz="1700" dirty="0">
                <a:solidFill>
                  <a:srgbClr val="FFCC66"/>
                </a:solidFill>
                <a:latin typeface="Trajan Pro" panose="02020502050506020301" pitchFamily="18" charset="0"/>
              </a:rPr>
              <a:t>Gather before judgment begins,</a:t>
            </a:r>
          </a:p>
          <a:p>
            <a:r>
              <a:rPr lang="en-US" sz="1700" dirty="0">
                <a:solidFill>
                  <a:srgbClr val="FFCC66"/>
                </a:solidFill>
                <a:latin typeface="Trajan Pro" panose="02020502050506020301" pitchFamily="18" charset="0"/>
              </a:rPr>
              <a:t>    before your time to repent is blown away like chaff.</a:t>
            </a:r>
          </a:p>
          <a:p>
            <a:r>
              <a:rPr lang="en-US" sz="1700" dirty="0">
                <a:solidFill>
                  <a:srgbClr val="FFCC66"/>
                </a:solidFill>
                <a:latin typeface="Trajan Pro" panose="02020502050506020301" pitchFamily="18" charset="0"/>
              </a:rPr>
              <a:t>Act now, before the fierce fury of the Lord falls</a:t>
            </a:r>
          </a:p>
          <a:p>
            <a:r>
              <a:rPr lang="en-US" sz="1700" dirty="0">
                <a:solidFill>
                  <a:srgbClr val="FFCC66"/>
                </a:solidFill>
                <a:latin typeface="Trajan Pro" panose="02020502050506020301" pitchFamily="18" charset="0"/>
              </a:rPr>
              <a:t>    and the terrible day of the Lord’s anger begins.</a:t>
            </a:r>
          </a:p>
          <a:p>
            <a:r>
              <a:rPr lang="en-US" sz="1700" dirty="0">
                <a:solidFill>
                  <a:srgbClr val="FFCC66"/>
                </a:solidFill>
                <a:latin typeface="Trajan Pro" panose="02020502050506020301" pitchFamily="18" charset="0"/>
              </a:rPr>
              <a:t>Seek the </a:t>
            </a:r>
            <a:r>
              <a:rPr lang="en-US" sz="2000" dirty="0">
                <a:solidFill>
                  <a:schemeClr val="bg1">
                    <a:lumMod val="95000"/>
                  </a:schemeClr>
                </a:solidFill>
                <a:latin typeface="Trajan Pro" panose="02020502050506020301" pitchFamily="18" charset="0"/>
              </a:rPr>
              <a:t>Lord</a:t>
            </a:r>
            <a:r>
              <a:rPr lang="en-US" sz="1700" dirty="0">
                <a:solidFill>
                  <a:srgbClr val="FFCC66"/>
                </a:solidFill>
                <a:latin typeface="Trajan Pro" panose="02020502050506020301" pitchFamily="18" charset="0"/>
              </a:rPr>
              <a:t>, all who are humble,</a:t>
            </a:r>
          </a:p>
          <a:p>
            <a:r>
              <a:rPr lang="en-US" sz="1700" dirty="0">
                <a:solidFill>
                  <a:srgbClr val="FFCC66"/>
                </a:solidFill>
                <a:latin typeface="Trajan Pro" panose="02020502050506020301" pitchFamily="18" charset="0"/>
              </a:rPr>
              <a:t>    and follow his commands.</a:t>
            </a:r>
          </a:p>
          <a:p>
            <a:r>
              <a:rPr lang="en-US" sz="1700" dirty="0">
                <a:solidFill>
                  <a:srgbClr val="FFCC66"/>
                </a:solidFill>
                <a:latin typeface="Trajan Pro" panose="02020502050506020301" pitchFamily="18" charset="0"/>
              </a:rPr>
              <a:t>Seek to </a:t>
            </a:r>
            <a:r>
              <a:rPr lang="en-US" sz="2000" dirty="0">
                <a:solidFill>
                  <a:schemeClr val="bg1">
                    <a:lumMod val="95000"/>
                  </a:schemeClr>
                </a:solidFill>
                <a:latin typeface="Trajan Pro" panose="02020502050506020301" pitchFamily="18" charset="0"/>
              </a:rPr>
              <a:t>do what is right</a:t>
            </a:r>
          </a:p>
          <a:p>
            <a:r>
              <a:rPr lang="en-US" sz="1700" dirty="0">
                <a:solidFill>
                  <a:srgbClr val="FFCC66"/>
                </a:solidFill>
                <a:latin typeface="Trajan Pro" panose="02020502050506020301" pitchFamily="18" charset="0"/>
              </a:rPr>
              <a:t>    and to </a:t>
            </a:r>
            <a:r>
              <a:rPr lang="en-US" sz="2000" dirty="0">
                <a:solidFill>
                  <a:schemeClr val="bg1">
                    <a:lumMod val="95000"/>
                  </a:schemeClr>
                </a:solidFill>
                <a:latin typeface="Trajan Pro" panose="02020502050506020301" pitchFamily="18" charset="0"/>
              </a:rPr>
              <a:t>live humbly</a:t>
            </a:r>
            <a:r>
              <a:rPr lang="en-US" sz="1700" dirty="0">
                <a:solidFill>
                  <a:srgbClr val="FFCC66"/>
                </a:solidFill>
                <a:latin typeface="Trajan Pro" panose="02020502050506020301" pitchFamily="18" charset="0"/>
              </a:rPr>
              <a:t>.</a:t>
            </a:r>
          </a:p>
          <a:p>
            <a:r>
              <a:rPr lang="en-US" sz="1700" dirty="0">
                <a:solidFill>
                  <a:srgbClr val="FFCC66"/>
                </a:solidFill>
                <a:latin typeface="Trajan Pro" panose="02020502050506020301" pitchFamily="18" charset="0"/>
              </a:rPr>
              <a:t>Perhaps even yet the Lord will protect you—</a:t>
            </a:r>
          </a:p>
          <a:p>
            <a:r>
              <a:rPr lang="en-US" sz="1700" dirty="0">
                <a:solidFill>
                  <a:srgbClr val="FFCC66"/>
                </a:solidFill>
                <a:latin typeface="Trajan Pro" panose="02020502050506020301" pitchFamily="18" charset="0"/>
              </a:rPr>
              <a:t>    protect you from his anger on that day of destruction.</a:t>
            </a:r>
          </a:p>
          <a:p>
            <a:endParaRPr lang="en-US" sz="1700" dirty="0">
              <a:solidFill>
                <a:srgbClr val="FFCC66"/>
              </a:solidFill>
              <a:effectLst>
                <a:outerShdw blurRad="114300" dist="50800" dir="4200000" algn="ctr" rotWithShape="0">
                  <a:schemeClr val="tx2">
                    <a:lumMod val="75000"/>
                  </a:schemeClr>
                </a:outerShdw>
              </a:effectLst>
              <a:latin typeface="Trajan Pro" panose="02020502050506020301" pitchFamily="18" charset="0"/>
            </a:endParaRPr>
          </a:p>
          <a:p>
            <a:r>
              <a:rPr lang="en-US" sz="1700" dirty="0">
                <a:solidFill>
                  <a:srgbClr val="FFCC66"/>
                </a:solidFill>
                <a:effectLst>
                  <a:outerShdw blurRad="114300" dist="50800" dir="4200000" algn="ctr" rotWithShape="0">
                    <a:schemeClr val="tx2">
                      <a:lumMod val="75000"/>
                    </a:schemeClr>
                  </a:outerShdw>
                </a:effectLst>
                <a:latin typeface="Trajan Pro" panose="02020502050506020301" pitchFamily="18" charset="0"/>
              </a:rPr>
              <a:t>ZEPHANIAH 2:1-3</a:t>
            </a:r>
          </a:p>
        </p:txBody>
      </p:sp>
    </p:spTree>
    <p:extLst>
      <p:ext uri="{BB962C8B-B14F-4D97-AF65-F5344CB8AC3E}">
        <p14:creationId xmlns:p14="http://schemas.microsoft.com/office/powerpoint/2010/main" val="22864388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8904" y="1308378"/>
            <a:ext cx="7620000" cy="769441"/>
          </a:xfrm>
          <a:prstGeom prst="rect">
            <a:avLst/>
          </a:prstGeom>
          <a:noFill/>
        </p:spPr>
        <p:txBody>
          <a:bodyPr wrap="square" rtlCol="0">
            <a:spAutoFit/>
          </a:bodyPr>
          <a:lstStyle/>
          <a:p>
            <a:r>
              <a:rPr lang="en-US" sz="4400" dirty="0">
                <a:solidFill>
                  <a:srgbClr val="FFCC66"/>
                </a:solidFill>
                <a:effectLst>
                  <a:outerShdw blurRad="38100" dist="38100" dir="2700000" algn="tl">
                    <a:srgbClr val="000000">
                      <a:alpha val="43137"/>
                    </a:srgbClr>
                  </a:outerShdw>
                </a:effectLst>
                <a:latin typeface="Dumbledor 1" panose="00000400000000000000" pitchFamily="2" charset="0"/>
              </a:rPr>
              <a:t>BELIEVE IN REDEMPTION</a:t>
            </a:r>
          </a:p>
        </p:txBody>
      </p:sp>
      <p:cxnSp>
        <p:nvCxnSpPr>
          <p:cNvPr id="3" name="Straight Connector 2"/>
          <p:cNvCxnSpPr/>
          <p:nvPr/>
        </p:nvCxnSpPr>
        <p:spPr>
          <a:xfrm>
            <a:off x="533400" y="2038350"/>
            <a:ext cx="5867400" cy="0"/>
          </a:xfrm>
          <a:prstGeom prst="line">
            <a:avLst/>
          </a:prstGeom>
          <a:ln w="12700">
            <a:solidFill>
              <a:srgbClr val="FFCC66"/>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7B2E5EFD-3AC3-B34D-9EC1-C82CC5FFE821}"/>
              </a:ext>
            </a:extLst>
          </p:cNvPr>
          <p:cNvGrpSpPr/>
          <p:nvPr/>
        </p:nvGrpSpPr>
        <p:grpSpPr>
          <a:xfrm>
            <a:off x="2846709" y="3257550"/>
            <a:ext cx="1240781" cy="982519"/>
            <a:chOff x="6195704" y="3368069"/>
            <a:chExt cx="685800" cy="591235"/>
          </a:xfrm>
        </p:grpSpPr>
        <p:sp>
          <p:nvSpPr>
            <p:cNvPr id="7" name="Oval 6"/>
            <p:cNvSpPr/>
            <p:nvPr/>
          </p:nvSpPr>
          <p:spPr>
            <a:xfrm>
              <a:off x="6262352" y="3368069"/>
              <a:ext cx="609600" cy="591235"/>
            </a:xfrm>
            <a:prstGeom prst="ellipse">
              <a:avLst/>
            </a:prstGeom>
            <a:solidFill>
              <a:srgbClr val="99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195704" y="3385877"/>
              <a:ext cx="685800" cy="555618"/>
            </a:xfrm>
            <a:prstGeom prst="rect">
              <a:avLst/>
            </a:prstGeom>
            <a:noFill/>
          </p:spPr>
          <p:txBody>
            <a:bodyPr wrap="square" rtlCol="0">
              <a:spAutoFit/>
            </a:bodyPr>
            <a:lstStyle/>
            <a:p>
              <a:pPr algn="ctr"/>
              <a:r>
                <a:rPr lang="en-US" sz="5400" dirty="0">
                  <a:latin typeface="Dumbledor 1" panose="00000400000000000000" pitchFamily="2" charset="0"/>
                </a:rPr>
                <a:t>3</a:t>
              </a:r>
            </a:p>
          </p:txBody>
        </p:sp>
      </p:grpSp>
      <p:sp>
        <p:nvSpPr>
          <p:cNvPr id="11" name="TextBox 10"/>
          <p:cNvSpPr txBox="1"/>
          <p:nvPr/>
        </p:nvSpPr>
        <p:spPr>
          <a:xfrm>
            <a:off x="508715" y="1954709"/>
            <a:ext cx="6363237" cy="584775"/>
          </a:xfrm>
          <a:prstGeom prst="rect">
            <a:avLst/>
          </a:prstGeom>
          <a:noFill/>
        </p:spPr>
        <p:txBody>
          <a:bodyPr wrap="square" rtlCol="0">
            <a:spAutoFit/>
          </a:bodyPr>
          <a:lstStyle/>
          <a:p>
            <a:r>
              <a:rPr lang="en-US" sz="3200" dirty="0">
                <a:solidFill>
                  <a:srgbClr val="FFCC66"/>
                </a:solidFill>
                <a:effectLst>
                  <a:outerShdw blurRad="38100" dist="38100" dir="2700000" algn="tl">
                    <a:srgbClr val="000000">
                      <a:alpha val="43137"/>
                    </a:srgbClr>
                  </a:outerShdw>
                </a:effectLst>
                <a:latin typeface="Dumbledor 1" panose="00000400000000000000" pitchFamily="2" charset="0"/>
              </a:rPr>
              <a:t>No Matter What</a:t>
            </a:r>
          </a:p>
        </p:txBody>
      </p:sp>
    </p:spTree>
    <p:extLst>
      <p:ext uri="{BB962C8B-B14F-4D97-AF65-F5344CB8AC3E}">
        <p14:creationId xmlns:p14="http://schemas.microsoft.com/office/powerpoint/2010/main" val="11468433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819150"/>
            <a:ext cx="6326746" cy="3662541"/>
          </a:xfrm>
          <a:prstGeom prst="rect">
            <a:avLst/>
          </a:prstGeom>
          <a:noFill/>
        </p:spPr>
        <p:txBody>
          <a:bodyPr wrap="square" rtlCol="0">
            <a:spAutoFit/>
          </a:bodyPr>
          <a:lstStyle/>
          <a:p>
            <a:r>
              <a:rPr lang="en-US" dirty="0">
                <a:solidFill>
                  <a:srgbClr val="FFCC66"/>
                </a:solidFill>
                <a:latin typeface="Trajan Pro" panose="02020502050506020301" pitchFamily="18" charset="0"/>
              </a:rPr>
              <a:t>“Then I will purify the speech (unify, remove confusion) of all people, (all tribes, races, nations, colors working in unity) so that everyone can worship the Lord together.</a:t>
            </a:r>
          </a:p>
          <a:p>
            <a:r>
              <a:rPr lang="en-US" dirty="0">
                <a:solidFill>
                  <a:srgbClr val="FFCC66"/>
                </a:solidFill>
                <a:latin typeface="Trajan Pro" panose="02020502050506020301" pitchFamily="18" charset="0"/>
              </a:rPr>
              <a:t>My scattered people who live beyond the rivers of Ethiopia will come to present their offerings.</a:t>
            </a:r>
          </a:p>
          <a:p>
            <a:endParaRPr lang="en-US" b="1" dirty="0">
              <a:solidFill>
                <a:srgbClr val="FFCC66"/>
              </a:solidFill>
              <a:latin typeface="Trajan Pro" panose="02020502050506020301" pitchFamily="18" charset="0"/>
            </a:endParaRPr>
          </a:p>
          <a:p>
            <a:r>
              <a:rPr lang="en-US" dirty="0">
                <a:solidFill>
                  <a:srgbClr val="FFCC66"/>
                </a:solidFill>
                <a:latin typeface="Trajan Pro" panose="02020502050506020301" pitchFamily="18" charset="0"/>
              </a:rPr>
              <a:t>On that day you will no longer need to be ashamed, for you will no longer be rebels against me.</a:t>
            </a:r>
          </a:p>
          <a:p>
            <a:endParaRPr lang="en-US" sz="1700" dirty="0">
              <a:solidFill>
                <a:srgbClr val="FFCC66"/>
              </a:solidFill>
              <a:effectLst>
                <a:outerShdw blurRad="114300" dist="50800" dir="4200000" algn="ctr" rotWithShape="0">
                  <a:schemeClr val="tx2">
                    <a:lumMod val="75000"/>
                  </a:schemeClr>
                </a:outerShdw>
              </a:effectLst>
              <a:latin typeface="Trajan Pro" panose="02020502050506020301" pitchFamily="18" charset="0"/>
            </a:endParaRPr>
          </a:p>
          <a:p>
            <a:r>
              <a:rPr lang="en-US" sz="1700" dirty="0">
                <a:solidFill>
                  <a:srgbClr val="FFCC66"/>
                </a:solidFill>
                <a:effectLst>
                  <a:outerShdw blurRad="114300" dist="50800" dir="4200000" algn="ctr" rotWithShape="0">
                    <a:schemeClr val="tx2">
                      <a:lumMod val="75000"/>
                    </a:schemeClr>
                  </a:outerShdw>
                </a:effectLst>
                <a:latin typeface="Trajan Pro" panose="02020502050506020301" pitchFamily="18" charset="0"/>
              </a:rPr>
              <a:t>ZEPHANIAH 3:9-11</a:t>
            </a:r>
          </a:p>
        </p:txBody>
      </p:sp>
    </p:spTree>
    <p:extLst>
      <p:ext uri="{BB962C8B-B14F-4D97-AF65-F5344CB8AC3E}">
        <p14:creationId xmlns:p14="http://schemas.microsoft.com/office/powerpoint/2010/main" val="24951175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1666857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300999"/>
            <a:ext cx="6326746" cy="4478149"/>
          </a:xfrm>
          <a:prstGeom prst="rect">
            <a:avLst/>
          </a:prstGeom>
          <a:noFill/>
        </p:spPr>
        <p:txBody>
          <a:bodyPr wrap="square" rtlCol="0">
            <a:spAutoFit/>
          </a:bodyPr>
          <a:lstStyle/>
          <a:p>
            <a:r>
              <a:rPr lang="en-US" sz="1500" dirty="0">
                <a:solidFill>
                  <a:srgbClr val="FFCC66"/>
                </a:solidFill>
                <a:latin typeface="Trajan Pro" panose="02020502050506020301" pitchFamily="18" charset="0"/>
              </a:rPr>
              <a:t>Sing, O daughter of Zion;</a:t>
            </a:r>
          </a:p>
          <a:p>
            <a:r>
              <a:rPr lang="en-US" sz="1500" dirty="0">
                <a:solidFill>
                  <a:srgbClr val="FFCC66"/>
                </a:solidFill>
                <a:latin typeface="Trajan Pro" panose="02020502050506020301" pitchFamily="18" charset="0"/>
              </a:rPr>
              <a:t>    shout aloud, O Israel!</a:t>
            </a:r>
          </a:p>
          <a:p>
            <a:r>
              <a:rPr lang="en-US" sz="1500" dirty="0">
                <a:solidFill>
                  <a:srgbClr val="FFCC66"/>
                </a:solidFill>
                <a:latin typeface="Trajan Pro" panose="02020502050506020301" pitchFamily="18" charset="0"/>
              </a:rPr>
              <a:t>Be glad and rejoice with all your heart,</a:t>
            </a:r>
          </a:p>
          <a:p>
            <a:r>
              <a:rPr lang="en-US" sz="1500" dirty="0">
                <a:solidFill>
                  <a:srgbClr val="FFCC66"/>
                </a:solidFill>
                <a:latin typeface="Trajan Pro" panose="02020502050506020301" pitchFamily="18" charset="0"/>
              </a:rPr>
              <a:t>    O daughter of Jerusalem!</a:t>
            </a:r>
          </a:p>
          <a:p>
            <a:r>
              <a:rPr lang="en-US" sz="1500" dirty="0">
                <a:solidFill>
                  <a:srgbClr val="FFCC66"/>
                </a:solidFill>
                <a:latin typeface="Trajan Pro" panose="02020502050506020301" pitchFamily="18" charset="0"/>
              </a:rPr>
              <a:t>For the Lord will remove his hand of judgment</a:t>
            </a:r>
          </a:p>
          <a:p>
            <a:r>
              <a:rPr lang="en-US" sz="1500" dirty="0">
                <a:solidFill>
                  <a:srgbClr val="FFCC66"/>
                </a:solidFill>
                <a:latin typeface="Trajan Pro" panose="02020502050506020301" pitchFamily="18" charset="0"/>
              </a:rPr>
              <a:t>    and will disperse the armies of your enemy.</a:t>
            </a:r>
          </a:p>
          <a:p>
            <a:r>
              <a:rPr lang="en-US" sz="1500" dirty="0">
                <a:solidFill>
                  <a:srgbClr val="FFCC66"/>
                </a:solidFill>
                <a:latin typeface="Trajan Pro" panose="02020502050506020301" pitchFamily="18" charset="0"/>
              </a:rPr>
              <a:t>And the Lord himself, the King of Israel,</a:t>
            </a:r>
          </a:p>
          <a:p>
            <a:r>
              <a:rPr lang="en-US" sz="1500" dirty="0">
                <a:solidFill>
                  <a:srgbClr val="FFCC66"/>
                </a:solidFill>
                <a:latin typeface="Trajan Pro" panose="02020502050506020301" pitchFamily="18" charset="0"/>
              </a:rPr>
              <a:t>    will live among you!</a:t>
            </a:r>
          </a:p>
          <a:p>
            <a:r>
              <a:rPr lang="en-US" sz="1500" dirty="0">
                <a:solidFill>
                  <a:srgbClr val="FFCC66"/>
                </a:solidFill>
                <a:latin typeface="Trajan Pro" panose="02020502050506020301" pitchFamily="18" charset="0"/>
              </a:rPr>
              <a:t>At last your troubles will be over,</a:t>
            </a:r>
          </a:p>
          <a:p>
            <a:r>
              <a:rPr lang="en-US" sz="1500" dirty="0">
                <a:solidFill>
                  <a:srgbClr val="FFCC66"/>
                </a:solidFill>
                <a:latin typeface="Trajan Pro" panose="02020502050506020301" pitchFamily="18" charset="0"/>
              </a:rPr>
              <a:t>    and you will never again fear disaster.</a:t>
            </a:r>
          </a:p>
          <a:p>
            <a:r>
              <a:rPr lang="en-US" sz="1500" dirty="0">
                <a:solidFill>
                  <a:srgbClr val="FFCC66"/>
                </a:solidFill>
                <a:latin typeface="Trajan Pro" panose="02020502050506020301" pitchFamily="18" charset="0"/>
              </a:rPr>
              <a:t>On that day the announcement to Jerusalem will be,</a:t>
            </a:r>
          </a:p>
          <a:p>
            <a:r>
              <a:rPr lang="en-US" sz="1500" dirty="0">
                <a:solidFill>
                  <a:srgbClr val="FFCC66"/>
                </a:solidFill>
                <a:latin typeface="Trajan Pro" panose="02020502050506020301" pitchFamily="18" charset="0"/>
              </a:rPr>
              <a:t>    “Cheer up, Zion! Don’t be afraid!</a:t>
            </a:r>
          </a:p>
          <a:p>
            <a:r>
              <a:rPr lang="en-US" sz="1500" dirty="0">
                <a:solidFill>
                  <a:srgbClr val="FFCC66"/>
                </a:solidFill>
                <a:latin typeface="Trajan Pro" panose="02020502050506020301" pitchFamily="18" charset="0"/>
              </a:rPr>
              <a:t>For the Lord your God is living among you.</a:t>
            </a:r>
          </a:p>
          <a:p>
            <a:r>
              <a:rPr lang="en-US" sz="1500" dirty="0">
                <a:solidFill>
                  <a:srgbClr val="FFCC66"/>
                </a:solidFill>
                <a:latin typeface="Trajan Pro" panose="02020502050506020301" pitchFamily="18" charset="0"/>
              </a:rPr>
              <a:t>    He is a mighty savior.</a:t>
            </a:r>
          </a:p>
          <a:p>
            <a:r>
              <a:rPr lang="en-US" sz="1500" dirty="0">
                <a:solidFill>
                  <a:srgbClr val="FFCC66"/>
                </a:solidFill>
                <a:latin typeface="Trajan Pro" panose="02020502050506020301" pitchFamily="18" charset="0"/>
              </a:rPr>
              <a:t>He will take delight in you with gladness.</a:t>
            </a:r>
          </a:p>
          <a:p>
            <a:r>
              <a:rPr lang="en-US" sz="1500" dirty="0">
                <a:solidFill>
                  <a:srgbClr val="FFCC66"/>
                </a:solidFill>
                <a:latin typeface="Trajan Pro" panose="02020502050506020301" pitchFamily="18" charset="0"/>
              </a:rPr>
              <a:t>    With his love, he will calm all your fears.</a:t>
            </a:r>
          </a:p>
          <a:p>
            <a:r>
              <a:rPr lang="en-US" sz="1500" dirty="0">
                <a:solidFill>
                  <a:srgbClr val="FFCC66"/>
                </a:solidFill>
                <a:latin typeface="Trajan Pro" panose="02020502050506020301" pitchFamily="18" charset="0"/>
              </a:rPr>
              <a:t>    He will rejoice over you with joyful songs.”</a:t>
            </a:r>
          </a:p>
          <a:p>
            <a:endParaRPr lang="en-US" sz="1500" dirty="0">
              <a:solidFill>
                <a:srgbClr val="FFCC66"/>
              </a:solidFill>
              <a:effectLst>
                <a:outerShdw blurRad="114300" dist="50800" dir="4200000" algn="ctr" rotWithShape="0">
                  <a:schemeClr val="tx2">
                    <a:lumMod val="75000"/>
                  </a:schemeClr>
                </a:outerShdw>
              </a:effectLst>
              <a:latin typeface="Trajan Pro" panose="02020502050506020301" pitchFamily="18" charset="0"/>
            </a:endParaRPr>
          </a:p>
          <a:p>
            <a:r>
              <a:rPr lang="en-US" sz="1500" dirty="0">
                <a:solidFill>
                  <a:srgbClr val="FFCC66"/>
                </a:solidFill>
                <a:effectLst>
                  <a:outerShdw blurRad="114300" dist="50800" dir="4200000" algn="ctr" rotWithShape="0">
                    <a:schemeClr val="tx2">
                      <a:lumMod val="75000"/>
                    </a:schemeClr>
                  </a:outerShdw>
                </a:effectLst>
                <a:latin typeface="Trajan Pro" panose="02020502050506020301" pitchFamily="18" charset="0"/>
              </a:rPr>
              <a:t>ZEPHANIAH 3:14-17</a:t>
            </a:r>
          </a:p>
        </p:txBody>
      </p:sp>
    </p:spTree>
    <p:extLst>
      <p:ext uri="{BB962C8B-B14F-4D97-AF65-F5344CB8AC3E}">
        <p14:creationId xmlns:p14="http://schemas.microsoft.com/office/powerpoint/2010/main" val="13513592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57130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0" y="2800350"/>
            <a:ext cx="6477000" cy="369332"/>
          </a:xfrm>
          <a:prstGeom prst="rect">
            <a:avLst/>
          </a:prstGeom>
          <a:noFill/>
        </p:spPr>
        <p:txBody>
          <a:bodyPr wrap="square" rtlCol="0">
            <a:spAutoFit/>
          </a:bodyPr>
          <a:lstStyle/>
          <a:p>
            <a:r>
              <a:rPr lang="en-US" dirty="0">
                <a:solidFill>
                  <a:srgbClr val="FFCC66"/>
                </a:solidFill>
                <a:latin typeface="Trajan Pro" pitchFamily="18" charset="0"/>
              </a:rPr>
              <a:t>ANGRY ABOUT APATHY</a:t>
            </a:r>
          </a:p>
        </p:txBody>
      </p:sp>
      <p:sp>
        <p:nvSpPr>
          <p:cNvPr id="5" name="TextBox 4"/>
          <p:cNvSpPr txBox="1"/>
          <p:nvPr/>
        </p:nvSpPr>
        <p:spPr>
          <a:xfrm>
            <a:off x="762000" y="1442934"/>
            <a:ext cx="5638800" cy="1323439"/>
          </a:xfrm>
          <a:prstGeom prst="rect">
            <a:avLst/>
          </a:prstGeom>
          <a:noFill/>
        </p:spPr>
        <p:txBody>
          <a:bodyPr wrap="square" rtlCol="0">
            <a:spAutoFit/>
          </a:bodyPr>
          <a:lstStyle/>
          <a:p>
            <a:r>
              <a:rPr lang="en-US" sz="8000" dirty="0">
                <a:solidFill>
                  <a:srgbClr val="FFCC66"/>
                </a:solidFill>
                <a:latin typeface="Dumbledor 1" panose="00000400000000000000" pitchFamily="2" charset="0"/>
              </a:rPr>
              <a:t>ZEPHANIAH</a:t>
            </a:r>
          </a:p>
        </p:txBody>
      </p:sp>
      <p:cxnSp>
        <p:nvCxnSpPr>
          <p:cNvPr id="6" name="Straight Connector 5"/>
          <p:cNvCxnSpPr>
            <a:cxnSpLocks/>
          </p:cNvCxnSpPr>
          <p:nvPr/>
        </p:nvCxnSpPr>
        <p:spPr>
          <a:xfrm>
            <a:off x="838200" y="2800350"/>
            <a:ext cx="5334000" cy="11668"/>
          </a:xfrm>
          <a:prstGeom prst="line">
            <a:avLst/>
          </a:prstGeom>
          <a:ln w="12700">
            <a:solidFill>
              <a:srgbClr val="FFCC66"/>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cxnSpLocks/>
          </p:cNvCxnSpPr>
          <p:nvPr/>
        </p:nvCxnSpPr>
        <p:spPr>
          <a:xfrm>
            <a:off x="838200" y="3181350"/>
            <a:ext cx="5334000" cy="0"/>
          </a:xfrm>
          <a:prstGeom prst="line">
            <a:avLst/>
          </a:prstGeom>
          <a:ln w="12700">
            <a:solidFill>
              <a:srgbClr val="FFCC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13287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1809750"/>
            <a:ext cx="6326746" cy="1692771"/>
          </a:xfrm>
          <a:prstGeom prst="rect">
            <a:avLst/>
          </a:prstGeom>
          <a:noFill/>
        </p:spPr>
        <p:txBody>
          <a:bodyPr wrap="square" rtlCol="0">
            <a:spAutoFit/>
          </a:bodyPr>
          <a:lstStyle/>
          <a:p>
            <a:r>
              <a:rPr lang="en-US" dirty="0">
                <a:solidFill>
                  <a:srgbClr val="FFCC66"/>
                </a:solidFill>
                <a:latin typeface="Trajan Pro" panose="02020502050506020301" pitchFamily="18" charset="0"/>
              </a:rPr>
              <a:t>The Lord gave this message to Zephaniah when Josiah son of Amon was king of Judah. Zephaniah was the son of </a:t>
            </a:r>
            <a:r>
              <a:rPr lang="en-US" dirty="0" err="1">
                <a:solidFill>
                  <a:srgbClr val="FFCC66"/>
                </a:solidFill>
                <a:latin typeface="Trajan Pro" panose="02020502050506020301" pitchFamily="18" charset="0"/>
              </a:rPr>
              <a:t>Cushi</a:t>
            </a:r>
            <a:r>
              <a:rPr lang="en-US" dirty="0">
                <a:solidFill>
                  <a:srgbClr val="FFCC66"/>
                </a:solidFill>
                <a:latin typeface="Trajan Pro" panose="02020502050506020301" pitchFamily="18" charset="0"/>
              </a:rPr>
              <a:t>, son of Gedaliah, son of </a:t>
            </a:r>
            <a:r>
              <a:rPr lang="en-US" dirty="0" err="1">
                <a:solidFill>
                  <a:srgbClr val="FFCC66"/>
                </a:solidFill>
                <a:latin typeface="Trajan Pro" panose="02020502050506020301" pitchFamily="18" charset="0"/>
              </a:rPr>
              <a:t>Amariah</a:t>
            </a:r>
            <a:r>
              <a:rPr lang="en-US" dirty="0">
                <a:solidFill>
                  <a:srgbClr val="FFCC66"/>
                </a:solidFill>
                <a:latin typeface="Trajan Pro" panose="02020502050506020301" pitchFamily="18" charset="0"/>
              </a:rPr>
              <a:t>, son of Hezekiah.</a:t>
            </a:r>
          </a:p>
          <a:p>
            <a:endParaRPr lang="en-US" sz="1600" dirty="0">
              <a:solidFill>
                <a:srgbClr val="FFCC66"/>
              </a:solidFill>
              <a:effectLst>
                <a:outerShdw blurRad="114300" dist="50800" dir="4200000" algn="ctr" rotWithShape="0">
                  <a:schemeClr val="tx2">
                    <a:lumMod val="75000"/>
                  </a:schemeClr>
                </a:outerShdw>
              </a:effectLst>
              <a:latin typeface="Trajan Pro" panose="02020502050506020301" pitchFamily="18" charset="0"/>
            </a:endParaRPr>
          </a:p>
          <a:p>
            <a:r>
              <a:rPr lang="en-US" sz="1600" dirty="0">
                <a:solidFill>
                  <a:srgbClr val="FFCC66"/>
                </a:solidFill>
                <a:effectLst>
                  <a:outerShdw blurRad="114300" dist="50800" dir="4200000" algn="ctr" rotWithShape="0">
                    <a:schemeClr val="tx2">
                      <a:lumMod val="75000"/>
                    </a:schemeClr>
                  </a:outerShdw>
                </a:effectLst>
                <a:latin typeface="Trajan Pro" panose="02020502050506020301" pitchFamily="18" charset="0"/>
              </a:rPr>
              <a:t>ZEPHANIAH 1:1</a:t>
            </a:r>
          </a:p>
        </p:txBody>
      </p:sp>
    </p:spTree>
    <p:extLst>
      <p:ext uri="{BB962C8B-B14F-4D97-AF65-F5344CB8AC3E}">
        <p14:creationId xmlns:p14="http://schemas.microsoft.com/office/powerpoint/2010/main" val="36163817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1809750"/>
            <a:ext cx="6326746" cy="1969770"/>
          </a:xfrm>
          <a:prstGeom prst="rect">
            <a:avLst/>
          </a:prstGeom>
          <a:noFill/>
        </p:spPr>
        <p:txBody>
          <a:bodyPr wrap="square" rtlCol="0">
            <a:spAutoFit/>
          </a:bodyPr>
          <a:lstStyle/>
          <a:p>
            <a:r>
              <a:rPr lang="en-US" dirty="0">
                <a:solidFill>
                  <a:srgbClr val="FFCC66"/>
                </a:solidFill>
                <a:latin typeface="Trajan Pro" panose="02020502050506020301" pitchFamily="18" charset="0"/>
              </a:rPr>
              <a:t>“I will sweep away everything</a:t>
            </a:r>
          </a:p>
          <a:p>
            <a:r>
              <a:rPr lang="en-US" dirty="0">
                <a:solidFill>
                  <a:srgbClr val="FFCC66"/>
                </a:solidFill>
                <a:latin typeface="Trajan Pro" panose="02020502050506020301" pitchFamily="18" charset="0"/>
              </a:rPr>
              <a:t>    from the face of the earth,” says the Lord.</a:t>
            </a:r>
          </a:p>
          <a:p>
            <a:r>
              <a:rPr lang="en-US" dirty="0">
                <a:solidFill>
                  <a:srgbClr val="FFCC66"/>
                </a:solidFill>
                <a:latin typeface="Trajan Pro" panose="02020502050506020301" pitchFamily="18" charset="0"/>
              </a:rPr>
              <a:t>“I will sweep away people and animals alike.</a:t>
            </a:r>
          </a:p>
          <a:p>
            <a:r>
              <a:rPr lang="en-US" dirty="0">
                <a:solidFill>
                  <a:srgbClr val="FFCC66"/>
                </a:solidFill>
                <a:latin typeface="Trajan Pro" panose="02020502050506020301" pitchFamily="18" charset="0"/>
              </a:rPr>
              <a:t>    I will sweep away the birds of the sky and the fish in the sea.</a:t>
            </a:r>
          </a:p>
          <a:p>
            <a:endParaRPr lang="en-US" sz="1600" dirty="0">
              <a:solidFill>
                <a:srgbClr val="FFCC66"/>
              </a:solidFill>
              <a:effectLst>
                <a:outerShdw blurRad="114300" dist="50800" dir="4200000" algn="ctr" rotWithShape="0">
                  <a:schemeClr val="tx2">
                    <a:lumMod val="75000"/>
                  </a:schemeClr>
                </a:outerShdw>
              </a:effectLst>
              <a:latin typeface="Trajan Pro" panose="02020502050506020301" pitchFamily="18" charset="0"/>
            </a:endParaRPr>
          </a:p>
          <a:p>
            <a:r>
              <a:rPr lang="en-US" sz="1600" dirty="0">
                <a:solidFill>
                  <a:srgbClr val="FFCC66"/>
                </a:solidFill>
                <a:effectLst>
                  <a:outerShdw blurRad="114300" dist="50800" dir="4200000" algn="ctr" rotWithShape="0">
                    <a:schemeClr val="tx2">
                      <a:lumMod val="75000"/>
                    </a:schemeClr>
                  </a:outerShdw>
                </a:effectLst>
                <a:latin typeface="Trajan Pro" panose="02020502050506020301" pitchFamily="18" charset="0"/>
              </a:rPr>
              <a:t>ZEPHANIAH 1:2-3</a:t>
            </a:r>
          </a:p>
        </p:txBody>
      </p:sp>
    </p:spTree>
    <p:extLst>
      <p:ext uri="{BB962C8B-B14F-4D97-AF65-F5344CB8AC3E}">
        <p14:creationId xmlns:p14="http://schemas.microsoft.com/office/powerpoint/2010/main" val="6407011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1809750"/>
            <a:ext cx="6326746" cy="1969770"/>
          </a:xfrm>
          <a:prstGeom prst="rect">
            <a:avLst/>
          </a:prstGeom>
          <a:noFill/>
        </p:spPr>
        <p:txBody>
          <a:bodyPr wrap="square" rtlCol="0">
            <a:spAutoFit/>
          </a:bodyPr>
          <a:lstStyle/>
          <a:p>
            <a:r>
              <a:rPr lang="en-US" dirty="0">
                <a:solidFill>
                  <a:srgbClr val="FFCC66"/>
                </a:solidFill>
                <a:latin typeface="Trajan Pro" panose="02020502050506020301" pitchFamily="18" charset="0"/>
              </a:rPr>
              <a:t>At that time I will search Jerusalem with lamps and punish those who are complacent, who are like wine left on its dregs, who think, ‘The Lord will do nothing, either good or bad.’</a:t>
            </a:r>
          </a:p>
          <a:p>
            <a:endParaRPr lang="en-US" sz="1600" dirty="0">
              <a:solidFill>
                <a:srgbClr val="FFCC66"/>
              </a:solidFill>
              <a:effectLst>
                <a:outerShdw blurRad="114300" dist="50800" dir="4200000" algn="ctr" rotWithShape="0">
                  <a:schemeClr val="tx2">
                    <a:lumMod val="75000"/>
                  </a:schemeClr>
                </a:outerShdw>
              </a:effectLst>
              <a:latin typeface="Trajan Pro" panose="02020502050506020301" pitchFamily="18" charset="0"/>
            </a:endParaRPr>
          </a:p>
          <a:p>
            <a:r>
              <a:rPr lang="en-US" sz="1600" dirty="0">
                <a:solidFill>
                  <a:srgbClr val="FFCC66"/>
                </a:solidFill>
                <a:effectLst>
                  <a:outerShdw blurRad="114300" dist="50800" dir="4200000" algn="ctr" rotWithShape="0">
                    <a:schemeClr val="tx2">
                      <a:lumMod val="75000"/>
                    </a:schemeClr>
                  </a:outerShdw>
                </a:effectLst>
                <a:latin typeface="Trajan Pro" panose="02020502050506020301" pitchFamily="18" charset="0"/>
              </a:rPr>
              <a:t>ZEPHANIAH 1:12</a:t>
            </a:r>
          </a:p>
        </p:txBody>
      </p:sp>
    </p:spTree>
    <p:extLst>
      <p:ext uri="{BB962C8B-B14F-4D97-AF65-F5344CB8AC3E}">
        <p14:creationId xmlns:p14="http://schemas.microsoft.com/office/powerpoint/2010/main" val="16995016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2CED97-77AD-7B4C-9D97-D7C1B41312EB}"/>
              </a:ext>
            </a:extLst>
          </p:cNvPr>
          <p:cNvPicPr>
            <a:picLocks noChangeAspect="1"/>
          </p:cNvPicPr>
          <p:nvPr/>
        </p:nvPicPr>
        <p:blipFill>
          <a:blip r:embed="rId2"/>
          <a:stretch>
            <a:fillRect/>
          </a:stretch>
        </p:blipFill>
        <p:spPr>
          <a:xfrm>
            <a:off x="381000" y="361950"/>
            <a:ext cx="2514600" cy="4474378"/>
          </a:xfrm>
          <a:prstGeom prst="rect">
            <a:avLst/>
          </a:prstGeom>
        </p:spPr>
      </p:pic>
      <p:pic>
        <p:nvPicPr>
          <p:cNvPr id="3" name="Picture 2">
            <a:extLst>
              <a:ext uri="{FF2B5EF4-FFF2-40B4-BE49-F238E27FC236}">
                <a16:creationId xmlns:a16="http://schemas.microsoft.com/office/drawing/2014/main" id="{28BEF089-691A-0743-9621-CEC5CF69FAAA}"/>
              </a:ext>
            </a:extLst>
          </p:cNvPr>
          <p:cNvPicPr>
            <a:picLocks noChangeAspect="1"/>
          </p:cNvPicPr>
          <p:nvPr/>
        </p:nvPicPr>
        <p:blipFill>
          <a:blip r:embed="rId3"/>
          <a:stretch>
            <a:fillRect/>
          </a:stretch>
        </p:blipFill>
        <p:spPr>
          <a:xfrm>
            <a:off x="3505200" y="1276350"/>
            <a:ext cx="2317750" cy="2730814"/>
          </a:xfrm>
          <a:prstGeom prst="rect">
            <a:avLst/>
          </a:prstGeom>
        </p:spPr>
      </p:pic>
    </p:spTree>
    <p:extLst>
      <p:ext uri="{BB962C8B-B14F-4D97-AF65-F5344CB8AC3E}">
        <p14:creationId xmlns:p14="http://schemas.microsoft.com/office/powerpoint/2010/main" val="384752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3394335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0632414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5942</TotalTime>
  <Words>333</Words>
  <Application>Microsoft Macintosh PowerPoint</Application>
  <PresentationFormat>On-screen Show (16:9)</PresentationFormat>
  <Paragraphs>115</Paragraphs>
  <Slides>27</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27</vt:i4>
      </vt:variant>
    </vt:vector>
  </HeadingPairs>
  <TitlesOfParts>
    <vt:vector size="33" baseType="lpstr">
      <vt:lpstr>Arial</vt:lpstr>
      <vt:lpstr>Calibri</vt:lpstr>
      <vt:lpstr>Dumbledor 1</vt:lpstr>
      <vt:lpstr>Trajan Pro</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jim.smith</dc:creator>
  <cp:lastModifiedBy>Matthew Shool</cp:lastModifiedBy>
  <cp:revision>91</cp:revision>
  <dcterms:created xsi:type="dcterms:W3CDTF">2018-01-03T00:13:05Z</dcterms:created>
  <dcterms:modified xsi:type="dcterms:W3CDTF">2018-02-26T18:32:15Z</dcterms:modified>
</cp:coreProperties>
</file>