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4"/>
  </p:notesMasterIdLst>
  <p:sldIdLst>
    <p:sldId id="269" r:id="rId3"/>
    <p:sldId id="414" r:id="rId4"/>
    <p:sldId id="507" r:id="rId5"/>
    <p:sldId id="330" r:id="rId6"/>
    <p:sldId id="508" r:id="rId7"/>
    <p:sldId id="509" r:id="rId8"/>
    <p:sldId id="368" r:id="rId9"/>
    <p:sldId id="510" r:id="rId10"/>
    <p:sldId id="470" r:id="rId11"/>
    <p:sldId id="511" r:id="rId12"/>
    <p:sldId id="474" r:id="rId13"/>
    <p:sldId id="349" r:id="rId14"/>
    <p:sldId id="490" r:id="rId15"/>
    <p:sldId id="499" r:id="rId16"/>
    <p:sldId id="514" r:id="rId17"/>
    <p:sldId id="512" r:id="rId18"/>
    <p:sldId id="479" r:id="rId19"/>
    <p:sldId id="448" r:id="rId20"/>
    <p:sldId id="502" r:id="rId21"/>
    <p:sldId id="501" r:id="rId22"/>
    <p:sldId id="503" r:id="rId23"/>
    <p:sldId id="480" r:id="rId24"/>
    <p:sldId id="481" r:id="rId25"/>
    <p:sldId id="463" r:id="rId26"/>
    <p:sldId id="504" r:id="rId27"/>
    <p:sldId id="402" r:id="rId28"/>
    <p:sldId id="488" r:id="rId29"/>
    <p:sldId id="513" r:id="rId30"/>
    <p:sldId id="408" r:id="rId31"/>
    <p:sldId id="506" r:id="rId32"/>
    <p:sldId id="469"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00000"/>
    <a:srgbClr val="FFCC66"/>
    <a:srgbClr val="D9A40D"/>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p:scale>
          <a:sx n="142" d="100"/>
          <a:sy n="142" d="100"/>
        </p:scale>
        <p:origin x="-57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8/30/2017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8/30/2017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8/30/2017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8/30/2017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8/30/2017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581150"/>
            <a:ext cx="4495800" cy="369332"/>
          </a:xfrm>
          <a:prstGeom prst="rect">
            <a:avLst/>
          </a:prstGeom>
          <a:noFill/>
        </p:spPr>
        <p:txBody>
          <a:bodyPr wrap="square" rtlCol="0">
            <a:spAutoFit/>
          </a:bodyPr>
          <a:lstStyle/>
          <a:p>
            <a:r>
              <a:rPr lang="en-US" dirty="0"/>
              <a:t>http://www.tlc.org/acts/</a:t>
            </a:r>
          </a:p>
        </p:txBody>
      </p:sp>
    </p:spTree>
    <p:extLst>
      <p:ext uri="{BB962C8B-B14F-4D97-AF65-F5344CB8AC3E}">
        <p14:creationId xmlns:p14="http://schemas.microsoft.com/office/powerpoint/2010/main" val="1473258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571750"/>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TAKE</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743200" y="3173321"/>
            <a:ext cx="4876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3028950"/>
            <a:ext cx="6472518"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COURAGE</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197405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809750"/>
            <a:ext cx="8305800" cy="1938992"/>
          </a:xfrm>
          <a:prstGeom prst="rect">
            <a:avLst/>
          </a:prstGeom>
          <a:noFill/>
        </p:spPr>
        <p:txBody>
          <a:bodyPr wrap="square" rtlCol="0">
            <a:spAutoFit/>
          </a:bodyPr>
          <a:lstStyle/>
          <a:p>
            <a:pPr algn="ctr"/>
            <a:endParaRPr lang="en-US" sz="2400" dirty="0">
              <a:solidFill>
                <a:schemeClr val="bg1"/>
              </a:solidFill>
              <a:effectLst>
                <a:outerShdw blurRad="50800" dist="50800" dir="5400000" algn="ctr" rotWithShape="0">
                  <a:schemeClr val="bg2">
                    <a:lumMod val="10000"/>
                  </a:schemeClr>
                </a:outerShdw>
              </a:effectLst>
              <a:latin typeface="Papyrus" panose="03070502060502030205" pitchFamily="66"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 night the Lord appeared to Paul and said</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 encouraged, Paul.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Just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as you have been a witness to me here in Jerusalem,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must preach the Good News in Rome as well</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23:11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2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038350"/>
            <a:ext cx="7848600" cy="830997"/>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“Courage is not the absence of fear but rather the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judgment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 something is more important than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fear.”</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426263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038350"/>
            <a:ext cx="78486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Just because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you’ve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made decisions that may now seem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unwise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doesn't mean you are permanently disqualified from service to God. </a:t>
            </a:r>
          </a:p>
        </p:txBody>
      </p:sp>
      <p:sp>
        <p:nvSpPr>
          <p:cNvPr id="4" name="TextBox 3"/>
          <p:cNvSpPr txBox="1"/>
          <p:nvPr/>
        </p:nvSpPr>
        <p:spPr>
          <a:xfrm>
            <a:off x="3048000" y="3670089"/>
            <a:ext cx="5463615" cy="800219"/>
          </a:xfrm>
          <a:prstGeom prst="rect">
            <a:avLst/>
          </a:prstGeom>
          <a:noFill/>
        </p:spPr>
        <p:txBody>
          <a:bodyPr wrap="square" rtlCol="0">
            <a:spAutoFit/>
          </a:bodyPr>
          <a:lstStyle/>
          <a:p>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-Rene </a:t>
            </a:r>
            <a:r>
              <a:rPr lang="en-US" sz="2800" dirty="0" err="1" smtClean="0">
                <a:solidFill>
                  <a:schemeClr val="bg1"/>
                </a:solidFill>
                <a:effectLst>
                  <a:outerShdw blurRad="50800" dist="50800" dir="5400000" algn="ctr" rotWithShape="0">
                    <a:schemeClr val="tx1"/>
                  </a:outerShdw>
                </a:effectLst>
                <a:latin typeface="Papyrus" panose="03070502060502030205" pitchFamily="66" charset="0"/>
              </a:rPr>
              <a:t>Schlaepfer</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dirty="0" smtClean="0">
                <a:solidFill>
                  <a:schemeClr val="bg1"/>
                </a:solidFill>
                <a:effectLst>
                  <a:outerShdw blurRad="50800" dist="50800" dir="5400000" algn="ctr" rotWithShape="0">
                    <a:schemeClr val="tx1"/>
                  </a:outerShdw>
                </a:effectLst>
                <a:latin typeface="Papyrus" panose="03070502060502030205" pitchFamily="66" charset="0"/>
              </a:rPr>
              <a:t>Pastor, Twin Lakes Church, Aptos, CA</a:t>
            </a:r>
            <a:endParaRPr lang="en-US" sz="1050" dirty="0">
              <a:solidFill>
                <a:schemeClr val="bg1"/>
              </a:solidFill>
              <a:latin typeface="Papyrus" panose="03070502060502030205" pitchFamily="66"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074" y="3700824"/>
            <a:ext cx="699726" cy="69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607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27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13739" y="3067536"/>
            <a:ext cx="268226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7625" y="2579697"/>
            <a:ext cx="8305800" cy="754053"/>
          </a:xfrm>
          <a:prstGeom prst="rect">
            <a:avLst/>
          </a:prstGeom>
          <a:noFill/>
        </p:spPr>
        <p:txBody>
          <a:bodyPr wrap="square" rtlCol="0">
            <a:spAutoFit/>
          </a:bodyPr>
          <a:lstStyle/>
          <a:p>
            <a:pPr lvl="0" algn="ctr"/>
            <a:r>
              <a:rPr lang="en-US" sz="3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CONDUCT YOURSELF</a:t>
            </a:r>
            <a:endParaRPr lang="en-US" sz="24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700" dirty="0">
              <a:solidFill>
                <a:schemeClr val="bg1"/>
              </a:solidFill>
            </a:endParaRPr>
          </a:p>
        </p:txBody>
      </p:sp>
      <p:sp>
        <p:nvSpPr>
          <p:cNvPr id="7" name="TextBox 6"/>
          <p:cNvSpPr txBox="1"/>
          <p:nvPr/>
        </p:nvSpPr>
        <p:spPr>
          <a:xfrm>
            <a:off x="1143000" y="19455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5" name="Rectangle 4"/>
          <p:cNvSpPr/>
          <p:nvPr/>
        </p:nvSpPr>
        <p:spPr>
          <a:xfrm>
            <a:off x="2819400" y="2876550"/>
            <a:ext cx="3892924" cy="1446550"/>
          </a:xfrm>
          <a:prstGeom prst="rect">
            <a:avLst/>
          </a:prstGeom>
          <a:noFill/>
          <a:ln>
            <a:noFill/>
          </a:ln>
        </p:spPr>
        <p:txBody>
          <a:bodyPr wrap="square" lIns="91440" tIns="45720" rIns="91440" bIns="45720">
            <a:spAutoFit/>
          </a:bodyPr>
          <a:lstStyle/>
          <a:p>
            <a:pPr algn="ctr"/>
            <a:r>
              <a:rPr lang="en-US" sz="8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NOBLY</a:t>
            </a:r>
            <a:endParaRPr lang="en-US" sz="96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4132519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8576" y="209550"/>
            <a:ext cx="8126506" cy="4154984"/>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Gazing intently at the high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council,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Paul began: “Brothers, I have always lived before God with a clear conscience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Instantly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Ananias the high priest commanded those close to Paul to slap him on the mouth.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Paul said to him, “God will slap you, you corrupt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hypocrite!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What kind of judge are you to break the law yourself by ordering me struck like that</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Those standing near Paul said to him, “Do you dare to insult God’s high priest</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“I’m sorry, brothers. I didn’t realize he was the high priest,” Paul replied, “for the Scriptures say, ‘You must not speak evil of any of your rulers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46294" y="43243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23:1-5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2189629"/>
            <a:ext cx="81153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Above all, you must live as citizens of heaven,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conducting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yourselves in a manner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worthy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of the Good News about Christ. </a:t>
            </a: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Philippians 1:27</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66806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905000" y="2292384"/>
            <a:ext cx="4800600" cy="1143000"/>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737347" y="438150"/>
            <a:ext cx="7086600" cy="3524042"/>
          </a:xfrm>
          <a:prstGeom prst="rect">
            <a:avLst/>
          </a:prstGeom>
          <a:noFill/>
        </p:spPr>
        <p:txBody>
          <a:bodyPr wrap="square" rtlCol="0">
            <a:spAutoFit/>
          </a:bodyPr>
          <a:lstStyle/>
          <a:p>
            <a:pPr lvl="0" algn="ctr"/>
            <a:r>
              <a:rPr lang="en-US" sz="199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GET </a:t>
            </a:r>
            <a:endParaRPr lang="en-US" sz="166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2400" dirty="0">
              <a:solidFill>
                <a:schemeClr val="bg1"/>
              </a:solidFill>
            </a:endParaRPr>
          </a:p>
        </p:txBody>
      </p:sp>
      <p:sp>
        <p:nvSpPr>
          <p:cNvPr id="5" name="TextBox 4"/>
          <p:cNvSpPr txBox="1"/>
          <p:nvPr/>
        </p:nvSpPr>
        <p:spPr>
          <a:xfrm>
            <a:off x="865094" y="3043357"/>
            <a:ext cx="7086600" cy="1661993"/>
          </a:xfrm>
          <a:prstGeom prst="rect">
            <a:avLst/>
          </a:prstGeom>
          <a:noFill/>
        </p:spPr>
        <p:txBody>
          <a:bodyPr wrap="square" rtlCol="0">
            <a:spAutoFit/>
          </a:bodyPr>
          <a:lstStyle/>
          <a:p>
            <a:pPr lvl="0" algn="ctr"/>
            <a:r>
              <a:rPr lang="en-US" sz="88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BACK UP </a:t>
            </a:r>
            <a:endParaRPr lang="en-US" sz="80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419350"/>
            <a:ext cx="81534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 careful to live properly among your unbelieving neighbors. Then even if they accuse you of doing wrong, they will see your honorable behavior, and they will give honor to God when he judges the world. </a:t>
            </a: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1 Peter 2:12</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518923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562" y="1809750"/>
            <a:ext cx="8115300" cy="2308324"/>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the same way, you wives must accept the authority of your husbands. Then, even if some refuse to obey the Good News, your godly lives will speak to them without any words. They will be won over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by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observing your pure and reverent lives. </a:t>
            </a: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1 Peter 3:1-2</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84857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5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419350"/>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TAKE TIME TO</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3352800" y="3010617"/>
            <a:ext cx="3048000" cy="1282832"/>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14600" y="2724150"/>
            <a:ext cx="4623895" cy="2231380"/>
          </a:xfrm>
          <a:prstGeom prst="rect">
            <a:avLst/>
          </a:prstGeom>
          <a:noFill/>
        </p:spPr>
        <p:txBody>
          <a:bodyPr wrap="square" rtlCol="0">
            <a:spAutoFit/>
          </a:bodyPr>
          <a:lstStyle/>
          <a:p>
            <a:pPr lvl="0" algn="ctr"/>
            <a:r>
              <a:rPr lang="en-US" sz="115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LEARN</a:t>
            </a:r>
            <a:endParaRPr lang="en-US" sz="80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2400" dirty="0">
              <a:solidFill>
                <a:schemeClr val="bg1"/>
              </a:solidFill>
            </a:endParaRPr>
          </a:p>
        </p:txBody>
      </p:sp>
      <p:sp>
        <p:nvSpPr>
          <p:cNvPr id="7" name="TextBox 6"/>
          <p:cNvSpPr txBox="1"/>
          <p:nvPr/>
        </p:nvSpPr>
        <p:spPr>
          <a:xfrm>
            <a:off x="603569" y="1657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8946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181350"/>
            <a:ext cx="8126506" cy="461665"/>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"he left Paul in prison</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24:27</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70727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38350"/>
            <a:ext cx="8126506"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can rejoice, too, when we run into problems and trials, for we know that they help us develop endurance.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endurance develops strength of character, and character strengthens our confident hope of salvation.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this hope will not lead to disappointment. </a:t>
            </a:r>
          </a:p>
        </p:txBody>
      </p:sp>
      <p:sp>
        <p:nvSpPr>
          <p:cNvPr id="12" name="TextBox 11"/>
          <p:cNvSpPr txBox="1"/>
          <p:nvPr/>
        </p:nvSpPr>
        <p:spPr>
          <a:xfrm>
            <a:off x="2650378" y="4237092"/>
            <a:ext cx="358775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Romans 5:3-5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961021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935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047750"/>
            <a:ext cx="8126506" cy="1200329"/>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Determine the Reason</a:t>
            </a: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736203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200" y="1410304"/>
            <a:ext cx="5486400" cy="2308324"/>
          </a:xfrm>
          <a:prstGeom prst="rect">
            <a:avLst/>
          </a:prstGeom>
          <a:noFill/>
        </p:spPr>
        <p:txBody>
          <a:bodyPr wrap="square" rtlCol="0">
            <a:spAutoFit/>
          </a:bodyPr>
          <a:lstStyle/>
          <a:p>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Determine the Reason</a:t>
            </a:r>
          </a:p>
          <a:p>
            <a:endPar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Determine the Response</a:t>
            </a:r>
          </a:p>
          <a:p>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pic>
        <p:nvPicPr>
          <p:cNvPr id="717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contrast="31000"/>
                    </a14:imgEffect>
                  </a14:imgLayer>
                </a14:imgProps>
              </a:ext>
              <a:ext uri="{28A0092B-C50C-407E-A947-70E740481C1C}">
                <a14:useLocalDpi xmlns:a14="http://schemas.microsoft.com/office/drawing/2010/main" val="0"/>
              </a:ext>
            </a:extLst>
          </a:blip>
          <a:srcRect/>
          <a:stretch>
            <a:fillRect/>
          </a:stretch>
        </p:blipFill>
        <p:spPr bwMode="auto">
          <a:xfrm>
            <a:off x="381000" y="1223078"/>
            <a:ext cx="335712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3054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885950"/>
            <a:ext cx="5486400" cy="369332"/>
          </a:xfrm>
          <a:prstGeom prst="rect">
            <a:avLst/>
          </a:prstGeom>
          <a:noFill/>
        </p:spPr>
        <p:txBody>
          <a:bodyPr wrap="square" rtlCol="0">
            <a:spAutoFit/>
          </a:bodyPr>
          <a:lstStyle/>
          <a:p>
            <a:r>
              <a:rPr lang="en-US" dirty="0" smtClean="0"/>
              <a:t>nick</a:t>
            </a:r>
            <a:endParaRPr lang="en-US" dirty="0"/>
          </a:p>
        </p:txBody>
      </p:sp>
    </p:spTree>
    <p:extLst>
      <p:ext uri="{BB962C8B-B14F-4D97-AF65-F5344CB8AC3E}">
        <p14:creationId xmlns:p14="http://schemas.microsoft.com/office/powerpoint/2010/main" val="2780675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88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85950"/>
            <a:ext cx="8126506" cy="2308324"/>
          </a:xfrm>
          <a:prstGeom prst="rect">
            <a:avLst/>
          </a:prstGeom>
          <a:noFill/>
        </p:spPr>
        <p:txBody>
          <a:bodyPr wrap="square" rtlCol="0">
            <a:spAutoFit/>
          </a:bodyPr>
          <a:lstStyle/>
          <a:p>
            <a:pPr algn="ctr"/>
            <a:r>
              <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will never </a:t>
            </a:r>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waste </a:t>
            </a:r>
            <a:r>
              <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 experience</a:t>
            </a:r>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p>
          <a:p>
            <a:pPr algn="ctr"/>
            <a:endPar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comforts us in all our troubles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 we can comfort others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p>
        </p:txBody>
      </p:sp>
      <p:sp>
        <p:nvSpPr>
          <p:cNvPr id="5" name="TextBox 4"/>
          <p:cNvSpPr txBox="1"/>
          <p:nvPr/>
        </p:nvSpPr>
        <p:spPr>
          <a:xfrm>
            <a:off x="2650378" y="4237092"/>
            <a:ext cx="358775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 Corinthians 1:4</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39963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088" y="1885950"/>
            <a:ext cx="7703780" cy="1569660"/>
          </a:xfrm>
          <a:prstGeom prst="rect">
            <a:avLst/>
          </a:prstGeom>
          <a:noFill/>
          <a:ln>
            <a:noFill/>
          </a:ln>
        </p:spPr>
        <p:txBody>
          <a:bodyPr wrap="square" lIns="91440" tIns="45720" rIns="91440" bIns="45720">
            <a:spAutoFit/>
          </a:bodyPr>
          <a:lstStyle/>
          <a:p>
            <a:pPr algn="ctr"/>
            <a:r>
              <a:rPr lang="en-US" sz="96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SEIZE</a:t>
            </a:r>
            <a:endParaRPr lang="en-US" sz="115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971800" y="3186583"/>
            <a:ext cx="36576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 y="3077111"/>
            <a:ext cx="8382000"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OPPORTUNITIES</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
        <p:nvSpPr>
          <p:cNvPr id="7" name="TextBox 6"/>
          <p:cNvSpPr txBox="1"/>
          <p:nvPr/>
        </p:nvSpPr>
        <p:spPr>
          <a:xfrm>
            <a:off x="622355" y="1305485"/>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Layer>
                </a14:imgProps>
              </a:ext>
              <a:ext uri="{28A0092B-C50C-407E-A947-70E740481C1C}">
                <a14:useLocalDpi xmlns:a14="http://schemas.microsoft.com/office/drawing/2010/main" val="0"/>
              </a:ext>
            </a:extLst>
          </a:blip>
          <a:srcRect/>
          <a:stretch>
            <a:fillRect/>
          </a:stretch>
        </p:blipFill>
        <p:spPr bwMode="auto">
          <a:xfrm>
            <a:off x="1" y="6350"/>
            <a:ext cx="914400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9550"/>
            <a:ext cx="3380135" cy="46027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1353" y="133350"/>
            <a:ext cx="7086600" cy="1261884"/>
          </a:xfrm>
          <a:prstGeom prst="rect">
            <a:avLst/>
          </a:prstGeom>
          <a:noFill/>
        </p:spPr>
        <p:txBody>
          <a:bodyPr wrap="square" rtlCol="0">
            <a:spAutoFit/>
          </a:bodyPr>
          <a:lstStyle/>
          <a:p>
            <a:pPr lvl="0" algn="r"/>
            <a:r>
              <a:rPr lang="en-US" sz="60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RIOT IN JERUSALEM </a:t>
            </a:r>
            <a:endParaRPr lang="en-US" sz="54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600" dirty="0">
              <a:solidFill>
                <a:schemeClr val="bg1"/>
              </a:solidFill>
            </a:endParaRPr>
          </a:p>
        </p:txBody>
      </p:sp>
    </p:spTree>
    <p:extLst>
      <p:ext uri="{BB962C8B-B14F-4D97-AF65-F5344CB8AC3E}">
        <p14:creationId xmlns:p14="http://schemas.microsoft.com/office/powerpoint/2010/main" val="333621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Layer>
                </a14:imgProps>
              </a:ext>
              <a:ext uri="{28A0092B-C50C-407E-A947-70E740481C1C}">
                <a14:useLocalDpi xmlns:a14="http://schemas.microsoft.com/office/drawing/2010/main" val="0"/>
              </a:ext>
            </a:extLst>
          </a:blip>
          <a:srcRect/>
          <a:stretch>
            <a:fillRect/>
          </a:stretch>
        </p:blipFill>
        <p:spPr bwMode="auto">
          <a:xfrm>
            <a:off x="1" y="6350"/>
            <a:ext cx="914400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9550"/>
            <a:ext cx="3380135" cy="46027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06188" y="1047750"/>
            <a:ext cx="4899212" cy="2677656"/>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“Please</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let me talk to these people.”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commander agreed, so Paul stood on the stairs and motioned to the people to be quiet. Soon a deep silence enveloped the crowd, and he addressed them in their own language,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Aramaic.</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7" name="TextBox 6"/>
          <p:cNvSpPr txBox="1"/>
          <p:nvPr/>
        </p:nvSpPr>
        <p:spPr>
          <a:xfrm>
            <a:off x="1405591" y="39433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21:39</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630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9550"/>
            <a:ext cx="5686425" cy="4572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1123950"/>
            <a:ext cx="2971800" cy="2677656"/>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Gazing intently at the high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council,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Paul began: “Brothers, I have always lived before God with a clear conscience!”</a:t>
            </a:r>
          </a:p>
        </p:txBody>
      </p:sp>
      <p:sp>
        <p:nvSpPr>
          <p:cNvPr id="4" name="TextBox 3"/>
          <p:cNvSpPr txBox="1"/>
          <p:nvPr/>
        </p:nvSpPr>
        <p:spPr>
          <a:xfrm>
            <a:off x="172571" y="39433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23:1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50861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74"/>
          <a:stretch/>
        </p:blipFill>
        <p:spPr bwMode="auto">
          <a:xfrm>
            <a:off x="4724400" y="819150"/>
            <a:ext cx="4268895" cy="315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191548"/>
            <a:ext cx="4724399" cy="3785652"/>
          </a:xfrm>
          <a:prstGeom prst="rect">
            <a:avLst/>
          </a:prstGeom>
          <a:noFill/>
        </p:spPr>
        <p:txBody>
          <a:bodyPr wrap="square" rtlCol="0">
            <a:spAutoFit/>
          </a:bodyPr>
          <a:lstStyle/>
          <a:p>
            <a:pPr algn="ct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few days later Felix came back with his wife, Drusilla, who was Jewish. Sending for Paul, they listened as he told them about faith in Christ Jesus.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As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reasoned with them about righteousness and self-control and the coming day of judgment, Felix became frightened. “Go away for now,” he replied. “When it is more convenient, I’ll call for you again.”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also hoped that Paul would bribe him, so he sent for him quite often and talked with him.</a:t>
            </a:r>
          </a:p>
        </p:txBody>
      </p:sp>
      <p:sp>
        <p:nvSpPr>
          <p:cNvPr id="4" name="TextBox 3"/>
          <p:cNvSpPr txBox="1"/>
          <p:nvPr/>
        </p:nvSpPr>
        <p:spPr>
          <a:xfrm>
            <a:off x="1143000" y="4080433"/>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24:24-26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534156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114550"/>
            <a:ext cx="8839199" cy="1938992"/>
          </a:xfrm>
          <a:prstGeom prst="rect">
            <a:avLst/>
          </a:prstGeom>
          <a:noFill/>
        </p:spPr>
        <p:txBody>
          <a:bodyPr wrap="square" rtlCol="0">
            <a:spAutoFit/>
          </a:bodyPr>
          <a:lstStyle/>
          <a:p>
            <a:pPr algn="ct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Agrippa said to Paul, “You may speak in your defense.”</a:t>
            </a:r>
          </a:p>
          <a:p>
            <a:pPr algn="ct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 Paul, gesturing with his hand, started his defense: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am fortunate, King Agrippa, that you are the one hearing my defense today against all these accusations made by the Jewish leaders,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know you are an expert on all Jewish customs and controversies. Now please listen to me patiently!</a:t>
            </a:r>
          </a:p>
        </p:txBody>
      </p:sp>
      <p:sp>
        <p:nvSpPr>
          <p:cNvPr id="4" name="TextBox 3"/>
          <p:cNvSpPr txBox="1"/>
          <p:nvPr/>
        </p:nvSpPr>
        <p:spPr>
          <a:xfrm>
            <a:off x="3124200"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26:1-3</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pic>
        <p:nvPicPr>
          <p:cNvPr id="5" name="Picture 2" descr="Image result for apostle paul before festu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38" b="47038"/>
          <a:stretch/>
        </p:blipFill>
        <p:spPr bwMode="auto">
          <a:xfrm>
            <a:off x="1360394" y="199465"/>
            <a:ext cx="6270812" cy="18422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44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7753</TotalTime>
  <Words>658</Words>
  <Application>Microsoft Office PowerPoint</Application>
  <PresentationFormat>On-screen Show (16:9)</PresentationFormat>
  <Paragraphs>56</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178</cp:revision>
  <dcterms:created xsi:type="dcterms:W3CDTF">2017-03-21T02:22:27Z</dcterms:created>
  <dcterms:modified xsi:type="dcterms:W3CDTF">2017-08-30T20:38:47Z</dcterms:modified>
</cp:coreProperties>
</file>