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5"/>
  </p:notesMasterIdLst>
  <p:sldIdLst>
    <p:sldId id="256" r:id="rId3"/>
    <p:sldId id="333" r:id="rId4"/>
    <p:sldId id="257" r:id="rId5"/>
    <p:sldId id="301" r:id="rId6"/>
    <p:sldId id="385" r:id="rId7"/>
    <p:sldId id="386" r:id="rId8"/>
    <p:sldId id="361" r:id="rId9"/>
    <p:sldId id="268" r:id="rId10"/>
    <p:sldId id="273" r:id="rId11"/>
    <p:sldId id="387" r:id="rId12"/>
    <p:sldId id="388" r:id="rId13"/>
    <p:sldId id="389" r:id="rId14"/>
    <p:sldId id="365" r:id="rId15"/>
    <p:sldId id="288" r:id="rId16"/>
    <p:sldId id="390" r:id="rId17"/>
    <p:sldId id="394" r:id="rId18"/>
    <p:sldId id="391" r:id="rId19"/>
    <p:sldId id="393" r:id="rId20"/>
    <p:sldId id="392" r:id="rId21"/>
    <p:sldId id="346" r:id="rId22"/>
    <p:sldId id="308" r:id="rId23"/>
    <p:sldId id="348" r:id="rId24"/>
    <p:sldId id="270" r:id="rId25"/>
    <p:sldId id="395" r:id="rId26"/>
    <p:sldId id="347" r:id="rId27"/>
    <p:sldId id="354" r:id="rId28"/>
    <p:sldId id="349" r:id="rId29"/>
    <p:sldId id="396" r:id="rId30"/>
    <p:sldId id="351" r:id="rId31"/>
    <p:sldId id="369" r:id="rId32"/>
    <p:sldId id="309" r:id="rId33"/>
    <p:sldId id="397" r:id="rId34"/>
    <p:sldId id="398" r:id="rId35"/>
    <p:sldId id="307" r:id="rId36"/>
    <p:sldId id="370" r:id="rId37"/>
    <p:sldId id="399" r:id="rId38"/>
    <p:sldId id="400" r:id="rId39"/>
    <p:sldId id="403" r:id="rId40"/>
    <p:sldId id="371" r:id="rId41"/>
    <p:sldId id="401" r:id="rId42"/>
    <p:sldId id="353" r:id="rId43"/>
    <p:sldId id="402" r:id="rId44"/>
    <p:sldId id="405" r:id="rId45"/>
    <p:sldId id="342" r:id="rId46"/>
    <p:sldId id="404" r:id="rId47"/>
    <p:sldId id="407" r:id="rId48"/>
    <p:sldId id="406" r:id="rId49"/>
    <p:sldId id="373" r:id="rId50"/>
    <p:sldId id="355" r:id="rId51"/>
    <p:sldId id="382" r:id="rId52"/>
    <p:sldId id="408" r:id="rId53"/>
    <p:sldId id="286" r:id="rId5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DF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1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B2BA0-59B6-4AAF-A8D5-E14290A99864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257C8-6BBE-4D6A-8A7C-BCCB1138A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21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7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3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55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600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618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835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766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040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563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1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068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50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637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021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07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5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44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54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80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35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8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2054F-9071-451C-AEE3-2DBA7B8C0E92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1EF91-EE1D-486A-B9AB-EA342F96D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3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2054F-9071-451C-AEE3-2DBA7B8C0E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1EF91-EE1D-486A-B9AB-EA342F96DB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4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im.smith\Google Drive\Jim\JOSHUA\jOSHU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55"/>
            <a:ext cx="9144000" cy="513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66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71549"/>
            <a:ext cx="9144000" cy="3429001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22253" y="120015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Half the tribe of Manasseh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and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tribes of Reuben and Gad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had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already received their grants of land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on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</a:t>
            </a:r>
            <a:r>
              <a:rPr lang="en-US" sz="32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east side of the </a:t>
            </a:r>
            <a:r>
              <a:rPr lang="en-US" sz="32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Jordan</a:t>
            </a:r>
            <a:endParaRPr lang="en-US" sz="3200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356235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Joshua 13:8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  <a:p>
            <a:pPr algn="r"/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New Living Translation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2928313" cy="4556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147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71549"/>
            <a:ext cx="9144000" cy="3429001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22253" y="120015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Half the tribe of Manasseh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and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tribes of Reuben and Gad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had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already received their grants of land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on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</a:t>
            </a:r>
            <a:r>
              <a:rPr lang="en-US" sz="32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east side of the </a:t>
            </a:r>
            <a:r>
              <a:rPr lang="en-US" sz="32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Jordan</a:t>
            </a:r>
            <a:endParaRPr lang="en-US" sz="3200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356235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Joshua 13:8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  <a:p>
            <a:pPr algn="r"/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New Living Translation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2928313" cy="4556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6"/>
          <a:stretch/>
        </p:blipFill>
        <p:spPr>
          <a:xfrm>
            <a:off x="0" y="302202"/>
            <a:ext cx="2928313" cy="452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4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14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2253" y="666750"/>
            <a:ext cx="9144000" cy="32004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22253" y="81915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You say, “I am allowed to do anything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”</a:t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—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but not everything is good for you.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You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say, “I am allowed to do anything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”</a:t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—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but not everything is beneficial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1391" y="302895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1 Corinthians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10:23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  <a:p>
            <a:pPr algn="r"/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New Living Translation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82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10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8351" y="568036"/>
            <a:ext cx="9144000" cy="337531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8351" y="872836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“they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do not belong to the world, </a:t>
            </a:r>
            <a:endParaRPr lang="en-US" sz="3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just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as I do not belong to the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world… 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18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Just as you sent me into the world,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am sending them into the world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.”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0655" y="3144417"/>
            <a:ext cx="3962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John 17:14, 18</a:t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</a:br>
            <a:r>
              <a:rPr 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New </a:t>
            </a:r>
            <a:r>
              <a:rPr 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living translation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15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42950"/>
            <a:ext cx="8434388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124203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Francis Chan</a:t>
            </a:r>
            <a:endParaRPr lang="en-US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201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8351" y="0"/>
            <a:ext cx="9144000" cy="508635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36195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C000"/>
                </a:solidFill>
                <a:latin typeface="Century Gothic" panose="020B0502020202020204" pitchFamily="34" charset="0"/>
              </a:rPr>
              <a:t>1. Lukewarm people attend church fairly regularly. </a:t>
            </a:r>
            <a:r>
              <a:rPr lang="en-US" sz="24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4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4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2</a:t>
            </a:r>
            <a:r>
              <a:rPr lang="en-US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. Lukewarm people give money </a:t>
            </a:r>
            <a:r>
              <a:rPr lang="en-US" sz="24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4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4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3</a:t>
            </a:r>
            <a:r>
              <a:rPr lang="en-US" sz="2400" dirty="0">
                <a:solidFill>
                  <a:srgbClr val="FFC000"/>
                </a:solidFill>
                <a:latin typeface="Century Gothic" panose="020B0502020202020204" pitchFamily="34" charset="0"/>
              </a:rPr>
              <a:t>. Lukewarm people tend to choose </a:t>
            </a:r>
            <a:r>
              <a:rPr lang="en-US" sz="24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4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4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what </a:t>
            </a:r>
            <a:r>
              <a:rPr lang="en-US" sz="2400" dirty="0">
                <a:solidFill>
                  <a:srgbClr val="FFC000"/>
                </a:solidFill>
                <a:latin typeface="Century Gothic" panose="020B0502020202020204" pitchFamily="34" charset="0"/>
              </a:rPr>
              <a:t>is popular over what is right  </a:t>
            </a:r>
          </a:p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4. </a:t>
            </a:r>
            <a:r>
              <a:rPr lang="en-US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Lukewarm people don’t really want to be saved from their sin; they want only to be saved from the penalty of their sin. </a:t>
            </a:r>
            <a:r>
              <a:rPr lang="en-US" sz="24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4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4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5</a:t>
            </a:r>
            <a:r>
              <a:rPr lang="en-US" sz="2400" dirty="0">
                <a:solidFill>
                  <a:srgbClr val="FFC000"/>
                </a:solidFill>
                <a:latin typeface="Century Gothic" panose="020B0502020202020204" pitchFamily="34" charset="0"/>
              </a:rPr>
              <a:t>. Lukewarm people are moved by stories of people who do radical things for Christ, yet they do not act. </a:t>
            </a:r>
            <a:r>
              <a:rPr lang="en-US" sz="24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4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4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6</a:t>
            </a:r>
            <a:r>
              <a:rPr lang="en-US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. Lukewarm people rarely share their faith </a:t>
            </a:r>
            <a:r>
              <a:rPr lang="en-US" sz="24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4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4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with </a:t>
            </a:r>
            <a:r>
              <a:rPr lang="en-US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their neighbors, coworkers, or friends. </a:t>
            </a:r>
            <a:r>
              <a:rPr lang="en-US" sz="24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4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endParaRPr lang="en-US" sz="24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81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8351" y="0"/>
            <a:ext cx="9144000" cy="508635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36195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7</a:t>
            </a:r>
            <a:r>
              <a:rPr lang="en-US" sz="2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. Lukewarm people gauge their morality or “goodness” </a:t>
            </a:r>
            <a:r>
              <a:rPr lang="en-US" sz="20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0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0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by </a:t>
            </a:r>
            <a:r>
              <a:rPr lang="en-US" sz="2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comparing themselves to the secular world. </a:t>
            </a:r>
            <a:r>
              <a:rPr lang="en-US" sz="20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0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8</a:t>
            </a:r>
            <a:r>
              <a:rPr lang="en-US" sz="2000" dirty="0">
                <a:solidFill>
                  <a:srgbClr val="FFC000"/>
                </a:solidFill>
                <a:latin typeface="Century Gothic" panose="020B0502020202020204" pitchFamily="34" charset="0"/>
              </a:rPr>
              <a:t>. Lukewarm people say they love Jesus, and He is, indeed, </a:t>
            </a:r>
            <a: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a </a:t>
            </a:r>
            <a:r>
              <a:rPr lang="en-US" sz="2000" dirty="0">
                <a:solidFill>
                  <a:srgbClr val="FFC000"/>
                </a:solidFill>
                <a:latin typeface="Century Gothic" panose="020B0502020202020204" pitchFamily="34" charset="0"/>
              </a:rPr>
              <a:t>part of their lives, their money, and their thoughts, </a:t>
            </a:r>
            <a: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but </a:t>
            </a:r>
            <a:r>
              <a:rPr lang="en-US" sz="2000" dirty="0">
                <a:solidFill>
                  <a:srgbClr val="FFC000"/>
                </a:solidFill>
                <a:latin typeface="Century Gothic" panose="020B0502020202020204" pitchFamily="34" charset="0"/>
              </a:rPr>
              <a:t>he isn’t allowed to control their lives. </a:t>
            </a:r>
            <a:endParaRPr lang="en-US" sz="2000" dirty="0" smtClean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9</a:t>
            </a:r>
            <a:r>
              <a:rPr lang="en-US" sz="2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. Lukewarm people love God, but they do not love Him all their heart, soul, and strength. </a:t>
            </a:r>
            <a:endParaRPr lang="en-US" sz="2000" b="1" dirty="0" smtClean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10</a:t>
            </a:r>
            <a:r>
              <a:rPr lang="en-US" sz="2000" dirty="0">
                <a:solidFill>
                  <a:srgbClr val="FFC000"/>
                </a:solidFill>
                <a:latin typeface="Century Gothic" panose="020B0502020202020204" pitchFamily="34" charset="0"/>
              </a:rPr>
              <a:t>. Lukewarm people love others but do not seek to love others </a:t>
            </a:r>
            <a: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as </a:t>
            </a:r>
            <a:r>
              <a:rPr lang="en-US" sz="2000" dirty="0">
                <a:solidFill>
                  <a:srgbClr val="FFC000"/>
                </a:solidFill>
                <a:latin typeface="Century Gothic" panose="020B0502020202020204" pitchFamily="34" charset="0"/>
              </a:rPr>
              <a:t>much as they love themselves. </a:t>
            </a:r>
            <a:endParaRPr lang="en-US" sz="2000" dirty="0" smtClean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11. Lukewarm </a:t>
            </a:r>
            <a:r>
              <a:rPr lang="en-US" sz="2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people will serve God and others, but there are limits to how far they will go or how much time, money, </a:t>
            </a:r>
            <a:r>
              <a:rPr lang="en-US" sz="20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0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0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and </a:t>
            </a:r>
            <a:r>
              <a:rPr lang="en-US" sz="2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energy they are willing to give. </a:t>
            </a:r>
            <a:r>
              <a:rPr lang="en-US" sz="20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0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12</a:t>
            </a:r>
            <a:r>
              <a:rPr lang="en-US" sz="2000" dirty="0">
                <a:solidFill>
                  <a:srgbClr val="FFC000"/>
                </a:solidFill>
                <a:latin typeface="Century Gothic" panose="020B0502020202020204" pitchFamily="34" charset="0"/>
              </a:rPr>
              <a:t>. Lukewarm people think about life on earth </a:t>
            </a:r>
            <a: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much </a:t>
            </a:r>
            <a:r>
              <a:rPr lang="en-US" sz="2000" dirty="0">
                <a:solidFill>
                  <a:srgbClr val="FFC000"/>
                </a:solidFill>
                <a:latin typeface="Century Gothic" panose="020B0502020202020204" pitchFamily="34" charset="0"/>
              </a:rPr>
              <a:t>more often than eternity in heaven. </a:t>
            </a:r>
            <a:endParaRPr lang="en-US" sz="200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93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8351" y="0"/>
            <a:ext cx="9144000" cy="508635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36195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13</a:t>
            </a:r>
            <a:r>
              <a:rPr lang="en-US" sz="2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. Lukewarm people are thankful for their luxuries and comforts, and rarely consider trying to give as much as possible to the poor. </a:t>
            </a:r>
            <a:endParaRPr lang="en-US" sz="2000" b="1" dirty="0" smtClean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14</a:t>
            </a:r>
            <a:r>
              <a:rPr lang="en-US" sz="2000" dirty="0">
                <a:solidFill>
                  <a:srgbClr val="FFC000"/>
                </a:solidFill>
                <a:latin typeface="Century Gothic" panose="020B0502020202020204" pitchFamily="34" charset="0"/>
              </a:rPr>
              <a:t>. Lukewarm people do whatever is necessary </a:t>
            </a:r>
            <a: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to </a:t>
            </a:r>
            <a:r>
              <a:rPr lang="en-US" sz="2000" dirty="0">
                <a:solidFill>
                  <a:srgbClr val="FFC000"/>
                </a:solidFill>
                <a:latin typeface="Century Gothic" panose="020B0502020202020204" pitchFamily="34" charset="0"/>
              </a:rPr>
              <a:t>keep themselves from feeling too guilty. </a:t>
            </a:r>
            <a:endParaRPr lang="en-US" sz="2000" dirty="0" smtClean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15</a:t>
            </a:r>
            <a:r>
              <a:rPr lang="en-US" sz="2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. Lukewarm people are continually concerned with playing it safe; they are slaves to the god of control. </a:t>
            </a:r>
            <a:endParaRPr lang="en-US" sz="2000" b="1" dirty="0" smtClean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16</a:t>
            </a:r>
            <a:r>
              <a:rPr lang="en-US" sz="2000" dirty="0">
                <a:solidFill>
                  <a:srgbClr val="FFC000"/>
                </a:solidFill>
                <a:latin typeface="Century Gothic" panose="020B0502020202020204" pitchFamily="34" charset="0"/>
              </a:rPr>
              <a:t>. Lukewarm people feel secure </a:t>
            </a:r>
            <a: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0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17</a:t>
            </a:r>
            <a:r>
              <a:rPr lang="en-US" sz="2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. Luke warm people do not live by faith; </a:t>
            </a:r>
            <a:r>
              <a:rPr lang="en-US" sz="20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0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0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their </a:t>
            </a:r>
            <a:r>
              <a:rPr lang="en-US" sz="2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lives are structured so they never have to. </a:t>
            </a:r>
            <a:endParaRPr lang="en-US" sz="2000" b="1" dirty="0" smtClean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18</a:t>
            </a:r>
            <a:r>
              <a:rPr lang="en-US" sz="2000" dirty="0">
                <a:solidFill>
                  <a:srgbClr val="FFC000"/>
                </a:solidFill>
                <a:latin typeface="Century Gothic" panose="020B0502020202020204" pitchFamily="34" charset="0"/>
              </a:rPr>
              <a:t>. Lukewarm people probably drink and swear less than average, but besides that, they really aren’t very different </a:t>
            </a:r>
            <a: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from </a:t>
            </a:r>
            <a:r>
              <a:rPr lang="en-US" sz="2000" dirty="0">
                <a:solidFill>
                  <a:srgbClr val="FFC000"/>
                </a:solidFill>
                <a:latin typeface="Century Gothic" panose="020B0502020202020204" pitchFamily="34" charset="0"/>
              </a:rPr>
              <a:t>your typical unbeliever. </a:t>
            </a:r>
          </a:p>
        </p:txBody>
      </p:sp>
    </p:spTree>
    <p:extLst>
      <p:ext uri="{BB962C8B-B14F-4D97-AF65-F5344CB8AC3E}">
        <p14:creationId xmlns:p14="http://schemas.microsoft.com/office/powerpoint/2010/main" val="157802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116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1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00149"/>
            <a:ext cx="9182100" cy="2133601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6750" y="141982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ugustus" pitchFamily="2" charset="0"/>
              </a:rPr>
              <a:t>Look Forward</a:t>
            </a:r>
            <a:endParaRPr lang="en-US" sz="5400" dirty="0">
              <a:solidFill>
                <a:schemeClr val="bg1"/>
              </a:solidFill>
              <a:latin typeface="Augustus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" y="1572964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2</a:t>
            </a:r>
            <a:endParaRPr 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2473464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 CHRIST’S RETURN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895600" y="2419350"/>
            <a:ext cx="3352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3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8351" y="568036"/>
            <a:ext cx="9144000" cy="398491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431" y="1026723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Moses did not assign any allotment of land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tribe of Levi. Instead, as the Lord had promised them, their allotment came from the offerings burned on the altar to the Lord, the God of Israel.</a:t>
            </a:r>
            <a:b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0655" y="3765935"/>
            <a:ext cx="3962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Joshua 13:14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</a:br>
            <a:r>
              <a:rPr 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New living translation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08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28750"/>
            <a:ext cx="9144000" cy="23622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" y="165735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“Our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Lord, come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!”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7245" y="295275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1 Corinthians 16:22</a:t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</a:b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New 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living translation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6300" y="234315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C000"/>
                </a:solidFill>
                <a:latin typeface="Century Gothic" panose="020B0502020202020204" pitchFamily="34" charset="0"/>
              </a:rPr>
              <a:t>In Aramaic </a:t>
            </a:r>
            <a:r>
              <a:rPr lang="en-US" i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this </a:t>
            </a:r>
            <a:r>
              <a:rPr lang="en-US" i="1" dirty="0">
                <a:solidFill>
                  <a:srgbClr val="FFC000"/>
                </a:solidFill>
                <a:latin typeface="Century Gothic" panose="020B0502020202020204" pitchFamily="34" charset="0"/>
              </a:rPr>
              <a:t>expression </a:t>
            </a:r>
            <a:r>
              <a:rPr lang="en-US" i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is </a:t>
            </a:r>
            <a:r>
              <a:rPr lang="en-US" i="1" dirty="0">
                <a:solidFill>
                  <a:srgbClr val="FFC000"/>
                </a:solidFill>
                <a:latin typeface="Century Gothic" panose="020B0502020202020204" pitchFamily="34" charset="0"/>
              </a:rPr>
              <a:t>Maranatha</a:t>
            </a:r>
          </a:p>
        </p:txBody>
      </p:sp>
    </p:spTree>
    <p:extLst>
      <p:ext uri="{BB962C8B-B14F-4D97-AF65-F5344CB8AC3E}">
        <p14:creationId xmlns:p14="http://schemas.microsoft.com/office/powerpoint/2010/main" val="48947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28750"/>
            <a:ext cx="9144000" cy="23622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" y="165735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Holy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and godly lives you should live,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looking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forward to the day of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God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7245" y="295275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2 peter 3:11-12</a:t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</a:b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New 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living translation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02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01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00149"/>
            <a:ext cx="9182100" cy="2133601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6750" y="141982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ugustus" pitchFamily="2" charset="0"/>
              </a:rPr>
              <a:t>Never give up</a:t>
            </a:r>
            <a:endParaRPr lang="en-US" sz="5400" dirty="0">
              <a:solidFill>
                <a:schemeClr val="bg1"/>
              </a:solidFill>
              <a:latin typeface="Augustus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" y="1572964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3</a:t>
            </a:r>
            <a:endParaRPr 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895600" y="2419350"/>
            <a:ext cx="3352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79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50"/>
            <a:ext cx="9144000" cy="4191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6675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Today I am eighty-five years old.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am as strong now as I was when Moses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sent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me on that journey, and I can still travel and fight as well as I could then.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So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give me the hill country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that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Lord promised me.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3713738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Joshua 14:10-12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</a:b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New living translation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57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23950"/>
            <a:ext cx="9144000" cy="323611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3464" y="145158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That is why we never give up.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Though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our bodies are dying,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our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spirits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are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being renewed every day. 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1100" y="3390572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1 Corinthians 4:16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</a:b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New living translation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10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78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57350"/>
            <a:ext cx="9144000" cy="1605410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" y="1754654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ugustus" pitchFamily="2" charset="0"/>
              </a:rPr>
              <a:t>Staying Strong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ugustus" pitchFamily="2" charset="0"/>
              </a:rPr>
              <a:t/>
            </a:r>
            <a:br>
              <a:rPr lang="en-US" sz="4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ugustus" pitchFamily="2" charset="0"/>
              </a:rPr>
            </a:br>
            <a:endParaRPr lang="en-US" sz="4400" dirty="0">
              <a:solidFill>
                <a:schemeClr val="bg1"/>
              </a:solidFill>
              <a:latin typeface="Augustus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257175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WHEN LIFE SEEMS EASY</a:t>
            </a:r>
            <a:endParaRPr lang="en-US" sz="4000" dirty="0">
              <a:solidFill>
                <a:srgbClr val="FFFF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209800" y="2571750"/>
            <a:ext cx="5029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18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00149"/>
            <a:ext cx="9182100" cy="2133601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6750" y="141982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ugustus" pitchFamily="2" charset="0"/>
              </a:rPr>
              <a:t>Be an example</a:t>
            </a:r>
            <a:endParaRPr lang="en-US" sz="5400" dirty="0">
              <a:solidFill>
                <a:schemeClr val="bg1"/>
              </a:solidFill>
              <a:latin typeface="Augustus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" y="1572964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4</a:t>
            </a:r>
            <a:endParaRPr 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2473464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 OTHERS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895600" y="2419350"/>
            <a:ext cx="3352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91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14350"/>
            <a:ext cx="9144000" cy="38862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564" y="691645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She said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Give me another gift.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You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have already given me land in the Negev; now please give me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springs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of water, too.”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So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Caleb gave her the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upper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and lower springs.  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3728242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Joshua 15:19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  <a:p>
            <a:pPr algn="r"/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New Living Translation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15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47750"/>
            <a:ext cx="9144000" cy="28956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127635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Students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are not greater than their teacher. But the student who is fully trained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will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become like the teacher. 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5691" y="302895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Luke 6:40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  <a:p>
            <a:pPr algn="r"/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New Living Translation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66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28770"/>
            <a:ext cx="9144000" cy="44196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391" y="66675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We—all of us, but especially the young—need around us individuals who possess a certain nobility, a largeness of soul, and qualities of human experience worth imitating and striving for.”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3427951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William J. Bennett</a:t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</a:br>
            <a:r>
              <a:rPr lang="en-US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former US Secretary of Education</a:t>
            </a:r>
            <a:br>
              <a:rPr lang="en-US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</a:br>
            <a:endParaRPr lang="en-US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  <p:pic>
        <p:nvPicPr>
          <p:cNvPr id="5122" name="Picture 2" descr="https://s3.amazonaws.com/the74million/media-gallery/images/1437424606_475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309" y="3426219"/>
            <a:ext cx="20574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8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819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00149"/>
            <a:ext cx="9182100" cy="2133601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1615791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ugustus" pitchFamily="2" charset="0"/>
              </a:rPr>
              <a:t>Attempt Great Things</a:t>
            </a:r>
            <a:endParaRPr lang="en-US" sz="4000" dirty="0">
              <a:solidFill>
                <a:schemeClr val="bg1"/>
              </a:solidFill>
              <a:latin typeface="Augustus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" y="1572964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5</a:t>
            </a:r>
            <a:endParaRPr 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2473464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 GOD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895600" y="2419350"/>
            <a:ext cx="3352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82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28770"/>
            <a:ext cx="9144000" cy="44196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391" y="112395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Expect great things from God;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attempt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great things for God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!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8194" name="Picture 2" descr="https://i.ytimg.com/vi/LzE8eLImlOg/hq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9" b="23081"/>
          <a:stretch/>
        </p:blipFill>
        <p:spPr bwMode="auto">
          <a:xfrm>
            <a:off x="4267200" y="2201168"/>
            <a:ext cx="3427004" cy="13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36127" y="3574775"/>
            <a:ext cx="2667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William Carey</a:t>
            </a:r>
            <a:b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</a:b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missionary to </a:t>
            </a:r>
            <a:r>
              <a:rPr 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india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80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9547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42950"/>
            <a:ext cx="7932144" cy="36576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2417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66750"/>
            <a:ext cx="9144000" cy="3810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04775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“The Lord commanded Moses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to 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give us a grant of land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along 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with the men of our tribe.”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So 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Joshua gave them a grant of land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along 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with their uncles,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as 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the Lord had commanded.  </a:t>
            </a:r>
            <a:endParaRPr lang="en-US" sz="280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2900" y="3737529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Joshua 17:4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  <a:p>
            <a:pPr algn="r"/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New Living Translation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5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686800" cy="518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0101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61950"/>
            <a:ext cx="9144000" cy="44196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802035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The 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claim of the daughters of </a:t>
            </a:r>
            <a:r>
              <a:rPr lang="en-US" sz="2800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Zelophehad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 is legitimate. You must give them a grant of land along with their father’s relatives. Assign them the property that would have been given to their father.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“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And give the following instructions to the people of Israel: If a man dies and has no son, then give his inheritance to his daughters.</a:t>
            </a:r>
            <a:endParaRPr lang="en-US" sz="280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2900" y="4057496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Numbers 27:7-8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  <a:p>
            <a:pPr algn="r"/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New Living Translation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36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430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00149"/>
            <a:ext cx="9182100" cy="2133601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165735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ugustus" pitchFamily="2" charset="0"/>
              </a:rPr>
              <a:t>Talk less</a:t>
            </a:r>
            <a:endParaRPr lang="en-US" sz="4800" dirty="0">
              <a:solidFill>
                <a:schemeClr val="bg1"/>
              </a:solidFill>
              <a:latin typeface="Augustus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" y="1572964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6</a:t>
            </a:r>
            <a:endParaRPr 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2473464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DO MORE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895600" y="2419350"/>
            <a:ext cx="3352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0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srael location in As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" t="3534" r="-147" b="12539"/>
          <a:stretch/>
        </p:blipFill>
        <p:spPr bwMode="auto">
          <a:xfrm>
            <a:off x="-1" y="0"/>
            <a:ext cx="9171709" cy="514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1336" y="2033155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Israel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3254"/>
            <a:ext cx="3124200" cy="4861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676400" y="1733550"/>
            <a:ext cx="7620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672936" y="72695"/>
            <a:ext cx="3889664" cy="16608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76400" y="3257551"/>
            <a:ext cx="3886200" cy="1676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6248400" y="1537855"/>
            <a:ext cx="1600200" cy="1371600"/>
          </a:xfrm>
          <a:prstGeom prst="ellipse">
            <a:avLst/>
          </a:prstGeom>
          <a:noFill/>
          <a:ln w="57150">
            <a:solidFill>
              <a:srgbClr val="C0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50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23950"/>
            <a:ext cx="9144000" cy="31242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272" y="127635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If there are so many of you,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and 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if the hill country of Ephraim is not large enough for you,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clear 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out land for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yourselves…</a:t>
            </a:r>
            <a:endParaRPr lang="en-US" sz="280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333375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Joshua 17:15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  <a:p>
            <a:pPr algn="r"/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New Living Translation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09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23951"/>
            <a:ext cx="9144000" cy="2667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272" y="127635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But don’t just listen to God’s word.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You 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must do what it says.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Otherwise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, you are only fooling yourselves.</a:t>
            </a:r>
            <a:endParaRPr lang="en-US" sz="280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1445" y="287655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James 1:22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  <a:p>
            <a:pPr algn="r"/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New Living Translation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97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001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00149"/>
            <a:ext cx="9182100" cy="2133601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165735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ugustus" pitchFamily="2" charset="0"/>
              </a:rPr>
              <a:t>Find Refuge</a:t>
            </a:r>
            <a:endParaRPr lang="en-US" sz="4800" dirty="0">
              <a:solidFill>
                <a:schemeClr val="bg1"/>
              </a:solidFill>
              <a:latin typeface="Augustus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" y="1572964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7</a:t>
            </a:r>
            <a:endParaRPr 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2473464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 N   J E S U S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895600" y="2419350"/>
            <a:ext cx="3352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96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47750"/>
            <a:ext cx="9144000" cy="304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12395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 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 Anyone who kills another person accidentally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and 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unintentionally can run to one of these cities; they will be places of refuge from relatives seeking revenge for the person who was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killed.</a:t>
            </a:r>
            <a:endParaRPr lang="en-US" sz="280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3345" y="318135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Joshua 20:3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  <a:p>
            <a:pPr algn="r"/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New Living Translation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20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s://i.ytimg.com/vi/b42q2BXVNn0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73"/>
          <a:stretch/>
        </p:blipFill>
        <p:spPr bwMode="auto">
          <a:xfrm>
            <a:off x="763826" y="209550"/>
            <a:ext cx="7368792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473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srael location in As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" t="3534" r="-147" b="12539"/>
          <a:stretch/>
        </p:blipFill>
        <p:spPr bwMode="auto">
          <a:xfrm>
            <a:off x="-1" y="0"/>
            <a:ext cx="9171709" cy="514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2071255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Israel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687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510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28770"/>
            <a:ext cx="9144000" cy="44196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391" y="66675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Do things that are Beneficial</a:t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Look Forward to Christ’s Return</a:t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Never Give Up</a:t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Be An Example to Others</a:t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Attempt Great Things for God</a:t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Talk Less, Do More</a:t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Find Refuge in Jesus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55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9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srael location in As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" t="3534" r="-147" b="12539"/>
          <a:stretch/>
        </p:blipFill>
        <p:spPr bwMode="auto">
          <a:xfrm>
            <a:off x="-1" y="0"/>
            <a:ext cx="9171709" cy="514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1336" y="2033155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Israel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72695"/>
            <a:ext cx="3124200" cy="4861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676400" y="1733550"/>
            <a:ext cx="7620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672936" y="72695"/>
            <a:ext cx="3889664" cy="16608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76400" y="3257551"/>
            <a:ext cx="3886200" cy="1676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002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2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23950"/>
            <a:ext cx="9182100" cy="2209800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9703" y="1696075"/>
            <a:ext cx="784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ugustus" pitchFamily="2" charset="0"/>
              </a:rPr>
              <a:t>Do things 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ugustus" pitchFamily="2" charset="0"/>
              </a:rPr>
              <a:t>that </a:t>
            </a:r>
            <a:r>
              <a:rPr lang="en-U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ugustus" pitchFamily="2" charset="0"/>
              </a:rPr>
              <a:t>are Beneficial</a:t>
            </a:r>
            <a:endParaRPr lang="en-US" sz="4400" dirty="0">
              <a:solidFill>
                <a:schemeClr val="bg1"/>
              </a:solidFill>
              <a:latin typeface="Augustus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" y="1352550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1</a:t>
            </a:r>
            <a:endParaRPr 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895600" y="2419350"/>
            <a:ext cx="3352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56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71549"/>
            <a:ext cx="9144000" cy="3429001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22253" y="120015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Half the tribe of Manasseh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and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tribes of Reuben and Gad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had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already received their grants of land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on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</a:t>
            </a:r>
            <a:r>
              <a:rPr lang="en-US" sz="32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east side of the </a:t>
            </a:r>
            <a:r>
              <a:rPr lang="en-US" sz="32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Jordan</a:t>
            </a:r>
            <a:endParaRPr lang="en-US" sz="3200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356235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Joshua 13:8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  <a:p>
            <a:pPr algn="r"/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New Living Translation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67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5502</TotalTime>
  <Words>448</Words>
  <Application>Microsoft Office PowerPoint</Application>
  <PresentationFormat>On-screen Show (16:9)</PresentationFormat>
  <Paragraphs>89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jim.smith</dc:creator>
  <cp:lastModifiedBy>jim.smith</cp:lastModifiedBy>
  <cp:revision>103</cp:revision>
  <dcterms:created xsi:type="dcterms:W3CDTF">2016-04-14T00:39:04Z</dcterms:created>
  <dcterms:modified xsi:type="dcterms:W3CDTF">2016-07-09T21:12:09Z</dcterms:modified>
</cp:coreProperties>
</file>