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91" r:id="rId2"/>
    <p:sldId id="288" r:id="rId3"/>
    <p:sldId id="265" r:id="rId4"/>
    <p:sldId id="293" r:id="rId5"/>
    <p:sldId id="256" r:id="rId6"/>
    <p:sldId id="260" r:id="rId7"/>
    <p:sldId id="294" r:id="rId8"/>
    <p:sldId id="257" r:id="rId9"/>
    <p:sldId id="258" r:id="rId10"/>
    <p:sldId id="261" r:id="rId11"/>
    <p:sldId id="264" r:id="rId12"/>
    <p:sldId id="267" r:id="rId13"/>
    <p:sldId id="295" r:id="rId14"/>
    <p:sldId id="269" r:id="rId15"/>
    <p:sldId id="271" r:id="rId16"/>
    <p:sldId id="272" r:id="rId17"/>
    <p:sldId id="296" r:id="rId18"/>
    <p:sldId id="274" r:id="rId19"/>
    <p:sldId id="276" r:id="rId20"/>
    <p:sldId id="277" r:id="rId21"/>
    <p:sldId id="278" r:id="rId22"/>
    <p:sldId id="297" r:id="rId23"/>
    <p:sldId id="280" r:id="rId24"/>
    <p:sldId id="281" r:id="rId25"/>
    <p:sldId id="282" r:id="rId26"/>
    <p:sldId id="289" r:id="rId27"/>
    <p:sldId id="298" r:id="rId28"/>
    <p:sldId id="299" r:id="rId29"/>
    <p:sldId id="300" r:id="rId30"/>
    <p:sldId id="302" r:id="rId31"/>
    <p:sldId id="290" r:id="rId32"/>
    <p:sldId id="301" r:id="rId33"/>
    <p:sldId id="303" r:id="rId34"/>
    <p:sldId id="292" r:id="rId3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-456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824CE-7886-4282-8BCD-94851C5CBB3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5FD9-C03D-478F-91B5-DE523FEEA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5FD9-C03D-478F-91B5-DE523FEEABA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5FD9-C03D-478F-91B5-DE523FEEABA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5FD9-C03D-478F-91B5-DE523FEEABA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5FD9-C03D-478F-91B5-DE523FEEABA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5FD9-C03D-478F-91B5-DE523FEEABA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5FD9-C03D-478F-91B5-DE523FEEABA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5FD9-C03D-478F-91B5-DE523FEEABA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4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5FD9-C03D-478F-91B5-DE523FEEABA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4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5FD9-C03D-478F-91B5-DE523FEEABA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13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7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5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07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6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5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2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84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91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82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15000" contrast="22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B1FCB-14DE-4030-BCFD-975836925E5B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09655-5890-4D2E-878A-D64D503F5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3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jim.smith\Google Drive\Jim\The Beatitudes\thebeatsthem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" y="0"/>
            <a:ext cx="9144001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3201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017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249555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essential for our health</a:t>
            </a:r>
            <a:endParaRPr 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61903" y="1657350"/>
            <a:ext cx="6172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dwardian Script ITC" panose="030303020407070D08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Grieving is 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810000" y="742950"/>
            <a:ext cx="838200" cy="762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62400" y="666750"/>
            <a:ext cx="60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chemeClr val="bg1"/>
                </a:solidFill>
                <a:latin typeface="Brush Script MT" panose="03060802040406070304" pitchFamily="66" charset="0"/>
                <a:cs typeface="David" panose="020E0502060401010101" pitchFamily="34" charset="-79"/>
              </a:rPr>
              <a:t>2</a:t>
            </a:r>
            <a:endParaRPr lang="en-US" sz="6600" dirty="0">
              <a:solidFill>
                <a:schemeClr val="bg1"/>
              </a:solidFill>
              <a:latin typeface="Brush Script MT" panose="03060802040406070304" pitchFamily="66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99233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0" y="1885950"/>
            <a:ext cx="7391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Psalm 32:3  </a:t>
            </a:r>
            <a:r>
              <a:rPr lang="en-US" sz="2800" dirty="0" smtClean="0">
                <a:solidFill>
                  <a:schemeClr val="bg1"/>
                </a:solidFill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(new century version)</a:t>
            </a:r>
            <a:br>
              <a:rPr lang="en-US" sz="2800" dirty="0" smtClean="0">
                <a:solidFill>
                  <a:schemeClr val="bg1"/>
                </a:solidFill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When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I kept things to myself, I felt weak deep inside me. I moaned all day long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14400" y="2343150"/>
            <a:ext cx="67056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674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0" y="1885950"/>
            <a:ext cx="7391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Psalm 39:2  </a:t>
            </a:r>
            <a:r>
              <a:rPr lang="en-US" sz="2800" dirty="0" smtClean="0">
                <a:solidFill>
                  <a:schemeClr val="bg1"/>
                </a:solidFill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(English Standard Version)</a:t>
            </a:r>
            <a:br>
              <a:rPr lang="en-US" sz="2800" dirty="0" smtClean="0">
                <a:solidFill>
                  <a:schemeClr val="bg1"/>
                </a:solidFill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was silent and held my peace to no avail.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My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distress only grew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worse.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14400" y="2343150"/>
            <a:ext cx="67056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131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83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249555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always with us</a:t>
            </a:r>
            <a:endParaRPr 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61903" y="1657350"/>
            <a:ext cx="6172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dwardian Script ITC" panose="030303020407070D08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God is 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810000" y="742950"/>
            <a:ext cx="838200" cy="762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62400" y="666750"/>
            <a:ext cx="60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chemeClr val="bg1"/>
                </a:solidFill>
                <a:latin typeface="Brush Script MT" panose="03060802040406070304" pitchFamily="66" charset="0"/>
                <a:cs typeface="David" panose="020E0502060401010101" pitchFamily="34" charset="-79"/>
              </a:rPr>
              <a:t>3</a:t>
            </a:r>
            <a:endParaRPr lang="en-US" sz="6600" dirty="0">
              <a:solidFill>
                <a:schemeClr val="bg1"/>
              </a:solidFill>
              <a:latin typeface="Brush Script MT" panose="03060802040406070304" pitchFamily="66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64715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1673007"/>
            <a:ext cx="8153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Psalm 34:18 NIV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Lord is close to the brokenhearted, and he saves those whose spirits have been crushed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 </a:t>
            </a:r>
          </a:p>
          <a:p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 little sunshine" panose="02000603000000000000" pitchFamily="2" charset="0"/>
              <a:ea typeface="A little sunshine" panose="02000603000000000000" pitchFamily="2" charset="0"/>
              <a:cs typeface="Verdana" panose="020B0604030504040204" pitchFamily="34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Hebrews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13:5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</a:p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will never leave you and I will never abandon you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38671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609600" y="21145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634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81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673007"/>
            <a:ext cx="8153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Max </a:t>
            </a:r>
            <a:r>
              <a:rPr lang="en-US" sz="2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Lucado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</a:b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pastor and author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 </a:t>
            </a:r>
            <a:endPara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 little sunshine" panose="02000603000000000000" pitchFamily="2" charset="0"/>
              <a:ea typeface="A little sunshine" panose="02000603000000000000" pitchFamily="2" charset="0"/>
              <a:cs typeface="Verdana" panose="020B0604030504040204" pitchFamily="34" charset="0"/>
            </a:endParaRPr>
          </a:p>
          <a:p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 little sunshine" panose="02000603000000000000" pitchFamily="2" charset="0"/>
              <a:ea typeface="A little sunshine" panose="02000603000000000000" pitchFamily="2" charset="0"/>
              <a:cs typeface="Verdana" panose="020B060403050404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" y="21145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Image result for max lucado and his fath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584" y="895350"/>
            <a:ext cx="4781965" cy="31908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508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237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161903" y="1657350"/>
            <a:ext cx="6172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Edwardian Script ITC" panose="030303020407070D0804" pitchFamily="66" charset="0"/>
                <a:ea typeface="A little sunshine" panose="02000603000000000000" pitchFamily="2" charset="0"/>
                <a:cs typeface="Verdana" panose="020B0604030504040204" pitchFamily="34" charset="0"/>
              </a:rPr>
              <a:t>God blesses</a:t>
            </a:r>
            <a:endParaRPr lang="en-US" sz="6600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Edwardian Script ITC" panose="030303020407070D0804" pitchFamily="66" charset="0"/>
              <a:ea typeface="A little sunshine" panose="02000603000000000000" pitchFamily="2" charset="0"/>
              <a:cs typeface="Verdana" panose="020B060403050404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200" y="2419350"/>
            <a:ext cx="6629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400" b="1" dirty="0">
                <a:solidFill>
                  <a:prstClr val="white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en-US" sz="4400" b="1" dirty="0" smtClean="0">
                <a:solidFill>
                  <a:prstClr val="white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hose who mourn</a:t>
            </a:r>
            <a:endParaRPr lang="en-US" sz="4400" dirty="0">
              <a:solidFill>
                <a:prstClr val="white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914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249555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help us grow</a:t>
            </a:r>
            <a:endParaRPr 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61903" y="1657350"/>
            <a:ext cx="6172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dwardian Script ITC" panose="030303020407070D08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God uses grief 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810000" y="742950"/>
            <a:ext cx="838200" cy="762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62400" y="666750"/>
            <a:ext cx="60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chemeClr val="bg1"/>
                </a:solidFill>
                <a:latin typeface="Brush Script MT" panose="03060802040406070304" pitchFamily="66" charset="0"/>
                <a:cs typeface="David" panose="020E0502060401010101" pitchFamily="34" charset="-79"/>
              </a:rPr>
              <a:t>4</a:t>
            </a:r>
            <a:endParaRPr lang="en-US" sz="6600" dirty="0">
              <a:solidFill>
                <a:schemeClr val="bg1"/>
              </a:solidFill>
              <a:latin typeface="Brush Script MT" panose="03060802040406070304" pitchFamily="66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2057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0" y="1885950"/>
            <a:ext cx="7391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God uses pain to get our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attention</a:t>
            </a:r>
          </a:p>
          <a:p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Proverbs 20:30 (TEV)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Sometimes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it takes a painful experience to make us change our ways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914400" y="31813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92066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0" y="1885950"/>
            <a:ext cx="7391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He brings good out of bad</a:t>
            </a:r>
          </a:p>
          <a:p>
            <a:endPara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 little sunshine" panose="02000603000000000000" pitchFamily="2" charset="0"/>
              <a:ea typeface="A little sunshine" panose="02000603000000000000" pitchFamily="2" charset="0"/>
              <a:cs typeface="Verdana" panose="020B0604030504040204" pitchFamily="34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Genesis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50:20 NLT</a:t>
            </a:r>
          </a:p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You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intended to harm me, but God intended it all for good. He brought me to this position so I could save the lives of many people.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914400" y="31813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9006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384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249555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comfort others</a:t>
            </a:r>
            <a:endParaRPr 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61903" y="1657350"/>
            <a:ext cx="6172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dwardian Script ITC" panose="030303020407070D08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God uses our pain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810000" y="742950"/>
            <a:ext cx="838200" cy="762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62400" y="666750"/>
            <a:ext cx="60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chemeClr val="bg1"/>
                </a:solidFill>
                <a:latin typeface="Brush Script MT" panose="03060802040406070304" pitchFamily="66" charset="0"/>
                <a:cs typeface="David" panose="020E0502060401010101" pitchFamily="34" charset="-79"/>
              </a:rPr>
              <a:t>5</a:t>
            </a:r>
            <a:endParaRPr lang="en-US" sz="6600" dirty="0">
              <a:solidFill>
                <a:schemeClr val="bg1"/>
              </a:solidFill>
              <a:latin typeface="Brush Script MT" panose="03060802040406070304" pitchFamily="66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613321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0" y="1885950"/>
            <a:ext cx="7391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2 Corinthians 1:4  NLT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He comforts us in all our troubles so that we can comfort others. When they are troubled, we will be able to give them the same comfort God has given us.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14400" y="23431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10374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191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249555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eternity</a:t>
            </a:r>
            <a:endParaRPr 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61903" y="1657350"/>
            <a:ext cx="6172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dwardian Script ITC" panose="030303020407070D08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God prepares us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810000" y="742950"/>
            <a:ext cx="838200" cy="762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62400" y="666750"/>
            <a:ext cx="60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chemeClr val="bg1"/>
                </a:solidFill>
                <a:latin typeface="Brush Script MT" panose="03060802040406070304" pitchFamily="66" charset="0"/>
                <a:cs typeface="David" panose="020E0502060401010101" pitchFamily="34" charset="-79"/>
              </a:rPr>
              <a:t>6</a:t>
            </a:r>
            <a:endParaRPr lang="en-US" sz="6600" dirty="0">
              <a:solidFill>
                <a:schemeClr val="bg1"/>
              </a:solidFill>
              <a:latin typeface="Brush Script MT" panose="03060802040406070304" pitchFamily="66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39040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0" y="1885950"/>
            <a:ext cx="7391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2 Corinthians  4:17  ESV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For this light momentary affliction is preparing for us an eternal weight of glory beyond all comparison,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14400" y="23431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76510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1885950"/>
            <a:ext cx="838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Revelation 21:3-4  NLT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God’s home is now among his people! He will live with them, and they will be his people. God himself will be with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them.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He will wipe every tear from their eyes, and there will be no more death or sorrow or crying or pain. All these things are gone forever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23431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353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6903" y="2419350"/>
            <a:ext cx="8763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MATTHEW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5:4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NLT</a:t>
            </a:r>
          </a:p>
          <a:p>
            <a:r>
              <a:rPr lang="en-US" sz="2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God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blesses those who mourn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, for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they will be comforted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.</a:t>
            </a:r>
          </a:p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</a:br>
            <a:endParaRPr lang="en-US" sz="2400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  <a:p>
            <a:r>
              <a:rPr lang="en-US" sz="2400" b="1" baseline="300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 </a:t>
            </a:r>
            <a:endParaRPr lang="en-US" sz="2400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28765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6145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94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8600" y="666750"/>
            <a:ext cx="8763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</a:t>
            </a:r>
            <a:b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  <a:b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b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b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</a:t>
            </a:r>
            <a:b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3657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8600" y="666750"/>
            <a:ext cx="8763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rieving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good</a:t>
            </a:r>
            <a:b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epression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unhealthy</a:t>
            </a:r>
            <a:b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nseparable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Love of God</a:t>
            </a:r>
            <a:b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ndurance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developed</a:t>
            </a:r>
            <a:b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alue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others</a:t>
            </a:r>
            <a:b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ternity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better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6470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686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jim.smith\Google Drive\Jim\The Beatitudes\thebeatsthem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" y="0"/>
            <a:ext cx="9144001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653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01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249555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times to mourn</a:t>
            </a:r>
            <a:endParaRPr 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61903" y="1657350"/>
            <a:ext cx="6172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dwardian Script ITC" panose="030303020407070D0804" pitchFamily="66" charset="0"/>
                <a:ea typeface="Verdana" panose="020B0604030504040204" pitchFamily="34" charset="0"/>
                <a:cs typeface="Verdana" panose="020B0604030504040204" pitchFamily="34" charset="0"/>
              </a:rPr>
              <a:t>There are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810000" y="742950"/>
            <a:ext cx="838200" cy="762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038600" y="613035"/>
            <a:ext cx="60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chemeClr val="bg1"/>
                </a:solidFill>
                <a:latin typeface="Brush Script MT" panose="03060802040406070304" pitchFamily="66" charset="0"/>
                <a:cs typeface="David" panose="020E0502060401010101" pitchFamily="34" charset="-79"/>
              </a:rPr>
              <a:t>1</a:t>
            </a:r>
            <a:endParaRPr lang="en-US" sz="6600" dirty="0">
              <a:solidFill>
                <a:schemeClr val="bg1"/>
              </a:solidFill>
              <a:latin typeface="Brush Script MT" panose="03060802040406070304" pitchFamily="66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65424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429" y="1885950"/>
            <a:ext cx="7391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Ecclesiastes 3: 1 and 4  (New Living Translation)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For everything there is a season, </a:t>
            </a:r>
            <a:b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time for every activity under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heaven…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…a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time to cry and a time to laugh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b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time to grieve and a time to dance.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14400" y="23431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7439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57350"/>
            <a:ext cx="4189854" cy="2786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66750"/>
            <a:ext cx="3886200" cy="31474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027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38348" y="1504950"/>
            <a:ext cx="767225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John 11:33-38 </a:t>
            </a:r>
            <a:r>
              <a:rPr lang="en-US" sz="2800" dirty="0" smtClean="0">
                <a:solidFill>
                  <a:schemeClr val="bg1"/>
                </a:solidFill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(New Living Translation)</a:t>
            </a:r>
            <a:r>
              <a:rPr lang="en-US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When </a:t>
            </a:r>
            <a:r>
              <a:rPr lang="en-US" sz="2800" b="1" dirty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Jesus saw her weeping and saw the other people wailing with her, a deep anger welled up within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him, and </a:t>
            </a:r>
            <a:r>
              <a:rPr lang="en-US" sz="2800" b="1" dirty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he was deeply troubled.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  <a:r>
              <a:rPr lang="en-US" sz="2800" b="1" dirty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Where have you put him?” he asked them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. They </a:t>
            </a:r>
            <a:r>
              <a:rPr lang="en-US" sz="2800" b="1" dirty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told him, “Lord, come and see.”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Then Jesus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wept…</a:t>
            </a:r>
            <a:br>
              <a:rPr lang="en-US" sz="2800" b="1" dirty="0" smtClean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38 </a:t>
            </a:r>
            <a:r>
              <a:rPr lang="en-US" sz="2800" b="1" dirty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Jesus was still angry as he arrived at the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dist="50800" dir="5400000" algn="ctr" rotWithShape="0">
                    <a:srgbClr val="000000">
                      <a:alpha val="84000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tomb.</a:t>
            </a:r>
            <a:endParaRPr lang="en-US" sz="2800" b="1" dirty="0">
              <a:solidFill>
                <a:schemeClr val="bg1"/>
              </a:solidFill>
              <a:effectLst>
                <a:outerShdw dist="50800" dir="5400000" algn="ctr" rotWithShape="0">
                  <a:srgbClr val="000000">
                    <a:alpha val="84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990600" y="19621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056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52500" y="1809750"/>
            <a:ext cx="7391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 little sunshine" panose="02000603000000000000" pitchFamily="2" charset="0"/>
                <a:ea typeface="A little sunshine" panose="02000603000000000000" pitchFamily="2" charset="0"/>
                <a:cs typeface="Verdana" panose="020B0604030504040204" pitchFamily="34" charset="0"/>
              </a:rPr>
              <a:t>Isaiah 53:3-4 NLT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a man of sorrows, acquainted with deepest grief.</a:t>
            </a:r>
          </a:p>
          <a:p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We turned our backs on him and looked the other way.</a:t>
            </a:r>
          </a:p>
          <a:p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He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was despised, and we did not care.</a:t>
            </a:r>
          </a:p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Yet it was our weaknesses he carried;</a:t>
            </a:r>
          </a:p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it was our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sorrows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that weighed him down.</a:t>
            </a:r>
            <a:endParaRPr lang="en-US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66800" y="2190750"/>
            <a:ext cx="6705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922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2900</TotalTime>
  <Words>165</Words>
  <Application>Microsoft Office PowerPoint</Application>
  <PresentationFormat>On-screen Show (16:9)</PresentationFormat>
  <Paragraphs>60</Paragraphs>
  <Slides>34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jim.smith</dc:creator>
  <cp:lastModifiedBy>jim.smith</cp:lastModifiedBy>
  <cp:revision>30</cp:revision>
  <dcterms:created xsi:type="dcterms:W3CDTF">2017-09-18T20:46:43Z</dcterms:created>
  <dcterms:modified xsi:type="dcterms:W3CDTF">2017-09-28T01:22:16Z</dcterms:modified>
</cp:coreProperties>
</file>