
<file path=[Content_Types].xml><?xml version="1.0" encoding="utf-8"?>
<Types xmlns="http://schemas.openxmlformats.org/package/2006/content-types">
  <Default Extension="xml" ContentType="application/xml"/>
  <Default Extension="jpeg" ContentType="image/jpe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91" r:id="rId2"/>
    <p:sldId id="288" r:id="rId3"/>
    <p:sldId id="326" r:id="rId4"/>
    <p:sldId id="260" r:id="rId5"/>
    <p:sldId id="327" r:id="rId6"/>
    <p:sldId id="367" r:id="rId7"/>
    <p:sldId id="308" r:id="rId8"/>
    <p:sldId id="368" r:id="rId9"/>
    <p:sldId id="334" r:id="rId10"/>
    <p:sldId id="343" r:id="rId11"/>
    <p:sldId id="328" r:id="rId12"/>
    <p:sldId id="330" r:id="rId13"/>
    <p:sldId id="331" r:id="rId14"/>
    <p:sldId id="332" r:id="rId15"/>
    <p:sldId id="333" r:id="rId16"/>
    <p:sldId id="344" r:id="rId17"/>
    <p:sldId id="329" r:id="rId18"/>
    <p:sldId id="335" r:id="rId19"/>
    <p:sldId id="336" r:id="rId20"/>
    <p:sldId id="337" r:id="rId21"/>
    <p:sldId id="340" r:id="rId22"/>
    <p:sldId id="341" r:id="rId23"/>
    <p:sldId id="338" r:id="rId24"/>
    <p:sldId id="342" r:id="rId25"/>
    <p:sldId id="346" r:id="rId26"/>
    <p:sldId id="347" r:id="rId27"/>
    <p:sldId id="345" r:id="rId28"/>
    <p:sldId id="339" r:id="rId29"/>
    <p:sldId id="348" r:id="rId30"/>
    <p:sldId id="349" r:id="rId31"/>
    <p:sldId id="350" r:id="rId32"/>
    <p:sldId id="256" r:id="rId33"/>
    <p:sldId id="351" r:id="rId34"/>
    <p:sldId id="366" r:id="rId35"/>
    <p:sldId id="309" r:id="rId36"/>
    <p:sldId id="353" r:id="rId37"/>
    <p:sldId id="354" r:id="rId38"/>
    <p:sldId id="310" r:id="rId39"/>
    <p:sldId id="355" r:id="rId40"/>
    <p:sldId id="311" r:id="rId41"/>
    <p:sldId id="356" r:id="rId42"/>
    <p:sldId id="357" r:id="rId43"/>
    <p:sldId id="312" r:id="rId44"/>
    <p:sldId id="358" r:id="rId45"/>
    <p:sldId id="359" r:id="rId46"/>
    <p:sldId id="360" r:id="rId47"/>
    <p:sldId id="361" r:id="rId48"/>
    <p:sldId id="362" r:id="rId49"/>
    <p:sldId id="363" r:id="rId50"/>
    <p:sldId id="370" r:id="rId51"/>
    <p:sldId id="369" r:id="rId52"/>
    <p:sldId id="313" r:id="rId53"/>
    <p:sldId id="364" r:id="rId54"/>
    <p:sldId id="365" r:id="rId55"/>
    <p:sldId id="292" r:id="rId5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94631"/>
  </p:normalViewPr>
  <p:slideViewPr>
    <p:cSldViewPr>
      <p:cViewPr varScale="1">
        <p:scale>
          <a:sx n="135" d="100"/>
          <a:sy n="135" d="100"/>
        </p:scale>
        <p:origin x="176"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824CE-7886-4282-8BCD-94851C5CBB33}" type="datetimeFigureOut">
              <a:rPr lang="en-US" smtClean="0"/>
              <a:t>10/28/17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135FD9-C03D-478F-91B5-DE523FEEABAE}" type="slidenum">
              <a:rPr lang="en-US" smtClean="0"/>
              <a:t>‹#›</a:t>
            </a:fld>
            <a:endParaRPr lang="en-US"/>
          </a:p>
        </p:txBody>
      </p:sp>
    </p:spTree>
    <p:extLst>
      <p:ext uri="{BB962C8B-B14F-4D97-AF65-F5344CB8AC3E}">
        <p14:creationId xmlns:p14="http://schemas.microsoft.com/office/powerpoint/2010/main" val="258662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135FD9-C03D-478F-91B5-DE523FEEABAE}" type="slidenum">
              <a:rPr lang="en-US" smtClean="0"/>
              <a:t>2</a:t>
            </a:fld>
            <a:endParaRPr lang="en-US"/>
          </a:p>
        </p:txBody>
      </p:sp>
    </p:spTree>
    <p:extLst>
      <p:ext uri="{BB962C8B-B14F-4D97-AF65-F5344CB8AC3E}">
        <p14:creationId xmlns:p14="http://schemas.microsoft.com/office/powerpoint/2010/main" val="11634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135FD9-C03D-478F-91B5-DE523FEEABAE}" type="slidenum">
              <a:rPr lang="en-US" smtClean="0"/>
              <a:t>32</a:t>
            </a:fld>
            <a:endParaRPr lang="en-US"/>
          </a:p>
        </p:txBody>
      </p:sp>
    </p:spTree>
    <p:extLst>
      <p:ext uri="{BB962C8B-B14F-4D97-AF65-F5344CB8AC3E}">
        <p14:creationId xmlns:p14="http://schemas.microsoft.com/office/powerpoint/2010/main" val="116346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135FD9-C03D-478F-91B5-DE523FEEABAE}" type="slidenum">
              <a:rPr lang="en-US" smtClean="0"/>
              <a:t>35</a:t>
            </a:fld>
            <a:endParaRPr lang="en-US"/>
          </a:p>
        </p:txBody>
      </p:sp>
    </p:spTree>
    <p:extLst>
      <p:ext uri="{BB962C8B-B14F-4D97-AF65-F5344CB8AC3E}">
        <p14:creationId xmlns:p14="http://schemas.microsoft.com/office/powerpoint/2010/main" val="990847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135FD9-C03D-478F-91B5-DE523FEEABAE}" type="slidenum">
              <a:rPr lang="en-US" smtClean="0"/>
              <a:t>38</a:t>
            </a:fld>
            <a:endParaRPr lang="en-US"/>
          </a:p>
        </p:txBody>
      </p:sp>
    </p:spTree>
    <p:extLst>
      <p:ext uri="{BB962C8B-B14F-4D97-AF65-F5344CB8AC3E}">
        <p14:creationId xmlns:p14="http://schemas.microsoft.com/office/powerpoint/2010/main" val="615517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135FD9-C03D-478F-91B5-DE523FEEABAE}" type="slidenum">
              <a:rPr lang="en-US" smtClean="0"/>
              <a:t>40</a:t>
            </a:fld>
            <a:endParaRPr lang="en-US"/>
          </a:p>
        </p:txBody>
      </p:sp>
    </p:spTree>
    <p:extLst>
      <p:ext uri="{BB962C8B-B14F-4D97-AF65-F5344CB8AC3E}">
        <p14:creationId xmlns:p14="http://schemas.microsoft.com/office/powerpoint/2010/main" val="524156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135FD9-C03D-478F-91B5-DE523FEEABAE}" type="slidenum">
              <a:rPr lang="en-US" smtClean="0"/>
              <a:t>43</a:t>
            </a:fld>
            <a:endParaRPr lang="en-US"/>
          </a:p>
        </p:txBody>
      </p:sp>
    </p:spTree>
    <p:extLst>
      <p:ext uri="{BB962C8B-B14F-4D97-AF65-F5344CB8AC3E}">
        <p14:creationId xmlns:p14="http://schemas.microsoft.com/office/powerpoint/2010/main" val="126759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135FD9-C03D-478F-91B5-DE523FEEABAE}" type="slidenum">
              <a:rPr lang="en-US" smtClean="0"/>
              <a:t>52</a:t>
            </a:fld>
            <a:endParaRPr lang="en-US"/>
          </a:p>
        </p:txBody>
      </p:sp>
    </p:spTree>
    <p:extLst>
      <p:ext uri="{BB962C8B-B14F-4D97-AF65-F5344CB8AC3E}">
        <p14:creationId xmlns:p14="http://schemas.microsoft.com/office/powerpoint/2010/main" val="95247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9B1FCB-14DE-4030-BCFD-975836925E5B}" type="datetimeFigureOut">
              <a:rPr lang="en-US" smtClean="0"/>
              <a:t>10/28/17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09655-5890-4D2E-878A-D64D503F5365}" type="slidenum">
              <a:rPr lang="en-US" smtClean="0"/>
              <a:t>‹#›</a:t>
            </a:fld>
            <a:endParaRPr lang="en-US"/>
          </a:p>
        </p:txBody>
      </p:sp>
    </p:spTree>
    <p:extLst>
      <p:ext uri="{BB962C8B-B14F-4D97-AF65-F5344CB8AC3E}">
        <p14:creationId xmlns:p14="http://schemas.microsoft.com/office/powerpoint/2010/main" val="4125913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B1FCB-14DE-4030-BCFD-975836925E5B}" type="datetimeFigureOut">
              <a:rPr lang="en-US" smtClean="0"/>
              <a:t>10/28/17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09655-5890-4D2E-878A-D64D503F5365}" type="slidenum">
              <a:rPr lang="en-US" smtClean="0"/>
              <a:t>‹#›</a:t>
            </a:fld>
            <a:endParaRPr lang="en-US"/>
          </a:p>
        </p:txBody>
      </p:sp>
    </p:spTree>
    <p:extLst>
      <p:ext uri="{BB962C8B-B14F-4D97-AF65-F5344CB8AC3E}">
        <p14:creationId xmlns:p14="http://schemas.microsoft.com/office/powerpoint/2010/main" val="3297477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B1FCB-14DE-4030-BCFD-975836925E5B}" type="datetimeFigureOut">
              <a:rPr lang="en-US" smtClean="0"/>
              <a:t>10/28/17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09655-5890-4D2E-878A-D64D503F5365}" type="slidenum">
              <a:rPr lang="en-US" smtClean="0"/>
              <a:t>‹#›</a:t>
            </a:fld>
            <a:endParaRPr lang="en-US"/>
          </a:p>
        </p:txBody>
      </p:sp>
    </p:spTree>
    <p:extLst>
      <p:ext uri="{BB962C8B-B14F-4D97-AF65-F5344CB8AC3E}">
        <p14:creationId xmlns:p14="http://schemas.microsoft.com/office/powerpoint/2010/main" val="45035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B1FCB-14DE-4030-BCFD-975836925E5B}" type="datetimeFigureOut">
              <a:rPr lang="en-US" smtClean="0"/>
              <a:t>10/28/17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09655-5890-4D2E-878A-D64D503F5365}" type="slidenum">
              <a:rPr lang="en-US" smtClean="0"/>
              <a:t>‹#›</a:t>
            </a:fld>
            <a:endParaRPr lang="en-US"/>
          </a:p>
        </p:txBody>
      </p:sp>
    </p:spTree>
    <p:extLst>
      <p:ext uri="{BB962C8B-B14F-4D97-AF65-F5344CB8AC3E}">
        <p14:creationId xmlns:p14="http://schemas.microsoft.com/office/powerpoint/2010/main" val="249352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9B1FCB-14DE-4030-BCFD-975836925E5B}" type="datetimeFigureOut">
              <a:rPr lang="en-US" smtClean="0"/>
              <a:t>10/28/17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09655-5890-4D2E-878A-D64D503F5365}" type="slidenum">
              <a:rPr lang="en-US" smtClean="0"/>
              <a:t>‹#›</a:t>
            </a:fld>
            <a:endParaRPr lang="en-US"/>
          </a:p>
        </p:txBody>
      </p:sp>
    </p:spTree>
    <p:extLst>
      <p:ext uri="{BB962C8B-B14F-4D97-AF65-F5344CB8AC3E}">
        <p14:creationId xmlns:p14="http://schemas.microsoft.com/office/powerpoint/2010/main" val="164807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9B1FCB-14DE-4030-BCFD-975836925E5B}" type="datetimeFigureOut">
              <a:rPr lang="en-US" smtClean="0"/>
              <a:t>10/28/17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B09655-5890-4D2E-878A-D64D503F5365}" type="slidenum">
              <a:rPr lang="en-US" smtClean="0"/>
              <a:t>‹#›</a:t>
            </a:fld>
            <a:endParaRPr lang="en-US"/>
          </a:p>
        </p:txBody>
      </p:sp>
    </p:spTree>
    <p:extLst>
      <p:ext uri="{BB962C8B-B14F-4D97-AF65-F5344CB8AC3E}">
        <p14:creationId xmlns:p14="http://schemas.microsoft.com/office/powerpoint/2010/main" val="4182063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9B1FCB-14DE-4030-BCFD-975836925E5B}" type="datetimeFigureOut">
              <a:rPr lang="en-US" smtClean="0"/>
              <a:t>10/28/17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B09655-5890-4D2E-878A-D64D503F5365}" type="slidenum">
              <a:rPr lang="en-US" smtClean="0"/>
              <a:t>‹#›</a:t>
            </a:fld>
            <a:endParaRPr lang="en-US"/>
          </a:p>
        </p:txBody>
      </p:sp>
    </p:spTree>
    <p:extLst>
      <p:ext uri="{BB962C8B-B14F-4D97-AF65-F5344CB8AC3E}">
        <p14:creationId xmlns:p14="http://schemas.microsoft.com/office/powerpoint/2010/main" val="16302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9B1FCB-14DE-4030-BCFD-975836925E5B}" type="datetimeFigureOut">
              <a:rPr lang="en-US" smtClean="0"/>
              <a:t>10/28/17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B09655-5890-4D2E-878A-D64D503F5365}" type="slidenum">
              <a:rPr lang="en-US" smtClean="0"/>
              <a:t>‹#›</a:t>
            </a:fld>
            <a:endParaRPr lang="en-US"/>
          </a:p>
        </p:txBody>
      </p:sp>
    </p:spTree>
    <p:extLst>
      <p:ext uri="{BB962C8B-B14F-4D97-AF65-F5344CB8AC3E}">
        <p14:creationId xmlns:p14="http://schemas.microsoft.com/office/powerpoint/2010/main" val="270832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B1FCB-14DE-4030-BCFD-975836925E5B}" type="datetimeFigureOut">
              <a:rPr lang="en-US" smtClean="0"/>
              <a:t>10/28/17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B09655-5890-4D2E-878A-D64D503F5365}" type="slidenum">
              <a:rPr lang="en-US" smtClean="0"/>
              <a:t>‹#›</a:t>
            </a:fld>
            <a:endParaRPr lang="en-US"/>
          </a:p>
        </p:txBody>
      </p:sp>
    </p:spTree>
    <p:extLst>
      <p:ext uri="{BB962C8B-B14F-4D97-AF65-F5344CB8AC3E}">
        <p14:creationId xmlns:p14="http://schemas.microsoft.com/office/powerpoint/2010/main" val="1130840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9B1FCB-14DE-4030-BCFD-975836925E5B}" type="datetimeFigureOut">
              <a:rPr lang="en-US" smtClean="0"/>
              <a:t>10/28/17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B09655-5890-4D2E-878A-D64D503F5365}" type="slidenum">
              <a:rPr lang="en-US" smtClean="0"/>
              <a:t>‹#›</a:t>
            </a:fld>
            <a:endParaRPr lang="en-US"/>
          </a:p>
        </p:txBody>
      </p:sp>
    </p:spTree>
    <p:extLst>
      <p:ext uri="{BB962C8B-B14F-4D97-AF65-F5344CB8AC3E}">
        <p14:creationId xmlns:p14="http://schemas.microsoft.com/office/powerpoint/2010/main" val="239679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9B1FCB-14DE-4030-BCFD-975836925E5B}" type="datetimeFigureOut">
              <a:rPr lang="en-US" smtClean="0"/>
              <a:t>10/28/17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B09655-5890-4D2E-878A-D64D503F5365}" type="slidenum">
              <a:rPr lang="en-US" smtClean="0"/>
              <a:t>‹#›</a:t>
            </a:fld>
            <a:endParaRPr lang="en-US"/>
          </a:p>
        </p:txBody>
      </p:sp>
    </p:spTree>
    <p:extLst>
      <p:ext uri="{BB962C8B-B14F-4D97-AF65-F5344CB8AC3E}">
        <p14:creationId xmlns:p14="http://schemas.microsoft.com/office/powerpoint/2010/main" val="9178212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15000" contrast="2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89B1FCB-14DE-4030-BCFD-975836925E5B}" type="datetimeFigureOut">
              <a:rPr lang="en-US" smtClean="0"/>
              <a:t>10/28/17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BB09655-5890-4D2E-878A-D64D503F5365}" type="slidenum">
              <a:rPr lang="en-US" smtClean="0"/>
              <a:t>‹#›</a:t>
            </a:fld>
            <a:endParaRPr lang="en-US"/>
          </a:p>
        </p:txBody>
      </p:sp>
    </p:spTree>
    <p:extLst>
      <p:ext uri="{BB962C8B-B14F-4D97-AF65-F5344CB8AC3E}">
        <p14:creationId xmlns:p14="http://schemas.microsoft.com/office/powerpoint/2010/main" val="1203136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f"/><Relationship Id="rId3" Type="http://schemas.openxmlformats.org/officeDocument/2006/relationships/image" Target="../media/image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f"/><Relationship Id="rId3" Type="http://schemas.openxmlformats.org/officeDocument/2006/relationships/image" Target="../media/image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f"/><Relationship Id="rId3" Type="http://schemas.openxmlformats.org/officeDocument/2006/relationships/image" Target="../media/image9.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jim.smith\Google Drive\Jim\The Beatitudes\thebeatsthe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 y="0"/>
            <a:ext cx="91440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201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903" y="1809750"/>
            <a:ext cx="8763000" cy="1754326"/>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What is INTEGRITY?</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WHOLENESS</a:t>
            </a:r>
            <a:r>
              <a:rPr lang="en-US" sz="2400" b="1" dirty="0">
                <a:solidFill>
                  <a:schemeClr val="bg1"/>
                </a:solidFill>
                <a:effectLst>
                  <a:outerShdw blurRad="50800" dist="50800" dir="5400000" algn="ctr" rotWithShape="0">
                    <a:schemeClr val="tx1"/>
                  </a:outerShdw>
                </a:effectLst>
              </a:rPr>
              <a:t/>
            </a:r>
            <a:br>
              <a:rPr lang="en-US" sz="2400" b="1" dirty="0">
                <a:solidFill>
                  <a:schemeClr val="bg1"/>
                </a:solidFill>
                <a:effectLst>
                  <a:outerShdw blurRad="50800" dist="50800" dir="5400000" algn="ctr" rotWithShape="0">
                    <a:schemeClr val="tx1"/>
                  </a:outerShdw>
                </a:effectLst>
              </a:rPr>
            </a:b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10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8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903" y="1809750"/>
            <a:ext cx="8763000" cy="2123658"/>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What is INTEGRITY?</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WHOLENESS</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AUTHENTICITY</a:t>
            </a:r>
            <a:r>
              <a:rPr lang="en-US" sz="2400" b="1" dirty="0">
                <a:solidFill>
                  <a:schemeClr val="bg1"/>
                </a:solidFill>
                <a:effectLst>
                  <a:outerShdw blurRad="50800" dist="50800" dir="5400000" algn="ctr" rotWithShape="0">
                    <a:schemeClr val="tx1"/>
                  </a:outerShdw>
                </a:effectLst>
              </a:rPr>
              <a:t/>
            </a:r>
            <a:br>
              <a:rPr lang="en-US" sz="2400" b="1" dirty="0">
                <a:solidFill>
                  <a:schemeClr val="bg1"/>
                </a:solidFill>
                <a:effectLst>
                  <a:outerShdw blurRad="50800" dist="50800" dir="5400000" algn="ctr" rotWithShape="0">
                    <a:schemeClr val="tx1"/>
                  </a:outerShdw>
                </a:effectLst>
              </a:rPr>
            </a:b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10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163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256903" y="1809750"/>
            <a:ext cx="8763000" cy="1384995"/>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JIM GAFFIGAN</a:t>
            </a:r>
            <a:r>
              <a:rPr lang="en-US" sz="2400" b="1" dirty="0">
                <a:solidFill>
                  <a:schemeClr val="bg1"/>
                </a:solidFill>
                <a:effectLst>
                  <a:outerShdw blurRad="50800" dist="50800" dir="5400000" algn="ctr" rotWithShape="0">
                    <a:schemeClr val="tx1"/>
                  </a:outerShdw>
                </a:effectLst>
              </a:rPr>
              <a:t/>
            </a:r>
            <a:br>
              <a:rPr lang="en-US" sz="2400" b="1" dirty="0">
                <a:solidFill>
                  <a:schemeClr val="bg1"/>
                </a:solidFill>
                <a:effectLst>
                  <a:outerShdw blurRad="50800" dist="50800" dir="5400000" algn="ctr" rotWithShape="0">
                    <a:schemeClr val="tx1"/>
                  </a:outerShdw>
                </a:effectLst>
              </a:rPr>
            </a:b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030216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936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531"/>
            <a:ext cx="4203328" cy="3409950"/>
          </a:xfrm>
          <a:prstGeom prst="rect">
            <a:avLst/>
          </a:prstGeom>
        </p:spPr>
      </p:pic>
      <p:pic>
        <p:nvPicPr>
          <p:cNvPr id="3" name="Picture 2"/>
          <p:cNvPicPr>
            <a:picLocks noChangeAspect="1"/>
          </p:cNvPicPr>
          <p:nvPr/>
        </p:nvPicPr>
        <p:blipFill>
          <a:blip r:embed="rId3"/>
          <a:stretch>
            <a:fillRect/>
          </a:stretch>
        </p:blipFill>
        <p:spPr>
          <a:xfrm>
            <a:off x="4454915" y="301972"/>
            <a:ext cx="4400550" cy="4400550"/>
          </a:xfrm>
          <a:prstGeom prst="rect">
            <a:avLst/>
          </a:prstGeom>
        </p:spPr>
      </p:pic>
    </p:spTree>
    <p:extLst>
      <p:ext uri="{BB962C8B-B14F-4D97-AF65-F5344CB8AC3E}">
        <p14:creationId xmlns:p14="http://schemas.microsoft.com/office/powerpoint/2010/main" val="986257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531"/>
            <a:ext cx="4203328" cy="3409950"/>
          </a:xfrm>
          <a:prstGeom prst="rect">
            <a:avLst/>
          </a:prstGeom>
        </p:spPr>
      </p:pic>
      <p:sp>
        <p:nvSpPr>
          <p:cNvPr id="5" name="Rectangle 4"/>
          <p:cNvSpPr/>
          <p:nvPr/>
        </p:nvSpPr>
        <p:spPr>
          <a:xfrm>
            <a:off x="609600" y="3725278"/>
            <a:ext cx="8763000" cy="1384995"/>
          </a:xfrm>
          <a:prstGeom prst="rect">
            <a:avLst/>
          </a:prstGeom>
        </p:spPr>
        <p:txBody>
          <a:bodyPr wrap="square">
            <a:spAutoFit/>
          </a:bodyPr>
          <a:lstStyle/>
          <a:p>
            <a:r>
              <a:rPr lang="en-US" sz="6000" b="1" dirty="0" err="1"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Hupokrites</a:t>
            </a:r>
            <a:endParaRPr lang="en-US" sz="60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3"/>
          <a:stretch>
            <a:fillRect/>
          </a:stretch>
        </p:blipFill>
        <p:spPr>
          <a:xfrm>
            <a:off x="4454915" y="301972"/>
            <a:ext cx="4400550" cy="4400550"/>
          </a:xfrm>
          <a:prstGeom prst="rect">
            <a:avLst/>
          </a:prstGeom>
        </p:spPr>
      </p:pic>
    </p:spTree>
    <p:extLst>
      <p:ext uri="{BB962C8B-B14F-4D97-AF65-F5344CB8AC3E}">
        <p14:creationId xmlns:p14="http://schemas.microsoft.com/office/powerpoint/2010/main" val="173552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903" y="1809750"/>
            <a:ext cx="8763000" cy="2123658"/>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What is INTEGRITY?</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WHOLENESS</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AUTHENTICITY</a:t>
            </a:r>
            <a:r>
              <a:rPr lang="en-US" sz="2400" b="1" dirty="0">
                <a:solidFill>
                  <a:schemeClr val="bg1"/>
                </a:solidFill>
                <a:effectLst>
                  <a:outerShdw blurRad="50800" dist="50800" dir="5400000" algn="ctr" rotWithShape="0">
                    <a:schemeClr val="tx1"/>
                  </a:outerShdw>
                </a:effectLst>
              </a:rPr>
              <a:t/>
            </a:r>
            <a:br>
              <a:rPr lang="en-US" sz="2400" b="1" dirty="0">
                <a:solidFill>
                  <a:schemeClr val="bg1"/>
                </a:solidFill>
                <a:effectLst>
                  <a:outerShdw blurRad="50800" dist="50800" dir="5400000" algn="ctr" rotWithShape="0">
                    <a:schemeClr val="tx1"/>
                  </a:outerShdw>
                </a:effectLst>
              </a:rPr>
            </a:b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10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076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903" y="1809750"/>
            <a:ext cx="8763000" cy="2492990"/>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What is INTEGRITY?</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WHOLENESS</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AUTHENTICITY</a:t>
            </a:r>
          </a:p>
          <a:p>
            <a:pPr marL="457200" indent="-457200">
              <a:buFont typeface="+mj-lt"/>
              <a:buAutoNum type="arabicPeriod"/>
            </a:pPr>
            <a:r>
              <a:rPr lang="en-US" sz="2400" b="1" smtClean="0">
                <a:solidFill>
                  <a:schemeClr val="bg1"/>
                </a:solidFill>
                <a:effectLst>
                  <a:outerShdw blurRad="50800" dist="50800" dir="5400000" algn="ctr" rotWithShape="0">
                    <a:schemeClr val="tx1"/>
                  </a:outerShdw>
                </a:effectLst>
              </a:rPr>
              <a:t>UNMIXED MOTIVATION</a:t>
            </a:r>
            <a:r>
              <a:rPr lang="en-US" sz="2400" b="1" dirty="0">
                <a:solidFill>
                  <a:schemeClr val="bg1"/>
                </a:solidFill>
                <a:effectLst>
                  <a:outerShdw blurRad="50800" dist="50800" dir="5400000" algn="ctr" rotWithShape="0">
                    <a:schemeClr val="tx1"/>
                  </a:outerShdw>
                </a:effectLst>
              </a:rPr>
              <a:t/>
            </a:r>
            <a:br>
              <a:rPr lang="en-US" sz="2400" b="1" dirty="0">
                <a:solidFill>
                  <a:schemeClr val="bg1"/>
                </a:solidFill>
                <a:effectLst>
                  <a:outerShdw blurRad="50800" dist="50800" dir="5400000" algn="ctr" rotWithShape="0">
                    <a:schemeClr val="tx1"/>
                  </a:outerShdw>
                </a:effectLst>
              </a:rPr>
            </a:b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10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618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6429" y="1885950"/>
            <a:ext cx="7391400" cy="954107"/>
          </a:xfrm>
          <a:prstGeom prst="rect">
            <a:avLst/>
          </a:prstGeom>
        </p:spPr>
        <p:txBody>
          <a:bodyPr wrap="square">
            <a:spAutoFit/>
          </a:bodyPr>
          <a:lstStyle/>
          <a:p>
            <a:r>
              <a:rPr lang="en-US" sz="2800"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D.L. Moody</a:t>
            </a:r>
            <a: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smtClean="0">
                <a:solidFill>
                  <a:schemeClr val="bg1"/>
                </a:solidFill>
              </a:rPr>
              <a:t>“Character is who you are in the dark.”</a:t>
            </a:r>
            <a:endParaRPr lang="en-US" sz="2800" b="1" dirty="0">
              <a:solidFill>
                <a:schemeClr val="bg1"/>
              </a:solidFill>
            </a:endParaRP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6769227" y="2571750"/>
            <a:ext cx="1701545" cy="2209799"/>
          </a:xfrm>
          <a:prstGeom prst="rect">
            <a:avLst/>
          </a:prstGeom>
        </p:spPr>
      </p:pic>
    </p:spTree>
    <p:extLst>
      <p:ext uri="{BB962C8B-B14F-4D97-AF65-F5344CB8AC3E}">
        <p14:creationId xmlns:p14="http://schemas.microsoft.com/office/powerpoint/2010/main" val="6067657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1384995"/>
          </a:xfrm>
          <a:prstGeom prst="rect">
            <a:avLst/>
          </a:prstGeom>
        </p:spPr>
        <p:txBody>
          <a:bodyPr wrap="square">
            <a:spAutoFit/>
          </a:bodyPr>
          <a:lstStyle/>
          <a:p>
            <a:r>
              <a:rPr lang="en-US" sz="2800"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Proverbs 3:32</a:t>
            </a:r>
            <a: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a:solidFill>
                  <a:schemeClr val="bg1"/>
                </a:solidFill>
              </a:rPr>
              <a:t>The Lord hates people with twisted hearts, but he delights in those who have integrity. </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294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33600" y="1352550"/>
            <a:ext cx="6172200" cy="1415772"/>
          </a:xfrm>
          <a:prstGeom prst="rect">
            <a:avLst/>
          </a:prstGeom>
        </p:spPr>
        <p:txBody>
          <a:bodyPr wrap="square">
            <a:spAutoFit/>
          </a:bodyPr>
          <a:lstStyle/>
          <a:p>
            <a:pPr algn="ctr"/>
            <a:r>
              <a:rPr lang="en-US" sz="8600" b="1" dirty="0" smtClean="0">
                <a:solidFill>
                  <a:schemeClr val="bg1"/>
                </a:solidFill>
                <a:effectLst>
                  <a:outerShdw blurRad="50800" dist="50800" dir="5400000" algn="ctr" rotWithShape="0">
                    <a:schemeClr val="tx1"/>
                  </a:outerShdw>
                </a:effectLst>
                <a:latin typeface="Edwardian Script ITC" panose="030303020407070D0804" pitchFamily="66" charset="0"/>
                <a:ea typeface="A little sunshine" panose="02000603000000000000" pitchFamily="2" charset="0"/>
                <a:cs typeface="Verdana" panose="020B0604030504040204" pitchFamily="34" charset="0"/>
              </a:rPr>
              <a:t>God Blesses a</a:t>
            </a:r>
            <a:endParaRPr lang="en-US" sz="8600" dirty="0">
              <a:solidFill>
                <a:schemeClr val="bg1"/>
              </a:solidFill>
              <a:effectLst>
                <a:outerShdw blurRad="50800" dist="50800" dir="5400000" algn="ctr" rotWithShape="0">
                  <a:schemeClr val="tx1"/>
                </a:outerShdw>
              </a:effectLst>
              <a:latin typeface="Edwardian Script ITC" panose="030303020407070D0804" pitchFamily="66" charset="0"/>
              <a:ea typeface="A little sunshine" panose="02000603000000000000" pitchFamily="2" charset="0"/>
              <a:cs typeface="Verdana" panose="020B0604030504040204" pitchFamily="34" charset="0"/>
            </a:endParaRPr>
          </a:p>
        </p:txBody>
      </p:sp>
      <p:sp>
        <p:nvSpPr>
          <p:cNvPr id="2" name="Rectangle 1"/>
          <p:cNvSpPr/>
          <p:nvPr/>
        </p:nvSpPr>
        <p:spPr>
          <a:xfrm>
            <a:off x="381000" y="2419350"/>
            <a:ext cx="8305800" cy="1015663"/>
          </a:xfrm>
          <a:prstGeom prst="rect">
            <a:avLst/>
          </a:prstGeom>
        </p:spPr>
        <p:txBody>
          <a:bodyPr wrap="square">
            <a:spAutoFit/>
          </a:bodyPr>
          <a:lstStyle/>
          <a:p>
            <a:pPr lvl="0" algn="ctr"/>
            <a:r>
              <a:rPr lang="en-US" sz="6000" b="1" dirty="0" smtClean="0">
                <a:solidFill>
                  <a:prstClr val="white"/>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rPr>
              <a:t>Heart of Integrity</a:t>
            </a:r>
            <a:endParaRPr lang="en-US" sz="6000" dirty="0">
              <a:solidFill>
                <a:prstClr val="white"/>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88914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903" y="1809750"/>
            <a:ext cx="8763000" cy="1754326"/>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Benefits of INTEGRITY</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PERSONAL CONFIDENCE</a:t>
            </a:r>
            <a:r>
              <a:rPr lang="en-US" sz="2400" b="1" dirty="0">
                <a:solidFill>
                  <a:schemeClr val="bg1"/>
                </a:solidFill>
                <a:effectLst>
                  <a:outerShdw blurRad="50800" dist="50800" dir="5400000" algn="ctr" rotWithShape="0">
                    <a:schemeClr val="tx1"/>
                  </a:outerShdw>
                </a:effectLst>
              </a:rPr>
              <a:t/>
            </a:r>
            <a:br>
              <a:rPr lang="en-US" sz="2400" b="1" dirty="0">
                <a:solidFill>
                  <a:schemeClr val="bg1"/>
                </a:solidFill>
                <a:effectLst>
                  <a:outerShdw blurRad="50800" dist="50800" dir="5400000" algn="ctr" rotWithShape="0">
                    <a:schemeClr val="tx1"/>
                  </a:outerShdw>
                </a:effectLst>
              </a:rPr>
            </a:b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10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2358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1384995"/>
          </a:xfrm>
          <a:prstGeom prst="rect">
            <a:avLst/>
          </a:prstGeom>
        </p:spPr>
        <p:txBody>
          <a:bodyPr wrap="square">
            <a:spAutoFit/>
          </a:bodyPr>
          <a:lstStyle/>
          <a:p>
            <a:r>
              <a:rPr lang="en-US" sz="2800"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Proverbs 10:9</a:t>
            </a:r>
            <a: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a:solidFill>
                  <a:schemeClr val="bg1"/>
                </a:solidFill>
              </a:rPr>
              <a:t>The Lord hates people with twisted hearts, but he delights in those who have integrity. </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691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1384995"/>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Proverbs 11:3</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a:solidFill>
                  <a:schemeClr val="bg1"/>
                </a:solidFill>
              </a:rPr>
              <a:t>The integrity of the honest keeps them on track.  </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76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903" y="1809750"/>
            <a:ext cx="8763000" cy="1384995"/>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Benefits of INTEGRITY</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PERSONAL CONFIDENCE</a:t>
            </a: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10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968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903" y="1809750"/>
            <a:ext cx="8763000" cy="2123658"/>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Benefits of INTEGRITY</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PERSONAL CONFIDENCE</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LASTING LEGACY</a:t>
            </a:r>
            <a:r>
              <a:rPr lang="en-US" sz="2400" b="1" dirty="0">
                <a:solidFill>
                  <a:schemeClr val="bg1"/>
                </a:solidFill>
                <a:effectLst>
                  <a:outerShdw blurRad="50800" dist="50800" dir="5400000" algn="ctr" rotWithShape="0">
                    <a:schemeClr val="tx1"/>
                  </a:outerShdw>
                </a:effectLst>
              </a:rPr>
              <a:t/>
            </a:r>
            <a:br>
              <a:rPr lang="en-US" sz="2400" b="1" dirty="0">
                <a:solidFill>
                  <a:schemeClr val="bg1"/>
                </a:solidFill>
                <a:effectLst>
                  <a:outerShdw blurRad="50800" dist="50800" dir="5400000" algn="ctr" rotWithShape="0">
                    <a:schemeClr val="tx1"/>
                  </a:outerShdw>
                </a:effectLst>
              </a:rPr>
            </a:b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10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6849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2871"/>
            <a:ext cx="4732716" cy="3483279"/>
          </a:xfrm>
          <a:prstGeom prst="rect">
            <a:avLst/>
          </a:prstGeom>
        </p:spPr>
      </p:pic>
      <p:sp>
        <p:nvSpPr>
          <p:cNvPr id="5" name="Rectangle 4"/>
          <p:cNvSpPr/>
          <p:nvPr/>
        </p:nvSpPr>
        <p:spPr>
          <a:xfrm>
            <a:off x="5181600" y="209550"/>
            <a:ext cx="8763000" cy="1015663"/>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HARLAND</a:t>
            </a: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510867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2871"/>
            <a:ext cx="4732716" cy="3483279"/>
          </a:xfrm>
          <a:prstGeom prst="rect">
            <a:avLst/>
          </a:prstGeom>
        </p:spPr>
      </p:pic>
      <p:sp>
        <p:nvSpPr>
          <p:cNvPr id="5" name="Rectangle 4"/>
          <p:cNvSpPr/>
          <p:nvPr/>
        </p:nvSpPr>
        <p:spPr>
          <a:xfrm>
            <a:off x="4953000" y="209550"/>
            <a:ext cx="8763000" cy="1015663"/>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COL. HARLAND SANDERS</a:t>
            </a: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stretch>
            <a:fillRect/>
          </a:stretch>
        </p:blipFill>
        <p:spPr>
          <a:xfrm>
            <a:off x="3124200" y="1063635"/>
            <a:ext cx="6019800" cy="4082735"/>
          </a:xfrm>
          <a:prstGeom prst="rect">
            <a:avLst/>
          </a:prstGeom>
        </p:spPr>
      </p:pic>
    </p:spTree>
    <p:extLst>
      <p:ext uri="{BB962C8B-B14F-4D97-AF65-F5344CB8AC3E}">
        <p14:creationId xmlns:p14="http://schemas.microsoft.com/office/powerpoint/2010/main" val="296853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903" y="1809750"/>
            <a:ext cx="8763000" cy="2123658"/>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Benefits of INTEGRITY</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PERSONAL CONFIDENCE</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LASTING LEGACY</a:t>
            </a:r>
            <a:r>
              <a:rPr lang="en-US" sz="2400" b="1" dirty="0">
                <a:solidFill>
                  <a:schemeClr val="bg1"/>
                </a:solidFill>
                <a:effectLst>
                  <a:outerShdw blurRad="50800" dist="50800" dir="5400000" algn="ctr" rotWithShape="0">
                    <a:schemeClr val="tx1"/>
                  </a:outerShdw>
                </a:effectLst>
              </a:rPr>
              <a:t/>
            </a:r>
            <a:br>
              <a:rPr lang="en-US" sz="2400" b="1" dirty="0">
                <a:solidFill>
                  <a:schemeClr val="bg1"/>
                </a:solidFill>
                <a:effectLst>
                  <a:outerShdw blurRad="50800" dist="50800" dir="5400000" algn="ctr" rotWithShape="0">
                    <a:schemeClr val="tx1"/>
                  </a:outerShdw>
                </a:effectLst>
              </a:rPr>
            </a:b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10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399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903" y="1809750"/>
            <a:ext cx="8763000" cy="2492990"/>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Benefits of INTEGRITY</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PERSONAL CONFIDENCE</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LASTING LEGACY</a:t>
            </a:r>
          </a:p>
          <a:p>
            <a:pPr marL="457200" indent="-457200">
              <a:buFont typeface="+mj-lt"/>
              <a:buAutoNum type="arabicPeriod"/>
            </a:pPr>
            <a:r>
              <a:rPr lang="en-US" sz="2400" b="1" smtClean="0">
                <a:solidFill>
                  <a:schemeClr val="bg1"/>
                </a:solidFill>
                <a:effectLst>
                  <a:outerShdw blurRad="50800" dist="50800" dir="5400000" algn="ctr" rotWithShape="0">
                    <a:schemeClr val="tx1"/>
                  </a:outerShdw>
                </a:effectLst>
              </a:rPr>
              <a:t>REWARDS IN ETERNITY</a:t>
            </a:r>
            <a:r>
              <a:rPr lang="en-US" sz="2400" b="1" dirty="0">
                <a:solidFill>
                  <a:schemeClr val="bg1"/>
                </a:solidFill>
                <a:effectLst>
                  <a:outerShdw blurRad="50800" dist="50800" dir="5400000" algn="ctr" rotWithShape="0">
                    <a:schemeClr val="tx1"/>
                  </a:outerShdw>
                </a:effectLst>
              </a:rPr>
              <a:t/>
            </a:r>
            <a:br>
              <a:rPr lang="en-US" sz="2400" b="1" dirty="0">
                <a:solidFill>
                  <a:schemeClr val="bg1"/>
                </a:solidFill>
                <a:effectLst>
                  <a:outerShdw blurRad="50800" dist="50800" dir="5400000" algn="ctr" rotWithShape="0">
                    <a:schemeClr val="tx1"/>
                  </a:outerShdw>
                </a:effectLst>
              </a:rPr>
            </a:b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10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7636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2677656"/>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Matthew 25:21</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dirty="0">
                <a:solidFill>
                  <a:schemeClr val="bg1"/>
                </a:solidFill>
              </a:rPr>
              <a:t>Well done!  You are a good and trusted servant! Because you were faithful with </a:t>
            </a:r>
            <a:r>
              <a:rPr lang="en-US" sz="2800" b="1" u="sng" dirty="0">
                <a:solidFill>
                  <a:schemeClr val="bg1"/>
                </a:solidFill>
              </a:rPr>
              <a:t>small things</a:t>
            </a:r>
            <a:r>
              <a:rPr lang="en-US" sz="2800" dirty="0">
                <a:solidFill>
                  <a:schemeClr val="bg1"/>
                </a:solidFill>
              </a:rPr>
              <a:t>, I’ll now put you in charge of much greater things. Come and share your Master’s happiness!</a:t>
            </a:r>
          </a:p>
          <a:p>
            <a:r>
              <a:rPr lang="en-US" sz="2800" b="1" dirty="0">
                <a:solidFill>
                  <a:schemeClr val="bg1"/>
                </a:solidFill>
              </a:rPr>
              <a:t> </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39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6429" y="1885950"/>
            <a:ext cx="7391400" cy="954107"/>
          </a:xfrm>
          <a:prstGeom prst="rect">
            <a:avLst/>
          </a:prstGeom>
        </p:spPr>
        <p:txBody>
          <a:bodyPr wrap="square">
            <a:spAutoFit/>
          </a:bodyPr>
          <a:lstStyle/>
          <a:p>
            <a:r>
              <a:rPr lang="en-US" sz="2800"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Video</a:t>
            </a:r>
            <a: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smtClean="0">
                <a:solidFill>
                  <a:schemeClr val="bg1"/>
                </a:solidFill>
                <a:ea typeface="A little sunshine" charset="0"/>
                <a:cs typeface="A little sunshine" charset="0"/>
              </a:rPr>
              <a:t>Andre Agassi</a:t>
            </a:r>
            <a:endParaRPr lang="en-US" sz="2800" b="1" dirty="0">
              <a:solidFill>
                <a:schemeClr val="bg1"/>
              </a:solidFill>
              <a:effectLst>
                <a:outerShdw blurRad="38100" dist="38100" dir="2700000" algn="tl">
                  <a:srgbClr val="000000">
                    <a:alpha val="43137"/>
                  </a:srgbClr>
                </a:outerShdw>
              </a:effectLst>
              <a:ea typeface="A little sunshine" charset="0"/>
              <a:cs typeface="A little sunshine" charset="0"/>
            </a:endParaRP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21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3108543"/>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Psalm 15:1-5</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a:solidFill>
                  <a:schemeClr val="bg1"/>
                </a:solidFill>
              </a:rPr>
              <a:t>Lord, who may go and find refuge and shelter in your tabernacle up on your holy hill?</a:t>
            </a:r>
          </a:p>
          <a:p>
            <a:r>
              <a:rPr lang="en-US" sz="2800" b="1" dirty="0">
                <a:solidFill>
                  <a:schemeClr val="bg1"/>
                </a:solidFill>
              </a:rPr>
              <a:t>2 Anyone who leads a blameless life and is truly sincere. 3 Anyone who refuses to slander others, does not listen to gossip, never harms his </a:t>
            </a:r>
            <a:r>
              <a:rPr lang="en-US" sz="2800" b="1" dirty="0" smtClean="0">
                <a:solidFill>
                  <a:schemeClr val="bg1"/>
                </a:solidFill>
              </a:rPr>
              <a:t>neighbor </a:t>
            </a:r>
            <a:r>
              <a:rPr lang="en-US" sz="2800" b="1" dirty="0">
                <a:solidFill>
                  <a:schemeClr val="bg1"/>
                </a:solidFill>
              </a:rPr>
              <a:t>4 speaks out against sin, </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275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3539430"/>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Psalm 15:1-5</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smtClean="0">
                <a:solidFill>
                  <a:schemeClr val="bg1"/>
                </a:solidFill>
              </a:rPr>
              <a:t>criticizes </a:t>
            </a:r>
            <a:r>
              <a:rPr lang="en-US" sz="2800" b="1" dirty="0">
                <a:solidFill>
                  <a:schemeClr val="bg1"/>
                </a:solidFill>
              </a:rPr>
              <a:t>those committing it, commends the faithful followers of the Lord, keeps a promise even if it ruins him, 5 does not crush his debtors with high interest rates, and refuses to testify against the innocent despite the bribes offered him—such a man shall stand firm forever.</a:t>
            </a:r>
          </a:p>
          <a:p>
            <a:r>
              <a:rPr lang="en-US" sz="2800" b="1" dirty="0">
                <a:solidFill>
                  <a:schemeClr val="bg1"/>
                </a:solidFill>
              </a:rPr>
              <a:t> </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8931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100" y="2502247"/>
            <a:ext cx="8382000" cy="830997"/>
          </a:xfrm>
          <a:prstGeom prst="rect">
            <a:avLst/>
          </a:prstGeom>
        </p:spPr>
        <p:txBody>
          <a:bodyPr wrap="square">
            <a:spAutoFit/>
          </a:bodyPr>
          <a:lstStyle/>
          <a:p>
            <a:pPr algn="ctr"/>
            <a:r>
              <a:rPr lang="en-US" sz="4800" b="1" smtClean="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promises</a:t>
            </a:r>
            <a:endParaRPr lang="en-US" sz="4800"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1066800" y="1657350"/>
            <a:ext cx="7267303" cy="1107996"/>
          </a:xfrm>
          <a:prstGeom prst="rect">
            <a:avLst/>
          </a:prstGeom>
        </p:spPr>
        <p:txBody>
          <a:bodyPr wrap="square">
            <a:spAutoFit/>
          </a:bodyPr>
          <a:lstStyle/>
          <a:p>
            <a:pPr algn="ctr"/>
            <a:r>
              <a:rPr lang="en-US" sz="6600" b="1" dirty="0" smtClean="0">
                <a:solidFill>
                  <a:schemeClr val="bg1"/>
                </a:solidFill>
                <a:effectLst>
                  <a:outerShdw blurRad="38100" dist="38100" dir="2700000" algn="tl">
                    <a:srgbClr val="000000"/>
                  </a:outerShdw>
                </a:effectLst>
                <a:latin typeface="Edwardian Script ITC" panose="030303020407070D0804" pitchFamily="66" charset="0"/>
                <a:ea typeface="Verdana" panose="020B0604030504040204" pitchFamily="34" charset="0"/>
                <a:cs typeface="Verdana" panose="020B0604030504040204" pitchFamily="34" charset="0"/>
              </a:rPr>
              <a:t>Keeping your</a:t>
            </a:r>
            <a:endParaRPr lang="en-US" sz="6600"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Oval 9"/>
          <p:cNvSpPr/>
          <p:nvPr/>
        </p:nvSpPr>
        <p:spPr>
          <a:xfrm>
            <a:off x="3810000" y="742950"/>
            <a:ext cx="838200" cy="762000"/>
          </a:xfrm>
          <a:prstGeom prst="ellipse">
            <a:avLst/>
          </a:prstGeom>
          <a:solidFill>
            <a:schemeClr val="accent3">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038600" y="613035"/>
            <a:ext cx="609600" cy="1107996"/>
          </a:xfrm>
          <a:prstGeom prst="rect">
            <a:avLst/>
          </a:prstGeom>
          <a:noFill/>
        </p:spPr>
        <p:txBody>
          <a:bodyPr wrap="square" rtlCol="0">
            <a:spAutoFit/>
          </a:bodyPr>
          <a:lstStyle/>
          <a:p>
            <a:r>
              <a:rPr lang="en-US" sz="6600" dirty="0" smtClean="0">
                <a:solidFill>
                  <a:schemeClr val="bg1"/>
                </a:solidFill>
                <a:latin typeface="Brush Script MT" panose="03060802040406070304" pitchFamily="66" charset="0"/>
                <a:cs typeface="David" panose="020E0502060401010101" pitchFamily="34" charset="-79"/>
              </a:rPr>
              <a:t>1</a:t>
            </a:r>
            <a:endParaRPr lang="en-US" sz="6600" dirty="0">
              <a:solidFill>
                <a:schemeClr val="bg1"/>
              </a:solidFill>
              <a:latin typeface="Brush Script MT" panose="03060802040406070304" pitchFamily="66" charset="0"/>
              <a:cs typeface="David" panose="020E0502060401010101" pitchFamily="34" charset="-79"/>
            </a:endParaRPr>
          </a:p>
        </p:txBody>
      </p:sp>
    </p:spTree>
    <p:extLst>
      <p:ext uri="{BB962C8B-B14F-4D97-AF65-F5344CB8AC3E}">
        <p14:creationId xmlns:p14="http://schemas.microsoft.com/office/powerpoint/2010/main" val="19654241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1384995"/>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Proverbs 25:14</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a:solidFill>
                  <a:schemeClr val="bg1"/>
                </a:solidFill>
              </a:rPr>
              <a:t>People who promise things they never give are like clouds and wind that bring no rain.</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2049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9645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800" y="2495550"/>
            <a:ext cx="8382000" cy="830997"/>
          </a:xfrm>
          <a:prstGeom prst="rect">
            <a:avLst/>
          </a:prstGeom>
        </p:spPr>
        <p:txBody>
          <a:bodyPr wrap="square">
            <a:spAutoFit/>
          </a:bodyPr>
          <a:lstStyle/>
          <a:p>
            <a:pPr algn="ctr"/>
            <a:r>
              <a:rPr lang="en-US" sz="4800" b="1"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y</a:t>
            </a:r>
            <a:r>
              <a:rPr lang="en-US" sz="4800" b="1" dirty="0" smtClean="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our bills</a:t>
            </a:r>
            <a:endParaRPr lang="en-US" sz="4800"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228600" y="1689934"/>
            <a:ext cx="7267303" cy="1107996"/>
          </a:xfrm>
          <a:prstGeom prst="rect">
            <a:avLst/>
          </a:prstGeom>
        </p:spPr>
        <p:txBody>
          <a:bodyPr wrap="square">
            <a:spAutoFit/>
          </a:bodyPr>
          <a:lstStyle/>
          <a:p>
            <a:pPr algn="ctr"/>
            <a:r>
              <a:rPr lang="en-US" sz="6600" b="1" dirty="0" smtClean="0">
                <a:solidFill>
                  <a:schemeClr val="bg1"/>
                </a:solidFill>
                <a:effectLst>
                  <a:outerShdw blurRad="38100" dist="38100" dir="2700000" algn="tl">
                    <a:srgbClr val="000000"/>
                  </a:outerShdw>
                </a:effectLst>
                <a:latin typeface="Edwardian Script ITC" panose="030303020407070D0804" pitchFamily="66" charset="0"/>
                <a:ea typeface="Verdana" panose="020B0604030504040204" pitchFamily="34" charset="0"/>
                <a:cs typeface="Verdana" panose="020B0604030504040204" pitchFamily="34" charset="0"/>
              </a:rPr>
              <a:t>By paying</a:t>
            </a:r>
            <a:endParaRPr lang="en-US" sz="6600"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Oval 9"/>
          <p:cNvSpPr/>
          <p:nvPr/>
        </p:nvSpPr>
        <p:spPr>
          <a:xfrm>
            <a:off x="5105400" y="1689934"/>
            <a:ext cx="838200" cy="762000"/>
          </a:xfrm>
          <a:prstGeom prst="ellipse">
            <a:avLst/>
          </a:prstGeom>
          <a:solidFill>
            <a:schemeClr val="accent3">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19700" y="1550582"/>
            <a:ext cx="609600" cy="1107996"/>
          </a:xfrm>
          <a:prstGeom prst="rect">
            <a:avLst/>
          </a:prstGeom>
          <a:noFill/>
        </p:spPr>
        <p:txBody>
          <a:bodyPr wrap="square" rtlCol="0">
            <a:spAutoFit/>
          </a:bodyPr>
          <a:lstStyle/>
          <a:p>
            <a:r>
              <a:rPr lang="en-US" sz="6600" dirty="0" smtClean="0">
                <a:solidFill>
                  <a:schemeClr val="bg1"/>
                </a:solidFill>
                <a:latin typeface="Brush Script MT" panose="03060802040406070304" pitchFamily="66" charset="0"/>
                <a:cs typeface="David" panose="020E0502060401010101" pitchFamily="34" charset="-79"/>
              </a:rPr>
              <a:t>2</a:t>
            </a:r>
            <a:endParaRPr lang="en-US" sz="6600" dirty="0">
              <a:solidFill>
                <a:schemeClr val="bg1"/>
              </a:solidFill>
              <a:latin typeface="Brush Script MT" panose="03060802040406070304" pitchFamily="66" charset="0"/>
              <a:cs typeface="David" panose="020E0502060401010101" pitchFamily="34" charset="-79"/>
            </a:endParaRPr>
          </a:p>
        </p:txBody>
      </p:sp>
    </p:spTree>
    <p:extLst>
      <p:ext uri="{BB962C8B-B14F-4D97-AF65-F5344CB8AC3E}">
        <p14:creationId xmlns:p14="http://schemas.microsoft.com/office/powerpoint/2010/main" val="1380903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954107"/>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Psalm 37:21</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a:solidFill>
                  <a:schemeClr val="bg1"/>
                </a:solidFill>
              </a:rPr>
              <a:t>The wicked man borrows and never pays back </a:t>
            </a:r>
            <a:r>
              <a:rPr lang="en-US" sz="2800" dirty="0"/>
              <a:t> </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3546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2831544"/>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Romans 13:6-7</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500" b="1" dirty="0">
                <a:solidFill>
                  <a:schemeClr val="bg1"/>
                </a:solidFill>
              </a:rPr>
              <a:t>6 Pay your taxes, too, for these same reasons. For government workers need to be paid. They are serving God in what they do. 7 Give to everyone what you owe them: Pay your taxes and government fees to those who collect them, and give respect and honor to those who are in authority.</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2959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2603772"/>
            <a:ext cx="8382000" cy="830997"/>
          </a:xfrm>
          <a:prstGeom prst="rect">
            <a:avLst/>
          </a:prstGeom>
        </p:spPr>
        <p:txBody>
          <a:bodyPr wrap="square">
            <a:spAutoFit/>
          </a:bodyPr>
          <a:lstStyle/>
          <a:p>
            <a:pPr algn="ctr"/>
            <a:r>
              <a:rPr lang="en-US" sz="4800" b="1" dirty="0" smtClean="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gossip</a:t>
            </a:r>
            <a:endParaRPr lang="en-US" sz="4800"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36534" y="1811802"/>
            <a:ext cx="7267303" cy="1107996"/>
          </a:xfrm>
          <a:prstGeom prst="rect">
            <a:avLst/>
          </a:prstGeom>
        </p:spPr>
        <p:txBody>
          <a:bodyPr wrap="square">
            <a:spAutoFit/>
          </a:bodyPr>
          <a:lstStyle/>
          <a:p>
            <a:pPr algn="ctr"/>
            <a:r>
              <a:rPr lang="en-US" sz="6600" b="1" dirty="0" smtClean="0">
                <a:solidFill>
                  <a:schemeClr val="bg1"/>
                </a:solidFill>
                <a:effectLst>
                  <a:outerShdw blurRad="38100" dist="38100" dir="2700000" algn="tl">
                    <a:srgbClr val="000000"/>
                  </a:outerShdw>
                </a:effectLst>
                <a:latin typeface="Edwardian Script ITC" panose="030303020407070D0804" pitchFamily="66" charset="0"/>
                <a:ea typeface="Verdana" panose="020B0604030504040204" pitchFamily="34" charset="0"/>
                <a:cs typeface="Verdana" panose="020B0604030504040204" pitchFamily="34" charset="0"/>
              </a:rPr>
              <a:t>Refusing to</a:t>
            </a:r>
            <a:endParaRPr lang="en-US" sz="6600"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Oval 9"/>
          <p:cNvSpPr/>
          <p:nvPr/>
        </p:nvSpPr>
        <p:spPr>
          <a:xfrm>
            <a:off x="2105547" y="2697355"/>
            <a:ext cx="838200" cy="762000"/>
          </a:xfrm>
          <a:prstGeom prst="ellipse">
            <a:avLst/>
          </a:prstGeom>
          <a:solidFill>
            <a:schemeClr val="accent3">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38897" y="2524357"/>
            <a:ext cx="571500" cy="1107996"/>
          </a:xfrm>
          <a:prstGeom prst="rect">
            <a:avLst/>
          </a:prstGeom>
          <a:noFill/>
        </p:spPr>
        <p:txBody>
          <a:bodyPr wrap="square" rtlCol="0">
            <a:spAutoFit/>
          </a:bodyPr>
          <a:lstStyle/>
          <a:p>
            <a:r>
              <a:rPr lang="en-US" sz="6600" dirty="0" smtClean="0">
                <a:solidFill>
                  <a:schemeClr val="bg1"/>
                </a:solidFill>
                <a:latin typeface="Brush Script MT" panose="03060802040406070304" pitchFamily="66" charset="0"/>
                <a:cs typeface="David" panose="020E0502060401010101" pitchFamily="34" charset="-79"/>
              </a:rPr>
              <a:t>3</a:t>
            </a:r>
            <a:endParaRPr lang="en-US" sz="6600" dirty="0">
              <a:solidFill>
                <a:schemeClr val="bg1"/>
              </a:solidFill>
              <a:latin typeface="Brush Script MT" panose="03060802040406070304" pitchFamily="66" charset="0"/>
              <a:cs typeface="David" panose="020E0502060401010101" pitchFamily="34" charset="-79"/>
            </a:endParaRPr>
          </a:p>
        </p:txBody>
      </p:sp>
    </p:spTree>
    <p:extLst>
      <p:ext uri="{BB962C8B-B14F-4D97-AF65-F5344CB8AC3E}">
        <p14:creationId xmlns:p14="http://schemas.microsoft.com/office/powerpoint/2010/main" val="15805907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1815882"/>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Proverbs 11:13</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a:solidFill>
                  <a:schemeClr val="bg1"/>
                </a:solidFill>
              </a:rPr>
              <a:t>A gossip can’t be trusted with a secret, but someone of integrity won’t violate a confidence</a:t>
            </a:r>
            <a:r>
              <a:rPr lang="en-US" sz="2800" b="1" dirty="0" smtClean="0">
                <a:solidFill>
                  <a:schemeClr val="bg1"/>
                </a:solidFill>
              </a:rPr>
              <a:t>.</a:t>
            </a:r>
            <a:r>
              <a:rPr lang="en-US" sz="2800" b="1" dirty="0">
                <a:solidFill>
                  <a:schemeClr val="bg1"/>
                </a:solidFill>
              </a:rPr>
              <a:t> </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53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6429" y="1885950"/>
            <a:ext cx="7391400" cy="1384995"/>
          </a:xfrm>
          <a:prstGeom prst="rect">
            <a:avLst/>
          </a:prstGeom>
        </p:spPr>
        <p:txBody>
          <a:bodyPr wrap="square">
            <a:spAutoFit/>
          </a:bodyPr>
          <a:lstStyle/>
          <a:p>
            <a:r>
              <a:rPr lang="en-US" sz="2800"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1 Samuel 16:7</a:t>
            </a:r>
            <a: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a:solidFill>
                  <a:schemeClr val="bg1"/>
                </a:solidFill>
              </a:rPr>
              <a:t>Man looks at the outward appearance, </a:t>
            </a:r>
            <a:endParaRPr lang="en-US" sz="2800" b="1" dirty="0" smtClean="0">
              <a:solidFill>
                <a:schemeClr val="bg1"/>
              </a:solidFill>
            </a:endParaRPr>
          </a:p>
          <a:p>
            <a:r>
              <a:rPr lang="en-US" sz="2800" b="1" dirty="0" smtClean="0">
                <a:solidFill>
                  <a:schemeClr val="bg1"/>
                </a:solidFill>
              </a:rPr>
              <a:t>but </a:t>
            </a:r>
            <a:r>
              <a:rPr lang="en-US" sz="2800" b="1" dirty="0">
                <a:solidFill>
                  <a:schemeClr val="bg1"/>
                </a:solidFill>
              </a:rPr>
              <a:t>the Lord looks at the heart.</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4398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799" y="2767155"/>
            <a:ext cx="8382000" cy="830997"/>
          </a:xfrm>
          <a:prstGeom prst="rect">
            <a:avLst/>
          </a:prstGeom>
        </p:spPr>
        <p:txBody>
          <a:bodyPr wrap="square">
            <a:spAutoFit/>
          </a:bodyPr>
          <a:lstStyle/>
          <a:p>
            <a:pPr algn="ctr"/>
            <a:r>
              <a:rPr lang="en-US" sz="4800" b="1" dirty="0" smtClean="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tithing</a:t>
            </a:r>
            <a:endParaRPr lang="en-US" sz="4800"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862147" y="1991003"/>
            <a:ext cx="7267303" cy="1107996"/>
          </a:xfrm>
          <a:prstGeom prst="rect">
            <a:avLst/>
          </a:prstGeom>
        </p:spPr>
        <p:txBody>
          <a:bodyPr wrap="square">
            <a:spAutoFit/>
          </a:bodyPr>
          <a:lstStyle/>
          <a:p>
            <a:pPr algn="ctr"/>
            <a:r>
              <a:rPr lang="en-US" sz="6600" b="1" dirty="0" smtClean="0">
                <a:solidFill>
                  <a:schemeClr val="bg1"/>
                </a:solidFill>
                <a:effectLst>
                  <a:outerShdw blurRad="38100" dist="38100" dir="2700000" algn="tl">
                    <a:srgbClr val="000000"/>
                  </a:outerShdw>
                </a:effectLst>
                <a:latin typeface="Edwardian Script ITC" panose="030303020407070D0804" pitchFamily="66" charset="0"/>
                <a:ea typeface="Verdana" panose="020B0604030504040204" pitchFamily="34" charset="0"/>
                <a:cs typeface="Verdana" panose="020B0604030504040204" pitchFamily="34" charset="0"/>
              </a:rPr>
              <a:t>Faithfully</a:t>
            </a:r>
            <a:endParaRPr lang="en-US" sz="6600"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Oval 9"/>
          <p:cNvSpPr/>
          <p:nvPr/>
        </p:nvSpPr>
        <p:spPr>
          <a:xfrm>
            <a:off x="4150290" y="1328065"/>
            <a:ext cx="838200" cy="762000"/>
          </a:xfrm>
          <a:prstGeom prst="ellipse">
            <a:avLst/>
          </a:prstGeom>
          <a:solidFill>
            <a:schemeClr val="accent3">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264590" y="1160006"/>
            <a:ext cx="609600" cy="1107996"/>
          </a:xfrm>
          <a:prstGeom prst="rect">
            <a:avLst/>
          </a:prstGeom>
          <a:noFill/>
        </p:spPr>
        <p:txBody>
          <a:bodyPr wrap="square" rtlCol="0">
            <a:spAutoFit/>
          </a:bodyPr>
          <a:lstStyle/>
          <a:p>
            <a:r>
              <a:rPr lang="en-US" sz="6600" dirty="0" smtClean="0">
                <a:solidFill>
                  <a:schemeClr val="bg1"/>
                </a:solidFill>
                <a:latin typeface="Brush Script MT" panose="03060802040406070304" pitchFamily="66" charset="0"/>
                <a:cs typeface="David" panose="020E0502060401010101" pitchFamily="34" charset="-79"/>
              </a:rPr>
              <a:t>4</a:t>
            </a:r>
            <a:endParaRPr lang="en-US" sz="6600" dirty="0">
              <a:solidFill>
                <a:schemeClr val="bg1"/>
              </a:solidFill>
              <a:latin typeface="Brush Script MT" panose="03060802040406070304" pitchFamily="66" charset="0"/>
              <a:cs typeface="David" panose="020E0502060401010101" pitchFamily="34" charset="-79"/>
            </a:endParaRPr>
          </a:p>
        </p:txBody>
      </p:sp>
    </p:spTree>
    <p:extLst>
      <p:ext uri="{BB962C8B-B14F-4D97-AF65-F5344CB8AC3E}">
        <p14:creationId xmlns:p14="http://schemas.microsoft.com/office/powerpoint/2010/main" val="5764159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3108543"/>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Malachi 3:8-10</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a:solidFill>
                  <a:schemeClr val="bg1"/>
                </a:solidFill>
              </a:rPr>
              <a:t>8 “Should people cheat God? Yet you have cheated me</a:t>
            </a:r>
            <a:r>
              <a:rPr lang="en-US" sz="2800" b="1" dirty="0" smtClean="0">
                <a:solidFill>
                  <a:schemeClr val="bg1"/>
                </a:solidFill>
              </a:rPr>
              <a:t>! “</a:t>
            </a:r>
            <a:r>
              <a:rPr lang="en-US" sz="2800" b="1" dirty="0">
                <a:solidFill>
                  <a:schemeClr val="bg1"/>
                </a:solidFill>
              </a:rPr>
              <a:t>But you ask, ‘What do you mean? When did we ever cheat you?’</a:t>
            </a:r>
          </a:p>
          <a:p>
            <a:r>
              <a:rPr lang="en-US" sz="2800" b="1" dirty="0">
                <a:solidFill>
                  <a:schemeClr val="bg1"/>
                </a:solidFill>
              </a:rPr>
              <a:t>“You have cheated me of the tithes and offerings due to me. 9 You are under a curse, for your whole nation has been cheating me. </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14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3108543"/>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Malachi 3:8-10</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smtClean="0">
                <a:solidFill>
                  <a:schemeClr val="bg1"/>
                </a:solidFill>
              </a:rPr>
              <a:t>10</a:t>
            </a:r>
            <a:r>
              <a:rPr lang="en-US" sz="2800" b="1" dirty="0">
                <a:solidFill>
                  <a:schemeClr val="bg1"/>
                </a:solidFill>
              </a:rPr>
              <a:t> Bring all the tithes into the storehouse so there will be enough food in my Temple. If you do,” says the Lord of Heaven’s Armies, “I will open the windows of heaven for you. I will pour out a blessing so great you won’t have enough room to take it in! Try it! Put me to the test! </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354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0" y="2551657"/>
            <a:ext cx="8382000" cy="830997"/>
          </a:xfrm>
          <a:prstGeom prst="rect">
            <a:avLst/>
          </a:prstGeom>
        </p:spPr>
        <p:txBody>
          <a:bodyPr wrap="square">
            <a:spAutoFit/>
          </a:bodyPr>
          <a:lstStyle/>
          <a:p>
            <a:pPr algn="ctr"/>
            <a:r>
              <a:rPr lang="en-US" sz="4800" b="1"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a</a:t>
            </a:r>
            <a:r>
              <a:rPr lang="en-US" sz="4800" b="1" dirty="0" smtClean="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t work</a:t>
            </a:r>
            <a:endParaRPr lang="en-US" sz="4800"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176348" y="1768554"/>
            <a:ext cx="7267303" cy="1107996"/>
          </a:xfrm>
          <a:prstGeom prst="rect">
            <a:avLst/>
          </a:prstGeom>
        </p:spPr>
        <p:txBody>
          <a:bodyPr wrap="square">
            <a:spAutoFit/>
          </a:bodyPr>
          <a:lstStyle/>
          <a:p>
            <a:pPr algn="ctr"/>
            <a:r>
              <a:rPr lang="en-US" sz="6600" b="1" dirty="0" smtClean="0">
                <a:solidFill>
                  <a:schemeClr val="bg1"/>
                </a:solidFill>
                <a:effectLst>
                  <a:outerShdw blurRad="38100" dist="38100" dir="2700000" algn="tl">
                    <a:srgbClr val="000000"/>
                  </a:outerShdw>
                </a:effectLst>
                <a:latin typeface="Edwardian Script ITC" panose="030303020407070D0804" pitchFamily="66" charset="0"/>
                <a:ea typeface="Verdana" panose="020B0604030504040204" pitchFamily="34" charset="0"/>
                <a:cs typeface="Verdana" panose="020B0604030504040204" pitchFamily="34" charset="0"/>
              </a:rPr>
              <a:t>Doing your best</a:t>
            </a:r>
            <a:endParaRPr lang="en-US" sz="6600"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Oval 9"/>
          <p:cNvSpPr/>
          <p:nvPr/>
        </p:nvSpPr>
        <p:spPr>
          <a:xfrm>
            <a:off x="5105400" y="2629788"/>
            <a:ext cx="838200" cy="762000"/>
          </a:xfrm>
          <a:prstGeom prst="ellipse">
            <a:avLst/>
          </a:prstGeom>
          <a:solidFill>
            <a:schemeClr val="accent3">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31675" y="2456790"/>
            <a:ext cx="609600" cy="1107996"/>
          </a:xfrm>
          <a:prstGeom prst="rect">
            <a:avLst/>
          </a:prstGeom>
          <a:noFill/>
        </p:spPr>
        <p:txBody>
          <a:bodyPr wrap="square" rtlCol="0">
            <a:spAutoFit/>
          </a:bodyPr>
          <a:lstStyle/>
          <a:p>
            <a:r>
              <a:rPr lang="en-US" sz="6600" dirty="0" smtClean="0">
                <a:solidFill>
                  <a:schemeClr val="bg1"/>
                </a:solidFill>
                <a:latin typeface="Brush Script MT" panose="03060802040406070304" pitchFamily="66" charset="0"/>
                <a:cs typeface="David" panose="020E0502060401010101" pitchFamily="34" charset="-79"/>
              </a:rPr>
              <a:t>5</a:t>
            </a:r>
            <a:endParaRPr lang="en-US" sz="6600" dirty="0">
              <a:solidFill>
                <a:schemeClr val="bg1"/>
              </a:solidFill>
              <a:latin typeface="Brush Script MT" panose="03060802040406070304" pitchFamily="66" charset="0"/>
              <a:cs typeface="David" panose="020E0502060401010101" pitchFamily="34" charset="-79"/>
            </a:endParaRPr>
          </a:p>
        </p:txBody>
      </p:sp>
    </p:spTree>
    <p:extLst>
      <p:ext uri="{BB962C8B-B14F-4D97-AF65-F5344CB8AC3E}">
        <p14:creationId xmlns:p14="http://schemas.microsoft.com/office/powerpoint/2010/main" val="8159071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946"/>
            <a:ext cx="9144000" cy="5137608"/>
          </a:xfrm>
          <a:prstGeom prst="rect">
            <a:avLst/>
          </a:prstGeom>
        </p:spPr>
      </p:pic>
      <p:sp>
        <p:nvSpPr>
          <p:cNvPr id="5" name="Rectangle 4"/>
          <p:cNvSpPr/>
          <p:nvPr/>
        </p:nvSpPr>
        <p:spPr>
          <a:xfrm>
            <a:off x="762000" y="2419350"/>
            <a:ext cx="8763000" cy="1015663"/>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BRIAN REGAN</a:t>
            </a: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213361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725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1384995"/>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Proverbs 18:9</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a:solidFill>
                  <a:schemeClr val="bg1"/>
                </a:solidFill>
              </a:rPr>
              <a:t>Slack habits and sloppy work are as bad as vandalism.</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6945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1384995"/>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Colossians 3:23</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a:solidFill>
                  <a:schemeClr val="bg1"/>
                </a:solidFill>
              </a:rPr>
              <a:t>Whatever you do, work at it with all your heart, as working for the Lord, not for men</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8578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6429" y="1885950"/>
            <a:ext cx="7391400" cy="954107"/>
          </a:xfrm>
          <a:prstGeom prst="rect">
            <a:avLst/>
          </a:prstGeom>
        </p:spPr>
        <p:txBody>
          <a:bodyPr wrap="square">
            <a:spAutoFit/>
          </a:bodyPr>
          <a:lstStyle/>
          <a:p>
            <a:r>
              <a:rPr lang="en-US" sz="2800"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Video</a:t>
            </a:r>
            <a: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smtClean="0">
                <a:solidFill>
                  <a:schemeClr val="bg1"/>
                </a:solidFill>
                <a:ea typeface="A little sunshine" charset="0"/>
                <a:cs typeface="A little sunshine" charset="0"/>
              </a:rPr>
              <a:t>Southwest tarmac employee</a:t>
            </a:r>
            <a:endParaRPr lang="en-US" sz="2800" b="1" dirty="0">
              <a:solidFill>
                <a:schemeClr val="bg1"/>
              </a:solidFill>
              <a:effectLst>
                <a:outerShdw blurRad="38100" dist="38100" dir="2700000" algn="tl">
                  <a:srgbClr val="000000">
                    <a:alpha val="43137"/>
                  </a:srgbClr>
                </a:outerShdw>
              </a:effectLst>
              <a:ea typeface="A little sunshine" charset="0"/>
              <a:cs typeface="A little sunshine" charset="0"/>
            </a:endParaRP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783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316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6429" y="1885950"/>
            <a:ext cx="7391400" cy="1384995"/>
          </a:xfrm>
          <a:prstGeom prst="rect">
            <a:avLst/>
          </a:prstGeom>
        </p:spPr>
        <p:txBody>
          <a:bodyPr wrap="square">
            <a:spAutoFit/>
          </a:bodyPr>
          <a:lstStyle/>
          <a:p>
            <a:r>
              <a:rPr lang="en-US" sz="2800"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Matthew  5:8 </a:t>
            </a:r>
            <a: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800" b="1" dirty="0">
                <a:solidFill>
                  <a:schemeClr val="bg1"/>
                </a:solidFill>
              </a:rPr>
              <a:t>God blesses those whose hearts are pure, </a:t>
            </a:r>
            <a:endParaRPr lang="en-US" sz="2800" b="1" dirty="0" smtClean="0">
              <a:solidFill>
                <a:schemeClr val="bg1"/>
              </a:solidFill>
            </a:endParaRPr>
          </a:p>
          <a:p>
            <a:r>
              <a:rPr lang="en-US" sz="2800" b="1" dirty="0" smtClean="0">
                <a:solidFill>
                  <a:schemeClr val="bg1"/>
                </a:solidFill>
              </a:rPr>
              <a:t>for </a:t>
            </a:r>
            <a:r>
              <a:rPr lang="en-US" sz="2800" b="1" dirty="0">
                <a:solidFill>
                  <a:schemeClr val="bg1"/>
                </a:solidFill>
              </a:rPr>
              <a:t>they will see God.</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7459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000750"/>
          </a:xfrm>
          <a:prstGeom prst="rect">
            <a:avLst/>
          </a:prstGeom>
        </p:spPr>
      </p:pic>
      <p:sp>
        <p:nvSpPr>
          <p:cNvPr id="3" name="Rectangle 2"/>
          <p:cNvSpPr/>
          <p:nvPr/>
        </p:nvSpPr>
        <p:spPr>
          <a:xfrm>
            <a:off x="533400" y="3562350"/>
            <a:ext cx="8763000" cy="1015663"/>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OREL HERSHISER</a:t>
            </a: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214946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6848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212" y="2551657"/>
            <a:ext cx="9098787" cy="830997"/>
          </a:xfrm>
          <a:prstGeom prst="rect">
            <a:avLst/>
          </a:prstGeom>
        </p:spPr>
        <p:txBody>
          <a:bodyPr wrap="square">
            <a:spAutoFit/>
          </a:bodyPr>
          <a:lstStyle/>
          <a:p>
            <a:pPr algn="ctr"/>
            <a:r>
              <a:rPr lang="en-US" sz="4800" b="1" dirty="0" smtClean="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with others</a:t>
            </a:r>
            <a:endParaRPr lang="en-US" sz="4800"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45214" y="1768554"/>
            <a:ext cx="9098786" cy="1107996"/>
          </a:xfrm>
          <a:prstGeom prst="rect">
            <a:avLst/>
          </a:prstGeom>
        </p:spPr>
        <p:txBody>
          <a:bodyPr wrap="square">
            <a:spAutoFit/>
          </a:bodyPr>
          <a:lstStyle/>
          <a:p>
            <a:pPr algn="ctr"/>
            <a:r>
              <a:rPr lang="en-US" sz="6600" b="1" dirty="0" smtClean="0">
                <a:solidFill>
                  <a:schemeClr val="bg1"/>
                </a:solidFill>
                <a:effectLst>
                  <a:outerShdw blurRad="38100" dist="38100" dir="2700000" algn="tl">
                    <a:srgbClr val="000000"/>
                  </a:outerShdw>
                </a:effectLst>
                <a:latin typeface="Edwardian Script ITC" panose="030303020407070D0804" pitchFamily="66" charset="0"/>
                <a:ea typeface="Verdana" panose="020B0604030504040204" pitchFamily="34" charset="0"/>
                <a:cs typeface="Verdana" panose="020B0604030504040204" pitchFamily="34" charset="0"/>
              </a:rPr>
              <a:t>Being real</a:t>
            </a:r>
            <a:endParaRPr lang="en-US" sz="6600" dirty="0">
              <a:solidFill>
                <a:schemeClr val="bg1"/>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Oval 9"/>
          <p:cNvSpPr/>
          <p:nvPr/>
        </p:nvSpPr>
        <p:spPr>
          <a:xfrm>
            <a:off x="3810000" y="3288883"/>
            <a:ext cx="838200" cy="762000"/>
          </a:xfrm>
          <a:prstGeom prst="ellipse">
            <a:avLst/>
          </a:prstGeom>
          <a:solidFill>
            <a:schemeClr val="accent3">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24300" y="3115885"/>
            <a:ext cx="609600" cy="1107996"/>
          </a:xfrm>
          <a:prstGeom prst="rect">
            <a:avLst/>
          </a:prstGeom>
          <a:noFill/>
        </p:spPr>
        <p:txBody>
          <a:bodyPr wrap="square" rtlCol="0">
            <a:spAutoFit/>
          </a:bodyPr>
          <a:lstStyle/>
          <a:p>
            <a:r>
              <a:rPr lang="en-US" sz="6600" dirty="0" smtClean="0">
                <a:solidFill>
                  <a:schemeClr val="bg1"/>
                </a:solidFill>
                <a:latin typeface="Brush Script MT" panose="03060802040406070304" pitchFamily="66" charset="0"/>
                <a:cs typeface="David" panose="020E0502060401010101" pitchFamily="34" charset="-79"/>
              </a:rPr>
              <a:t>6</a:t>
            </a:r>
            <a:endParaRPr lang="en-US" sz="6600" dirty="0">
              <a:solidFill>
                <a:schemeClr val="bg1"/>
              </a:solidFill>
              <a:latin typeface="Brush Script MT" panose="03060802040406070304" pitchFamily="66" charset="0"/>
              <a:cs typeface="David" panose="020E0502060401010101" pitchFamily="34" charset="-79"/>
            </a:endParaRPr>
          </a:p>
        </p:txBody>
      </p:sp>
    </p:spTree>
    <p:extLst>
      <p:ext uri="{BB962C8B-B14F-4D97-AF65-F5344CB8AC3E}">
        <p14:creationId xmlns:p14="http://schemas.microsoft.com/office/powerpoint/2010/main" val="14150167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885950"/>
            <a:ext cx="7391400" cy="2831544"/>
          </a:xfrm>
          <a:prstGeom prst="rect">
            <a:avLst/>
          </a:prstGeom>
        </p:spPr>
        <p:txBody>
          <a:bodyPr wrap="square">
            <a:spAutoFit/>
          </a:bodyPr>
          <a:lstStyle/>
          <a:p>
            <a:r>
              <a:rPr lang="en-US" sz="2800" b="1" dirty="0" smtClean="0">
                <a:solidFill>
                  <a:schemeClr val="bg1"/>
                </a:solidFill>
                <a:effectLst>
                  <a:outerShdw blurRad="38100" dist="38100" dir="2700000" algn="tl">
                    <a:srgbClr val="000000"/>
                  </a:outerShdw>
                </a:effectLst>
                <a:latin typeface="A little sunshine" panose="02000603000000000000" pitchFamily="2" charset="0"/>
                <a:ea typeface="A little sunshine" panose="02000603000000000000" pitchFamily="2" charset="0"/>
                <a:cs typeface="Verdana" panose="020B0604030504040204" pitchFamily="34" charset="0"/>
              </a:rPr>
              <a:t>2 Corinthians 4:2</a:t>
            </a:r>
            <a: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outerShdw>
                </a:effectLst>
                <a:ea typeface="Verdana" panose="020B0604030504040204" pitchFamily="34" charset="0"/>
                <a:cs typeface="Verdana" panose="020B0604030504040204" pitchFamily="34" charset="0"/>
              </a:rPr>
            </a:br>
            <a:r>
              <a:rPr lang="en-US" sz="2500" b="1" dirty="0">
                <a:solidFill>
                  <a:schemeClr val="bg1"/>
                </a:solidFill>
              </a:rPr>
              <a:t>We refuse to wear masks and play games. We don’t maneuver and manipulate behind the scenes. And we don’t twist God’s Word to suit ourselves. Rather, we keep everything we do and say out in the open, the whole truth on display, so that those who want to can see and judge for themselves in the presence of God.</a:t>
            </a:r>
          </a:p>
        </p:txBody>
      </p:sp>
      <p:cxnSp>
        <p:nvCxnSpPr>
          <p:cNvPr id="6" name="Straight Connector 5"/>
          <p:cNvCxnSpPr/>
          <p:nvPr/>
        </p:nvCxnSpPr>
        <p:spPr>
          <a:xfrm>
            <a:off x="9144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4166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8929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jim.smith\Google Drive\Jim\The Beatitudes\thebeatsthe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 y="0"/>
            <a:ext cx="91440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653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910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903" y="1809750"/>
            <a:ext cx="8763000" cy="1015663"/>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What is INTEGRITY?</a:t>
            </a: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10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6419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903" y="1809750"/>
            <a:ext cx="8763000" cy="1754326"/>
          </a:xfrm>
          <a:prstGeom prst="rect">
            <a:avLst/>
          </a:prstGeom>
        </p:spPr>
        <p:txBody>
          <a:bodyPr wrap="square">
            <a:spAutoFit/>
          </a:bodyPr>
          <a:lstStyle/>
          <a:p>
            <a:r>
              <a:rPr lang="en-US" sz="3600" b="1" dirty="0" smtClean="0">
                <a:solidFill>
                  <a:schemeClr val="bg1"/>
                </a:solidFill>
                <a:effectLst>
                  <a:outerShdw blurRad="50800" dist="50800" dir="5400000" algn="ctr" rotWithShape="0">
                    <a:schemeClr val="tx1"/>
                  </a:outerShdw>
                </a:effectLst>
                <a:latin typeface="A little sunshine" panose="02000603000000000000" pitchFamily="2" charset="0"/>
                <a:ea typeface="A little sunshine" panose="02000603000000000000" pitchFamily="2" charset="0"/>
                <a:cs typeface="Verdana" panose="020B0604030504040204" pitchFamily="34" charset="0"/>
              </a:rPr>
              <a:t>What is INTEGRITY?</a:t>
            </a:r>
          </a:p>
          <a:p>
            <a:pPr marL="457200" indent="-457200">
              <a:buFont typeface="+mj-lt"/>
              <a:buAutoNum type="arabicPeriod"/>
            </a:pPr>
            <a:r>
              <a:rPr lang="en-US" sz="2400" b="1" dirty="0" smtClean="0">
                <a:solidFill>
                  <a:schemeClr val="bg1"/>
                </a:solidFill>
                <a:effectLst>
                  <a:outerShdw blurRad="50800" dist="50800" dir="5400000" algn="ctr" rotWithShape="0">
                    <a:schemeClr val="tx1"/>
                  </a:outerShdw>
                </a:effectLst>
              </a:rPr>
              <a:t>WHOLENESS</a:t>
            </a:r>
            <a:r>
              <a:rPr lang="en-US" sz="2400" b="1" dirty="0">
                <a:solidFill>
                  <a:schemeClr val="bg1"/>
                </a:solidFill>
                <a:effectLst>
                  <a:outerShdw blurRad="50800" dist="50800" dir="5400000" algn="ctr" rotWithShape="0">
                    <a:schemeClr val="tx1"/>
                  </a:outerShdw>
                </a:effectLst>
              </a:rPr>
              <a:t/>
            </a:r>
            <a:br>
              <a:rPr lang="en-US" sz="2400" b="1" dirty="0">
                <a:solidFill>
                  <a:schemeClr val="bg1"/>
                </a:solidFill>
                <a:effectLst>
                  <a:outerShdw blurRad="50800" dist="50800" dir="5400000" algn="ctr" rotWithShape="0">
                    <a:schemeClr val="tx1"/>
                  </a:outerShdw>
                </a:effectLst>
              </a:rPr>
            </a:br>
            <a:endParaRPr lang="en-US" sz="2400" b="1" dirty="0">
              <a:solidFill>
                <a:schemeClr val="bg1"/>
              </a:solidFill>
              <a:effectLst>
                <a:outerShdw blurRad="50800" dist="50800" dir="5400000" algn="ctr" rotWithShape="0">
                  <a:schemeClr val="tx1"/>
                </a:outerShdw>
              </a:effectLst>
            </a:endParaRPr>
          </a:p>
          <a:p>
            <a:r>
              <a:rPr lang="en-US" sz="2400" b="1" baseline="30000" dirty="0">
                <a:solidFill>
                  <a:schemeClr val="bg1"/>
                </a:solidFill>
                <a:effectLst>
                  <a:outerShdw blurRad="50800" dist="50800" dir="5400000" algn="ctr" rotWithShape="0">
                    <a:schemeClr val="tx1"/>
                  </a:outerShdw>
                </a:effectLst>
              </a:rPr>
              <a:t> </a:t>
            </a:r>
            <a:endParaRPr lang="en-US" sz="2400" b="1" dirty="0">
              <a:solidFill>
                <a:schemeClr val="bg1"/>
              </a:solidFill>
              <a:effectLst>
                <a:outerShdw blurRad="50800" dist="50800" dir="5400000" algn="ctr" rotWithShape="0">
                  <a:schemeClr val="tx1"/>
                </a:outerShdw>
              </a:effectLst>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1000" y="2343150"/>
            <a:ext cx="6705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179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971550"/>
            <a:ext cx="5080000" cy="3378200"/>
          </a:xfrm>
          <a:prstGeom prst="rect">
            <a:avLst/>
          </a:prstGeom>
        </p:spPr>
      </p:pic>
    </p:spTree>
    <p:extLst>
      <p:ext uri="{BB962C8B-B14F-4D97-AF65-F5344CB8AC3E}">
        <p14:creationId xmlns:p14="http://schemas.microsoft.com/office/powerpoint/2010/main" val="1995341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4046</TotalTime>
  <Words>161</Words>
  <Application>Microsoft Macintosh PowerPoint</Application>
  <PresentationFormat>On-screen Show (16:9)</PresentationFormat>
  <Paragraphs>105</Paragraphs>
  <Slides>55</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 little sunshine</vt:lpstr>
      <vt:lpstr>Arial</vt:lpstr>
      <vt:lpstr>Brush Script MT</vt:lpstr>
      <vt:lpstr>Calibri</vt:lpstr>
      <vt:lpstr>David</vt:lpstr>
      <vt:lpstr>Edwardian Script ITC</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Matthew Shool</cp:lastModifiedBy>
  <cp:revision>68</cp:revision>
  <dcterms:created xsi:type="dcterms:W3CDTF">2017-09-18T20:46:43Z</dcterms:created>
  <dcterms:modified xsi:type="dcterms:W3CDTF">2017-10-28T21:15:30Z</dcterms:modified>
</cp:coreProperties>
</file>