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4" r:id="rId2"/>
  </p:sldMasterIdLst>
  <p:notesMasterIdLst>
    <p:notesMasterId r:id="rId30"/>
  </p:notesMasterIdLst>
  <p:sldIdLst>
    <p:sldId id="269" r:id="rId3"/>
    <p:sldId id="414" r:id="rId4"/>
    <p:sldId id="330" r:id="rId5"/>
    <p:sldId id="368" r:id="rId6"/>
    <p:sldId id="470" r:id="rId7"/>
    <p:sldId id="474" r:id="rId8"/>
    <p:sldId id="349" r:id="rId9"/>
    <p:sldId id="490" r:id="rId10"/>
    <p:sldId id="479" r:id="rId11"/>
    <p:sldId id="448" r:id="rId12"/>
    <p:sldId id="502" r:id="rId13"/>
    <p:sldId id="501" r:id="rId14"/>
    <p:sldId id="503" r:id="rId15"/>
    <p:sldId id="480" r:id="rId16"/>
    <p:sldId id="481" r:id="rId17"/>
    <p:sldId id="463" r:id="rId18"/>
    <p:sldId id="504" r:id="rId19"/>
    <p:sldId id="402" r:id="rId20"/>
    <p:sldId id="486" r:id="rId21"/>
    <p:sldId id="488" r:id="rId22"/>
    <p:sldId id="411" r:id="rId23"/>
    <p:sldId id="505" r:id="rId24"/>
    <p:sldId id="506" r:id="rId25"/>
    <p:sldId id="408" r:id="rId26"/>
    <p:sldId id="499" r:id="rId27"/>
    <p:sldId id="500" r:id="rId28"/>
    <p:sldId id="469" r:id="rId29"/>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800000"/>
    <a:srgbClr val="FFCC66"/>
    <a:srgbClr val="D9A40D"/>
    <a:srgbClr val="FFCC99"/>
    <a:srgbClr val="996633"/>
    <a:srgbClr val="CC9900"/>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631"/>
  </p:normalViewPr>
  <p:slideViewPr>
    <p:cSldViewPr>
      <p:cViewPr>
        <p:scale>
          <a:sx n="142" d="100"/>
          <a:sy n="142" d="100"/>
        </p:scale>
        <p:origin x="-576" y="-15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E779D0D-D26C-4596-92C7-5FEF4580BD6C}" type="datetimeFigureOut">
              <a:rPr lang="en-US" smtClean="0"/>
              <a:t>8/21/2017</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2010E04-9020-4D96-B703-2D053106E7B0}" type="slidenum">
              <a:rPr lang="en-US" smtClean="0"/>
              <a:t>‹#›</a:t>
            </a:fld>
            <a:endParaRPr lang="en-US"/>
          </a:p>
        </p:txBody>
      </p:sp>
    </p:spTree>
    <p:extLst>
      <p:ext uri="{BB962C8B-B14F-4D97-AF65-F5344CB8AC3E}">
        <p14:creationId xmlns:p14="http://schemas.microsoft.com/office/powerpoint/2010/main" val="39823884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340CF9C-E8AF-45BD-9BCA-F62AEAF176C0}" type="datetimeFigureOut">
              <a:rPr lang="en-US" smtClean="0"/>
              <a:t>8/21/2017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4AEEE-0638-4CCF-94E0-D18E34461457}" type="slidenum">
              <a:rPr lang="en-US" smtClean="0"/>
              <a:t>‹#›</a:t>
            </a:fld>
            <a:endParaRPr lang="en-US"/>
          </a:p>
        </p:txBody>
      </p:sp>
    </p:spTree>
    <p:extLst>
      <p:ext uri="{BB962C8B-B14F-4D97-AF65-F5344CB8AC3E}">
        <p14:creationId xmlns:p14="http://schemas.microsoft.com/office/powerpoint/2010/main" val="17889680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40CF9C-E8AF-45BD-9BCA-F62AEAF176C0}" type="datetimeFigureOut">
              <a:rPr lang="en-US" smtClean="0"/>
              <a:t>8/21/2017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4AEEE-0638-4CCF-94E0-D18E34461457}" type="slidenum">
              <a:rPr lang="en-US" smtClean="0"/>
              <a:t>‹#›</a:t>
            </a:fld>
            <a:endParaRPr lang="en-US"/>
          </a:p>
        </p:txBody>
      </p:sp>
    </p:spTree>
    <p:extLst>
      <p:ext uri="{BB962C8B-B14F-4D97-AF65-F5344CB8AC3E}">
        <p14:creationId xmlns:p14="http://schemas.microsoft.com/office/powerpoint/2010/main" val="26820225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40CF9C-E8AF-45BD-9BCA-F62AEAF176C0}" type="datetimeFigureOut">
              <a:rPr lang="en-US" smtClean="0"/>
              <a:t>8/21/2017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4AEEE-0638-4CCF-94E0-D18E34461457}" type="slidenum">
              <a:rPr lang="en-US" smtClean="0"/>
              <a:t>‹#›</a:t>
            </a:fld>
            <a:endParaRPr lang="en-US"/>
          </a:p>
        </p:txBody>
      </p:sp>
    </p:spTree>
    <p:extLst>
      <p:ext uri="{BB962C8B-B14F-4D97-AF65-F5344CB8AC3E}">
        <p14:creationId xmlns:p14="http://schemas.microsoft.com/office/powerpoint/2010/main" val="8091942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340CF9C-E8AF-45BD-9BCA-F62AEAF176C0}" type="datetimeFigureOut">
              <a:rPr lang="en-US" smtClean="0">
                <a:solidFill>
                  <a:prstClr val="black">
                    <a:tint val="75000"/>
                  </a:prstClr>
                </a:solidFill>
              </a:rPr>
              <a:pPr/>
              <a:t>8/21/2017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FD4AEEE-0638-4CCF-94E0-D18E34461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18736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40CF9C-E8AF-45BD-9BCA-F62AEAF176C0}" type="datetimeFigureOut">
              <a:rPr lang="en-US" smtClean="0">
                <a:solidFill>
                  <a:prstClr val="black">
                    <a:tint val="75000"/>
                  </a:prstClr>
                </a:solidFill>
              </a:rPr>
              <a:pPr/>
              <a:t>8/21/2017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FD4AEEE-0638-4CCF-94E0-D18E34461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25680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340CF9C-E8AF-45BD-9BCA-F62AEAF176C0}" type="datetimeFigureOut">
              <a:rPr lang="en-US" smtClean="0">
                <a:solidFill>
                  <a:prstClr val="black">
                    <a:tint val="75000"/>
                  </a:prstClr>
                </a:solidFill>
              </a:rPr>
              <a:pPr/>
              <a:t>8/21/2017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FD4AEEE-0638-4CCF-94E0-D18E34461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27680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340CF9C-E8AF-45BD-9BCA-F62AEAF176C0}" type="datetimeFigureOut">
              <a:rPr lang="en-US" smtClean="0">
                <a:solidFill>
                  <a:prstClr val="black">
                    <a:tint val="75000"/>
                  </a:prstClr>
                </a:solidFill>
              </a:rPr>
              <a:pPr/>
              <a:t>8/21/2017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FD4AEEE-0638-4CCF-94E0-D18E34461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62513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340CF9C-E8AF-45BD-9BCA-F62AEAF176C0}" type="datetimeFigureOut">
              <a:rPr lang="en-US" smtClean="0">
                <a:solidFill>
                  <a:prstClr val="black">
                    <a:tint val="75000"/>
                  </a:prstClr>
                </a:solidFill>
              </a:rPr>
              <a:pPr/>
              <a:t>8/21/2017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FD4AEEE-0638-4CCF-94E0-D18E34461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94186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340CF9C-E8AF-45BD-9BCA-F62AEAF176C0}" type="datetimeFigureOut">
              <a:rPr lang="en-US" smtClean="0">
                <a:solidFill>
                  <a:prstClr val="black">
                    <a:tint val="75000"/>
                  </a:prstClr>
                </a:solidFill>
              </a:rPr>
              <a:pPr/>
              <a:t>8/21/2017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FD4AEEE-0638-4CCF-94E0-D18E34461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53029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40CF9C-E8AF-45BD-9BCA-F62AEAF176C0}" type="datetimeFigureOut">
              <a:rPr lang="en-US" smtClean="0">
                <a:solidFill>
                  <a:prstClr val="black">
                    <a:tint val="75000"/>
                  </a:prstClr>
                </a:solidFill>
              </a:rPr>
              <a:pPr/>
              <a:t>8/21/2017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FD4AEEE-0638-4CCF-94E0-D18E34461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31458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40CF9C-E8AF-45BD-9BCA-F62AEAF176C0}" type="datetimeFigureOut">
              <a:rPr lang="en-US" smtClean="0">
                <a:solidFill>
                  <a:prstClr val="black">
                    <a:tint val="75000"/>
                  </a:prstClr>
                </a:solidFill>
              </a:rPr>
              <a:pPr/>
              <a:t>8/21/2017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FD4AEEE-0638-4CCF-94E0-D18E34461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51300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40CF9C-E8AF-45BD-9BCA-F62AEAF176C0}" type="datetimeFigureOut">
              <a:rPr lang="en-US" smtClean="0"/>
              <a:t>8/21/2017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4AEEE-0638-4CCF-94E0-D18E34461457}" type="slidenum">
              <a:rPr lang="en-US" smtClean="0"/>
              <a:t>‹#›</a:t>
            </a:fld>
            <a:endParaRPr lang="en-US"/>
          </a:p>
        </p:txBody>
      </p:sp>
    </p:spTree>
    <p:extLst>
      <p:ext uri="{BB962C8B-B14F-4D97-AF65-F5344CB8AC3E}">
        <p14:creationId xmlns:p14="http://schemas.microsoft.com/office/powerpoint/2010/main" val="21056560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40CF9C-E8AF-45BD-9BCA-F62AEAF176C0}" type="datetimeFigureOut">
              <a:rPr lang="en-US" smtClean="0">
                <a:solidFill>
                  <a:prstClr val="black">
                    <a:tint val="75000"/>
                  </a:prstClr>
                </a:solidFill>
              </a:rPr>
              <a:pPr/>
              <a:t>8/21/2017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FD4AEEE-0638-4CCF-94E0-D18E34461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73218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40CF9C-E8AF-45BD-9BCA-F62AEAF176C0}" type="datetimeFigureOut">
              <a:rPr lang="en-US" smtClean="0">
                <a:solidFill>
                  <a:prstClr val="black">
                    <a:tint val="75000"/>
                  </a:prstClr>
                </a:solidFill>
              </a:rPr>
              <a:pPr/>
              <a:t>8/21/2017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FD4AEEE-0638-4CCF-94E0-D18E34461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88002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40CF9C-E8AF-45BD-9BCA-F62AEAF176C0}" type="datetimeFigureOut">
              <a:rPr lang="en-US" smtClean="0">
                <a:solidFill>
                  <a:prstClr val="black">
                    <a:tint val="75000"/>
                  </a:prstClr>
                </a:solidFill>
              </a:rPr>
              <a:pPr/>
              <a:t>8/21/2017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FD4AEEE-0638-4CCF-94E0-D18E34461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71377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340CF9C-E8AF-45BD-9BCA-F62AEAF176C0}" type="datetimeFigureOut">
              <a:rPr lang="en-US" smtClean="0"/>
              <a:t>8/21/2017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4AEEE-0638-4CCF-94E0-D18E34461457}" type="slidenum">
              <a:rPr lang="en-US" smtClean="0"/>
              <a:t>‹#›</a:t>
            </a:fld>
            <a:endParaRPr lang="en-US"/>
          </a:p>
        </p:txBody>
      </p:sp>
    </p:spTree>
    <p:extLst>
      <p:ext uri="{BB962C8B-B14F-4D97-AF65-F5344CB8AC3E}">
        <p14:creationId xmlns:p14="http://schemas.microsoft.com/office/powerpoint/2010/main" val="9978979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340CF9C-E8AF-45BD-9BCA-F62AEAF176C0}" type="datetimeFigureOut">
              <a:rPr lang="en-US" smtClean="0"/>
              <a:t>8/21/2017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D4AEEE-0638-4CCF-94E0-D18E34461457}" type="slidenum">
              <a:rPr lang="en-US" smtClean="0"/>
              <a:t>‹#›</a:t>
            </a:fld>
            <a:endParaRPr lang="en-US"/>
          </a:p>
        </p:txBody>
      </p:sp>
    </p:spTree>
    <p:extLst>
      <p:ext uri="{BB962C8B-B14F-4D97-AF65-F5344CB8AC3E}">
        <p14:creationId xmlns:p14="http://schemas.microsoft.com/office/powerpoint/2010/main" val="13887979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340CF9C-E8AF-45BD-9BCA-F62AEAF176C0}" type="datetimeFigureOut">
              <a:rPr lang="en-US" smtClean="0"/>
              <a:t>8/21/2017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FD4AEEE-0638-4CCF-94E0-D18E34461457}" type="slidenum">
              <a:rPr lang="en-US" smtClean="0"/>
              <a:t>‹#›</a:t>
            </a:fld>
            <a:endParaRPr lang="en-US"/>
          </a:p>
        </p:txBody>
      </p:sp>
    </p:spTree>
    <p:extLst>
      <p:ext uri="{BB962C8B-B14F-4D97-AF65-F5344CB8AC3E}">
        <p14:creationId xmlns:p14="http://schemas.microsoft.com/office/powerpoint/2010/main" val="12805648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340CF9C-E8AF-45BD-9BCA-F62AEAF176C0}" type="datetimeFigureOut">
              <a:rPr lang="en-US" smtClean="0"/>
              <a:t>8/21/2017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D4AEEE-0638-4CCF-94E0-D18E34461457}" type="slidenum">
              <a:rPr lang="en-US" smtClean="0"/>
              <a:t>‹#›</a:t>
            </a:fld>
            <a:endParaRPr lang="en-US"/>
          </a:p>
        </p:txBody>
      </p:sp>
    </p:spTree>
    <p:extLst>
      <p:ext uri="{BB962C8B-B14F-4D97-AF65-F5344CB8AC3E}">
        <p14:creationId xmlns:p14="http://schemas.microsoft.com/office/powerpoint/2010/main" val="16808718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40CF9C-E8AF-45BD-9BCA-F62AEAF176C0}" type="datetimeFigureOut">
              <a:rPr lang="en-US" smtClean="0"/>
              <a:t>8/21/2017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FD4AEEE-0638-4CCF-94E0-D18E34461457}" type="slidenum">
              <a:rPr lang="en-US" smtClean="0"/>
              <a:t>‹#›</a:t>
            </a:fld>
            <a:endParaRPr lang="en-US"/>
          </a:p>
        </p:txBody>
      </p:sp>
    </p:spTree>
    <p:extLst>
      <p:ext uri="{BB962C8B-B14F-4D97-AF65-F5344CB8AC3E}">
        <p14:creationId xmlns:p14="http://schemas.microsoft.com/office/powerpoint/2010/main" val="7291763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40CF9C-E8AF-45BD-9BCA-F62AEAF176C0}" type="datetimeFigureOut">
              <a:rPr lang="en-US" smtClean="0"/>
              <a:t>8/21/2017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D4AEEE-0638-4CCF-94E0-D18E34461457}" type="slidenum">
              <a:rPr lang="en-US" smtClean="0"/>
              <a:t>‹#›</a:t>
            </a:fld>
            <a:endParaRPr lang="en-US"/>
          </a:p>
        </p:txBody>
      </p:sp>
    </p:spTree>
    <p:extLst>
      <p:ext uri="{BB962C8B-B14F-4D97-AF65-F5344CB8AC3E}">
        <p14:creationId xmlns:p14="http://schemas.microsoft.com/office/powerpoint/2010/main" val="38116756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40CF9C-E8AF-45BD-9BCA-F62AEAF176C0}" type="datetimeFigureOut">
              <a:rPr lang="en-US" smtClean="0"/>
              <a:t>8/21/2017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D4AEEE-0638-4CCF-94E0-D18E34461457}" type="slidenum">
              <a:rPr lang="en-US" smtClean="0"/>
              <a:t>‹#›</a:t>
            </a:fld>
            <a:endParaRPr lang="en-US"/>
          </a:p>
        </p:txBody>
      </p:sp>
    </p:spTree>
    <p:extLst>
      <p:ext uri="{BB962C8B-B14F-4D97-AF65-F5344CB8AC3E}">
        <p14:creationId xmlns:p14="http://schemas.microsoft.com/office/powerpoint/2010/main" val="16079547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340CF9C-E8AF-45BD-9BCA-F62AEAF176C0}" type="datetimeFigureOut">
              <a:rPr lang="en-US" smtClean="0"/>
              <a:t>8/21/2017</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8FD4AEEE-0638-4CCF-94E0-D18E34461457}" type="slidenum">
              <a:rPr lang="en-US" smtClean="0"/>
              <a:t>‹#›</a:t>
            </a:fld>
            <a:endParaRPr lang="en-US"/>
          </a:p>
        </p:txBody>
      </p:sp>
    </p:spTree>
    <p:extLst>
      <p:ext uri="{BB962C8B-B14F-4D97-AF65-F5344CB8AC3E}">
        <p14:creationId xmlns:p14="http://schemas.microsoft.com/office/powerpoint/2010/main" val="38148520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340CF9C-E8AF-45BD-9BCA-F62AEAF176C0}" type="datetimeFigureOut">
              <a:rPr lang="en-US" smtClean="0">
                <a:solidFill>
                  <a:prstClr val="black">
                    <a:tint val="75000"/>
                  </a:prstClr>
                </a:solidFill>
              </a:rPr>
              <a:pPr/>
              <a:t>8/21/2017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8FD4AEEE-0638-4CCF-94E0-D18E34461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63355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95360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1047750"/>
            <a:ext cx="8126506" cy="3046988"/>
          </a:xfrm>
          <a:prstGeom prst="rect">
            <a:avLst/>
          </a:prstGeom>
          <a:noFill/>
        </p:spPr>
        <p:txBody>
          <a:bodyPr wrap="square" rtlCol="0">
            <a:spAutoFit/>
          </a:bodyPr>
          <a:lstStyle/>
          <a:p>
            <a:pPr algn="ct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“He </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was hurrying to get to Jerusalem, if possible, in time for the Festival of Pentecost</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 </a:t>
            </a:r>
          </a:p>
          <a:p>
            <a:pPr algn="ct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 </a:t>
            </a:r>
            <a:r>
              <a:rPr lang="en-US" sz="20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Acts </a:t>
            </a:r>
            <a:r>
              <a:rPr lang="en-US" sz="20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20:16</a:t>
            </a:r>
          </a:p>
          <a:p>
            <a:pPr algn="ctr"/>
            <a:endPar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endParaRPr>
          </a:p>
          <a:p>
            <a:pPr algn="ct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  </a:t>
            </a:r>
            <a:endPar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endParaRPr>
          </a:p>
          <a:p>
            <a:pPr algn="ct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“And now I am bound by the </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Spirit</a:t>
            </a:r>
          </a:p>
          <a:p>
            <a:pPr algn="ct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 </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to go to Jerusalem</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a:t>
            </a:r>
            <a:b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br>
            <a:r>
              <a:rPr lang="en-US" sz="20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Acts </a:t>
            </a:r>
            <a:r>
              <a:rPr lang="en-US" sz="20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20:22</a:t>
            </a:r>
          </a:p>
        </p:txBody>
      </p:sp>
    </p:spTree>
    <p:extLst>
      <p:ext uri="{BB962C8B-B14F-4D97-AF65-F5344CB8AC3E}">
        <p14:creationId xmlns:p14="http://schemas.microsoft.com/office/powerpoint/2010/main" val="32440741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8150" y="2189629"/>
            <a:ext cx="8115300" cy="1569660"/>
          </a:xfrm>
          <a:prstGeom prst="rect">
            <a:avLst/>
          </a:prstGeom>
          <a:noFill/>
        </p:spPr>
        <p:txBody>
          <a:bodyPr wrap="square" rtlCol="0">
            <a:spAutoFit/>
          </a:bodyPr>
          <a:lstStyle/>
          <a:p>
            <a:pPr algn="ct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My heart is filled with bitter sorrow and unending grief </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for </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my people, my Jewish brothers and </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sisters.</a:t>
            </a:r>
            <a:b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b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 </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I would be willing to be forever cursed—cut off from Christ!—if that would save them. </a:t>
            </a:r>
            <a:endPar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endParaRPr>
          </a:p>
        </p:txBody>
      </p:sp>
      <p:sp>
        <p:nvSpPr>
          <p:cNvPr id="4" name="TextBox 3"/>
          <p:cNvSpPr txBox="1"/>
          <p:nvPr/>
        </p:nvSpPr>
        <p:spPr>
          <a:xfrm>
            <a:off x="2819400" y="4095750"/>
            <a:ext cx="3352800" cy="738664"/>
          </a:xfrm>
          <a:prstGeom prst="rect">
            <a:avLst/>
          </a:prstGeom>
          <a:noFill/>
        </p:spPr>
        <p:txBody>
          <a:bodyPr wrap="square" rtlCol="0">
            <a:spAutoFit/>
          </a:bodyPr>
          <a:lstStyle/>
          <a:p>
            <a:pPr algn="ctr"/>
            <a:r>
              <a:rPr lang="en-US" sz="2800" dirty="0" smtClean="0">
                <a:solidFill>
                  <a:schemeClr val="bg1"/>
                </a:solidFill>
                <a:effectLst>
                  <a:outerShdw blurRad="50800" dist="50800" dir="5400000" algn="ctr" rotWithShape="0">
                    <a:schemeClr val="tx1"/>
                  </a:outerShdw>
                </a:effectLst>
                <a:latin typeface="Papyrus" panose="03070502060502030205" pitchFamily="66" charset="0"/>
              </a:rPr>
              <a:t>Romans 9:2-3</a:t>
            </a:r>
            <a:br>
              <a:rPr lang="en-US" sz="2800" dirty="0" smtClean="0">
                <a:solidFill>
                  <a:schemeClr val="bg1"/>
                </a:solidFill>
                <a:effectLst>
                  <a:outerShdw blurRad="50800" dist="50800" dir="5400000" algn="ctr" rotWithShape="0">
                    <a:schemeClr val="tx1"/>
                  </a:outerShdw>
                </a:effectLst>
                <a:latin typeface="Papyrus" panose="03070502060502030205" pitchFamily="66" charset="0"/>
              </a:rPr>
            </a:br>
            <a:r>
              <a:rPr lang="en-US" sz="1400" dirty="0" smtClean="0">
                <a:solidFill>
                  <a:schemeClr val="bg1"/>
                </a:solidFill>
                <a:latin typeface="Papyrus" panose="03070502060502030205" pitchFamily="66" charset="0"/>
              </a:rPr>
              <a:t>new </a:t>
            </a:r>
            <a:r>
              <a:rPr lang="en-US" sz="1400" dirty="0" smtClean="0">
                <a:solidFill>
                  <a:schemeClr val="bg1"/>
                </a:solidFill>
                <a:latin typeface="Papyrus" panose="03070502060502030205" pitchFamily="66" charset="0"/>
              </a:rPr>
              <a:t>living translation</a:t>
            </a:r>
            <a:endParaRPr lang="en-US" sz="1400" dirty="0">
              <a:solidFill>
                <a:schemeClr val="bg1"/>
              </a:solidFill>
              <a:latin typeface="Papyrus" panose="03070502060502030205" pitchFamily="66" charset="0"/>
            </a:endParaRPr>
          </a:p>
        </p:txBody>
      </p:sp>
    </p:spTree>
    <p:extLst>
      <p:ext uri="{BB962C8B-B14F-4D97-AF65-F5344CB8AC3E}">
        <p14:creationId xmlns:p14="http://schemas.microsoft.com/office/powerpoint/2010/main" val="14668066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297772"/>
            <a:ext cx="8915399" cy="3785652"/>
          </a:xfrm>
          <a:prstGeom prst="rect">
            <a:avLst/>
          </a:prstGeom>
          <a:noFill/>
        </p:spPr>
        <p:txBody>
          <a:bodyPr wrap="square" rtlCol="0">
            <a:spAutoFit/>
          </a:bodyPr>
          <a:lstStyle/>
          <a:p>
            <a:pPr algn="ctr"/>
            <a:r>
              <a:rPr lang="en-US" sz="20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But </a:t>
            </a:r>
            <a:r>
              <a:rPr lang="en-US" sz="20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now I have finished my work in these regions, and after all these long years of waiting, I am eager to visit you. </a:t>
            </a:r>
            <a:r>
              <a:rPr lang="en-US" sz="20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I </a:t>
            </a:r>
            <a:r>
              <a:rPr lang="en-US" sz="20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am planning to go to Spain, and when I do, I will stop off in Rome. And after I have enjoyed your fellowship for a little while, you can provide for my </a:t>
            </a:r>
            <a:r>
              <a:rPr lang="en-US" sz="20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journey. </a:t>
            </a:r>
            <a:r>
              <a:rPr lang="en-US" sz="20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But before I come, I must go to Jerusalem to take a gift to the </a:t>
            </a:r>
            <a:r>
              <a:rPr lang="en-US" sz="20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believers </a:t>
            </a:r>
            <a:r>
              <a:rPr lang="en-US" sz="20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there. </a:t>
            </a:r>
            <a:r>
              <a:rPr lang="en-US" sz="20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For </a:t>
            </a:r>
            <a:r>
              <a:rPr lang="en-US" sz="20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you see, the believers in Macedonia and </a:t>
            </a:r>
            <a:r>
              <a:rPr lang="en-US" sz="20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Achaia </a:t>
            </a:r>
            <a:r>
              <a:rPr lang="en-US" sz="20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have eagerly taken up an offering for the poor among the believers in Jerusalem. </a:t>
            </a:r>
            <a:r>
              <a:rPr lang="en-US" sz="20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They </a:t>
            </a:r>
            <a:r>
              <a:rPr lang="en-US" sz="20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were glad to do this because they feel they owe a real debt to them. Since the Gentiles received the spiritual blessings of the Good News from the believers in Jerusalem, they feel the least they can do in return is to help them financially. </a:t>
            </a:r>
            <a:r>
              <a:rPr lang="en-US" sz="20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As </a:t>
            </a:r>
            <a:r>
              <a:rPr lang="en-US" sz="20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soon as I have delivered this money and completed this good deed of theirs, </a:t>
            </a:r>
            <a:r>
              <a:rPr lang="en-US" sz="20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
            </a:r>
            <a:br>
              <a:rPr lang="en-US" sz="20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br>
            <a:r>
              <a:rPr lang="en-US" sz="20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I </a:t>
            </a:r>
            <a:r>
              <a:rPr lang="en-US" sz="20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will come to see you on my way to Spain.  </a:t>
            </a:r>
            <a:endParaRPr lang="en-US" sz="20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endParaRPr>
          </a:p>
        </p:txBody>
      </p:sp>
      <p:sp>
        <p:nvSpPr>
          <p:cNvPr id="4" name="TextBox 3"/>
          <p:cNvSpPr txBox="1"/>
          <p:nvPr/>
        </p:nvSpPr>
        <p:spPr>
          <a:xfrm>
            <a:off x="2819400" y="4095750"/>
            <a:ext cx="3352800" cy="738664"/>
          </a:xfrm>
          <a:prstGeom prst="rect">
            <a:avLst/>
          </a:prstGeom>
          <a:noFill/>
        </p:spPr>
        <p:txBody>
          <a:bodyPr wrap="square" rtlCol="0">
            <a:spAutoFit/>
          </a:bodyPr>
          <a:lstStyle/>
          <a:p>
            <a:pPr algn="ctr"/>
            <a:r>
              <a:rPr lang="en-US" sz="2800" dirty="0" smtClean="0">
                <a:solidFill>
                  <a:schemeClr val="bg1"/>
                </a:solidFill>
                <a:effectLst>
                  <a:outerShdw blurRad="50800" dist="50800" dir="5400000" algn="ctr" rotWithShape="0">
                    <a:schemeClr val="tx1"/>
                  </a:outerShdw>
                </a:effectLst>
                <a:latin typeface="Papyrus" panose="03070502060502030205" pitchFamily="66" charset="0"/>
              </a:rPr>
              <a:t>Romans 15:23-28</a:t>
            </a:r>
            <a:br>
              <a:rPr lang="en-US" sz="2800" dirty="0" smtClean="0">
                <a:solidFill>
                  <a:schemeClr val="bg1"/>
                </a:solidFill>
                <a:effectLst>
                  <a:outerShdw blurRad="50800" dist="50800" dir="5400000" algn="ctr" rotWithShape="0">
                    <a:schemeClr val="tx1"/>
                  </a:outerShdw>
                </a:effectLst>
                <a:latin typeface="Papyrus" panose="03070502060502030205" pitchFamily="66" charset="0"/>
              </a:rPr>
            </a:br>
            <a:r>
              <a:rPr lang="en-US" sz="1400" dirty="0" smtClean="0">
                <a:solidFill>
                  <a:schemeClr val="bg1"/>
                </a:solidFill>
                <a:latin typeface="Papyrus" panose="03070502060502030205" pitchFamily="66" charset="0"/>
              </a:rPr>
              <a:t>new </a:t>
            </a:r>
            <a:r>
              <a:rPr lang="en-US" sz="1400" dirty="0" smtClean="0">
                <a:solidFill>
                  <a:schemeClr val="bg1"/>
                </a:solidFill>
                <a:latin typeface="Papyrus" panose="03070502060502030205" pitchFamily="66" charset="0"/>
              </a:rPr>
              <a:t>living translation</a:t>
            </a:r>
            <a:endParaRPr lang="en-US" sz="1400" dirty="0">
              <a:solidFill>
                <a:schemeClr val="bg1"/>
              </a:solidFill>
              <a:latin typeface="Papyrus" panose="03070502060502030205" pitchFamily="66" charset="0"/>
            </a:endParaRPr>
          </a:p>
        </p:txBody>
      </p:sp>
    </p:spTree>
    <p:extLst>
      <p:ext uri="{BB962C8B-B14F-4D97-AF65-F5344CB8AC3E}">
        <p14:creationId xmlns:p14="http://schemas.microsoft.com/office/powerpoint/2010/main" val="15189236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60562" y="1809750"/>
            <a:ext cx="8115300" cy="1938992"/>
          </a:xfrm>
          <a:prstGeom prst="rect">
            <a:avLst/>
          </a:prstGeom>
          <a:noFill/>
        </p:spPr>
        <p:txBody>
          <a:bodyPr wrap="square" rtlCol="0">
            <a:spAutoFit/>
          </a:bodyPr>
          <a:lstStyle/>
          <a:p>
            <a:pPr algn="ct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Now the Lord said to Samuel, </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
            </a:r>
            <a:b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b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You have mourned long enough for Saul. I have rejected him as king of Israel, so fill your flask with olive oil and go to Bethlehem. Find a man named Jesse who lives there, </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
            </a:r>
            <a:b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b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for </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I have selected one of his sons to be my king</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a:t>
            </a:r>
            <a:endPar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endParaRPr>
          </a:p>
        </p:txBody>
      </p:sp>
      <p:sp>
        <p:nvSpPr>
          <p:cNvPr id="4" name="TextBox 3"/>
          <p:cNvSpPr txBox="1"/>
          <p:nvPr/>
        </p:nvSpPr>
        <p:spPr>
          <a:xfrm>
            <a:off x="2819400" y="4095750"/>
            <a:ext cx="3352800" cy="738664"/>
          </a:xfrm>
          <a:prstGeom prst="rect">
            <a:avLst/>
          </a:prstGeom>
          <a:noFill/>
        </p:spPr>
        <p:txBody>
          <a:bodyPr wrap="square" rtlCol="0">
            <a:spAutoFit/>
          </a:bodyPr>
          <a:lstStyle/>
          <a:p>
            <a:pPr algn="ctr"/>
            <a:r>
              <a:rPr lang="en-US" sz="2800" dirty="0" smtClean="0">
                <a:solidFill>
                  <a:schemeClr val="bg1"/>
                </a:solidFill>
                <a:effectLst>
                  <a:outerShdw blurRad="50800" dist="50800" dir="5400000" algn="ctr" rotWithShape="0">
                    <a:schemeClr val="tx1"/>
                  </a:outerShdw>
                </a:effectLst>
                <a:latin typeface="Papyrus" panose="03070502060502030205" pitchFamily="66" charset="0"/>
              </a:rPr>
              <a:t>1 Samuel 16:1</a:t>
            </a:r>
            <a:br>
              <a:rPr lang="en-US" sz="2800" dirty="0" smtClean="0">
                <a:solidFill>
                  <a:schemeClr val="bg1"/>
                </a:solidFill>
                <a:effectLst>
                  <a:outerShdw blurRad="50800" dist="50800" dir="5400000" algn="ctr" rotWithShape="0">
                    <a:schemeClr val="tx1"/>
                  </a:outerShdw>
                </a:effectLst>
                <a:latin typeface="Papyrus" panose="03070502060502030205" pitchFamily="66" charset="0"/>
              </a:rPr>
            </a:br>
            <a:r>
              <a:rPr lang="en-US" sz="1400" dirty="0" smtClean="0">
                <a:solidFill>
                  <a:schemeClr val="bg1"/>
                </a:solidFill>
                <a:latin typeface="Papyrus" panose="03070502060502030205" pitchFamily="66" charset="0"/>
              </a:rPr>
              <a:t>new </a:t>
            </a:r>
            <a:r>
              <a:rPr lang="en-US" sz="1400" dirty="0" smtClean="0">
                <a:solidFill>
                  <a:schemeClr val="bg1"/>
                </a:solidFill>
                <a:latin typeface="Papyrus" panose="03070502060502030205" pitchFamily="66" charset="0"/>
              </a:rPr>
              <a:t>living translation</a:t>
            </a:r>
            <a:endParaRPr lang="en-US" sz="1400" dirty="0">
              <a:solidFill>
                <a:schemeClr val="bg1"/>
              </a:solidFill>
              <a:latin typeface="Papyrus" panose="03070502060502030205" pitchFamily="66" charset="0"/>
            </a:endParaRPr>
          </a:p>
        </p:txBody>
      </p:sp>
    </p:spTree>
    <p:extLst>
      <p:ext uri="{BB962C8B-B14F-4D97-AF65-F5344CB8AC3E}">
        <p14:creationId xmlns:p14="http://schemas.microsoft.com/office/powerpoint/2010/main" val="32848578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79535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50259" y="2656674"/>
            <a:ext cx="7703780" cy="707886"/>
          </a:xfrm>
          <a:prstGeom prst="rect">
            <a:avLst/>
          </a:prstGeom>
          <a:noFill/>
          <a:ln>
            <a:noFill/>
          </a:ln>
        </p:spPr>
        <p:txBody>
          <a:bodyPr wrap="square" lIns="91440" tIns="45720" rIns="91440" bIns="45720">
            <a:spAutoFit/>
          </a:bodyPr>
          <a:lstStyle/>
          <a:p>
            <a:pPr algn="ctr"/>
            <a:r>
              <a:rPr lang="en-US" sz="4000" b="1" dirty="0" smtClean="0">
                <a:ln w="12700">
                  <a:solidFill>
                    <a:schemeClr val="tx1"/>
                  </a:solidFill>
                  <a:prstDash val="solid"/>
                </a:ln>
                <a:solidFill>
                  <a:schemeClr val="bg1"/>
                </a:solidFill>
                <a:effectLst>
                  <a:outerShdw blurRad="63500" dist="101600" dir="2340000" algn="tl" rotWithShape="0">
                    <a:prstClr val="black">
                      <a:alpha val="94000"/>
                    </a:prstClr>
                  </a:outerShdw>
                </a:effectLst>
                <a:latin typeface="Franklin Gothic Demi" panose="020B0703020102020204" pitchFamily="34" charset="0"/>
              </a:rPr>
              <a:t>OBSERVE WHAT GOD SAYS</a:t>
            </a:r>
            <a:endParaRPr lang="en-US" sz="4400" b="1" dirty="0">
              <a:ln w="12700">
                <a:solidFill>
                  <a:schemeClr val="tx1"/>
                </a:solidFill>
                <a:prstDash val="solid"/>
              </a:ln>
              <a:solidFill>
                <a:schemeClr val="bg1"/>
              </a:solidFill>
              <a:effectLst>
                <a:outerShdw blurRad="63500" dist="101600" dir="2340000" algn="tl" rotWithShape="0">
                  <a:prstClr val="black">
                    <a:alpha val="94000"/>
                  </a:prstClr>
                </a:outerShdw>
              </a:effectLst>
              <a:latin typeface="Franklin Gothic Demi" panose="020B0703020102020204" pitchFamily="34" charset="0"/>
            </a:endParaRPr>
          </a:p>
        </p:txBody>
      </p:sp>
      <p:sp>
        <p:nvSpPr>
          <p:cNvPr id="6" name="Rectangle 5"/>
          <p:cNvSpPr/>
          <p:nvPr/>
        </p:nvSpPr>
        <p:spPr>
          <a:xfrm>
            <a:off x="1676401" y="3160995"/>
            <a:ext cx="6477000" cy="1132453"/>
          </a:xfrm>
          <a:prstGeom prst="rect">
            <a:avLst/>
          </a:prstGeom>
          <a:solidFill>
            <a:schemeClr val="tx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853024" y="3105150"/>
            <a:ext cx="8138576" cy="1177245"/>
          </a:xfrm>
          <a:prstGeom prst="rect">
            <a:avLst/>
          </a:prstGeom>
          <a:noFill/>
        </p:spPr>
        <p:txBody>
          <a:bodyPr wrap="square" rtlCol="0">
            <a:spAutoFit/>
          </a:bodyPr>
          <a:lstStyle/>
          <a:p>
            <a:pPr lvl="0" algn="ctr"/>
            <a:r>
              <a:rPr lang="en-US" sz="6000" b="1" dirty="0" smtClean="0">
                <a:ln w="12700">
                  <a:solidFill>
                    <a:prstClr val="black"/>
                  </a:solidFill>
                  <a:prstDash val="solid"/>
                </a:ln>
                <a:solidFill>
                  <a:schemeClr val="bg1"/>
                </a:solidFill>
                <a:effectLst>
                  <a:outerShdw blurRad="63500" dist="101600" dir="2340000" algn="tl" rotWithShape="0">
                    <a:prstClr val="black">
                      <a:alpha val="94000"/>
                    </a:prstClr>
                  </a:outerShdw>
                </a:effectLst>
                <a:latin typeface="Franklin Gothic Demi" panose="020B0703020102020204" pitchFamily="34" charset="0"/>
              </a:rPr>
              <a:t>PLAINLY AND CLEARLY</a:t>
            </a:r>
            <a:endParaRPr lang="en-US" sz="4400" b="1" dirty="0">
              <a:ln w="12700">
                <a:solidFill>
                  <a:prstClr val="black"/>
                </a:solidFill>
                <a:prstDash val="solid"/>
              </a:ln>
              <a:solidFill>
                <a:schemeClr val="bg1"/>
              </a:solidFill>
              <a:effectLst>
                <a:outerShdw blurRad="63500" dist="101600" dir="2340000" algn="tl" rotWithShape="0">
                  <a:prstClr val="black">
                    <a:alpha val="94000"/>
                  </a:prstClr>
                </a:outerShdw>
              </a:effectLst>
              <a:latin typeface="Franklin Gothic Demi" panose="020B0703020102020204" pitchFamily="34" charset="0"/>
            </a:endParaRPr>
          </a:p>
          <a:p>
            <a:endParaRPr lang="en-US" sz="1100" dirty="0">
              <a:solidFill>
                <a:schemeClr val="bg1"/>
              </a:solidFill>
            </a:endParaRPr>
          </a:p>
        </p:txBody>
      </p:sp>
      <p:sp>
        <p:nvSpPr>
          <p:cNvPr id="7" name="TextBox 6"/>
          <p:cNvSpPr txBox="1"/>
          <p:nvPr/>
        </p:nvSpPr>
        <p:spPr>
          <a:xfrm>
            <a:off x="603569" y="1657350"/>
            <a:ext cx="346690" cy="1862048"/>
          </a:xfrm>
          <a:prstGeom prst="rect">
            <a:avLst/>
          </a:prstGeom>
          <a:noFill/>
          <a:ln>
            <a:noFill/>
          </a:ln>
        </p:spPr>
        <p:txBody>
          <a:bodyPr wrap="square" rtlCol="0">
            <a:spAutoFit/>
          </a:bodyPr>
          <a:lstStyle/>
          <a:p>
            <a:r>
              <a:rPr lang="en-US" sz="11500" dirty="0" smtClean="0">
                <a:ln>
                  <a:solidFill>
                    <a:srgbClr val="92D050"/>
                  </a:solidFill>
                </a:ln>
                <a:effectLst>
                  <a:glow rad="584200">
                    <a:schemeClr val="bg2">
                      <a:lumMod val="50000"/>
                      <a:alpha val="8000"/>
                    </a:schemeClr>
                  </a:glow>
                  <a:outerShdw blurRad="266700" dist="50800" dir="5400000" algn="ctr" rotWithShape="0">
                    <a:schemeClr val="bg2">
                      <a:lumMod val="50000"/>
                    </a:schemeClr>
                  </a:outerShdw>
                </a:effectLst>
                <a:latin typeface="Franklin Gothic Demi" panose="020B0703020102020204" pitchFamily="34" charset="0"/>
              </a:rPr>
              <a:t>4</a:t>
            </a:r>
            <a:endParaRPr lang="en-US" sz="11500" dirty="0">
              <a:ln>
                <a:solidFill>
                  <a:srgbClr val="92D050"/>
                </a:solidFill>
              </a:ln>
              <a:effectLst>
                <a:glow rad="584200">
                  <a:schemeClr val="bg2">
                    <a:lumMod val="50000"/>
                    <a:alpha val="8000"/>
                  </a:schemeClr>
                </a:glow>
                <a:outerShdw blurRad="266700" dist="50800" dir="5400000" algn="ctr" rotWithShape="0">
                  <a:schemeClr val="bg2">
                    <a:lumMod val="50000"/>
                  </a:schemeClr>
                </a:outerShdw>
              </a:effectLst>
              <a:latin typeface="Franklin Gothic Demi" panose="020B0703020102020204" pitchFamily="34" charset="0"/>
            </a:endParaRPr>
          </a:p>
        </p:txBody>
      </p:sp>
    </p:spTree>
    <p:extLst>
      <p:ext uri="{BB962C8B-B14F-4D97-AF65-F5344CB8AC3E}">
        <p14:creationId xmlns:p14="http://schemas.microsoft.com/office/powerpoint/2010/main" val="8894680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22194" y="2495550"/>
            <a:ext cx="8126506" cy="1200329"/>
          </a:xfrm>
          <a:prstGeom prst="rect">
            <a:avLst/>
          </a:prstGeom>
          <a:noFill/>
        </p:spPr>
        <p:txBody>
          <a:bodyPr wrap="square" rtlCol="0">
            <a:spAutoFit/>
          </a:bodyPr>
          <a:lstStyle/>
          <a:p>
            <a:pPr algn="ct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    We went ashore, found the local believers, and stayed with them a week. These believers prophesied through the Holy Spirit that Paul </a:t>
            </a:r>
            <a:r>
              <a:rPr lang="en-US" sz="2400" u="sng"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should not</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 go on to Jerusalem. </a:t>
            </a:r>
            <a:endPar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endParaRPr>
          </a:p>
        </p:txBody>
      </p:sp>
      <p:sp>
        <p:nvSpPr>
          <p:cNvPr id="4" name="TextBox 3"/>
          <p:cNvSpPr txBox="1"/>
          <p:nvPr/>
        </p:nvSpPr>
        <p:spPr>
          <a:xfrm>
            <a:off x="2813050" y="4019550"/>
            <a:ext cx="2819400" cy="738664"/>
          </a:xfrm>
          <a:prstGeom prst="rect">
            <a:avLst/>
          </a:prstGeom>
          <a:noFill/>
        </p:spPr>
        <p:txBody>
          <a:bodyPr wrap="square" rtlCol="0">
            <a:spAutoFit/>
          </a:bodyPr>
          <a:lstStyle/>
          <a:p>
            <a:pPr algn="ctr"/>
            <a:r>
              <a:rPr lang="en-US" sz="2800" dirty="0" smtClean="0">
                <a:solidFill>
                  <a:schemeClr val="bg1"/>
                </a:solidFill>
                <a:effectLst>
                  <a:outerShdw blurRad="50800" dist="50800" dir="5400000" algn="ctr" rotWithShape="0">
                    <a:schemeClr val="tx1"/>
                  </a:outerShdw>
                </a:effectLst>
                <a:latin typeface="Papyrus" panose="03070502060502030205" pitchFamily="66" charset="0"/>
              </a:rPr>
              <a:t>Acts </a:t>
            </a:r>
            <a:r>
              <a:rPr lang="en-US" sz="2800" dirty="0" smtClean="0">
                <a:solidFill>
                  <a:schemeClr val="bg1"/>
                </a:solidFill>
                <a:effectLst>
                  <a:outerShdw blurRad="50800" dist="50800" dir="5400000" algn="ctr" rotWithShape="0">
                    <a:schemeClr val="tx1"/>
                  </a:outerShdw>
                </a:effectLst>
                <a:latin typeface="Papyrus" panose="03070502060502030205" pitchFamily="66" charset="0"/>
              </a:rPr>
              <a:t>21:4</a:t>
            </a:r>
            <a:r>
              <a:rPr lang="en-US" sz="2800" dirty="0" smtClean="0">
                <a:solidFill>
                  <a:schemeClr val="bg1"/>
                </a:solidFill>
                <a:effectLst>
                  <a:outerShdw blurRad="50800" dist="50800" dir="5400000" algn="ctr" rotWithShape="0">
                    <a:schemeClr val="tx1"/>
                  </a:outerShdw>
                </a:effectLst>
                <a:latin typeface="Papyrus" panose="03070502060502030205" pitchFamily="66" charset="0"/>
              </a:rPr>
              <a:t/>
            </a:r>
            <a:br>
              <a:rPr lang="en-US" sz="2800" dirty="0" smtClean="0">
                <a:solidFill>
                  <a:schemeClr val="bg1"/>
                </a:solidFill>
                <a:effectLst>
                  <a:outerShdw blurRad="50800" dist="50800" dir="5400000" algn="ctr" rotWithShape="0">
                    <a:schemeClr val="tx1"/>
                  </a:outerShdw>
                </a:effectLst>
                <a:latin typeface="Papyrus" panose="03070502060502030205" pitchFamily="66" charset="0"/>
              </a:rPr>
            </a:br>
            <a:r>
              <a:rPr lang="en-US" sz="1400" dirty="0" smtClean="0">
                <a:solidFill>
                  <a:schemeClr val="bg1"/>
                </a:solidFill>
                <a:latin typeface="Papyrus" panose="03070502060502030205" pitchFamily="66" charset="0"/>
              </a:rPr>
              <a:t>new living translation</a:t>
            </a:r>
            <a:endParaRPr lang="en-US" sz="1400" dirty="0">
              <a:solidFill>
                <a:schemeClr val="bg1"/>
              </a:solidFill>
              <a:latin typeface="Papyrus" panose="03070502060502030205" pitchFamily="66" charset="0"/>
            </a:endParaRPr>
          </a:p>
        </p:txBody>
      </p:sp>
    </p:spTree>
    <p:extLst>
      <p:ext uri="{BB962C8B-B14F-4D97-AF65-F5344CB8AC3E}">
        <p14:creationId xmlns:p14="http://schemas.microsoft.com/office/powerpoint/2010/main" val="14707276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285750"/>
            <a:ext cx="8126506" cy="3970318"/>
          </a:xfrm>
          <a:prstGeom prst="rect">
            <a:avLst/>
          </a:prstGeom>
          <a:noFill/>
        </p:spPr>
        <p:txBody>
          <a:bodyPr wrap="square" rtlCol="0">
            <a:spAutoFit/>
          </a:bodyPr>
          <a:lstStyle/>
          <a:p>
            <a:pPr algn="ctr"/>
            <a:r>
              <a:rPr lang="en-US"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 So stop telling </a:t>
            </a:r>
            <a:r>
              <a:rPr lang="en-US"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lies….</a:t>
            </a:r>
            <a:br>
              <a:rPr lang="en-US"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br>
            <a:r>
              <a:rPr lang="en-US"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Don’t </a:t>
            </a:r>
            <a:r>
              <a:rPr lang="en-US"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let the sun go down while you are still </a:t>
            </a:r>
            <a:r>
              <a:rPr lang="en-US"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angry…</a:t>
            </a:r>
            <a:endParaRPr lang="en-US"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endParaRPr>
          </a:p>
          <a:p>
            <a:pPr algn="ctr"/>
            <a:r>
              <a:rPr lang="en-US"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…quit </a:t>
            </a:r>
            <a:r>
              <a:rPr lang="en-US"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stealing. </a:t>
            </a:r>
            <a:endParaRPr lang="en-US"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endParaRPr>
          </a:p>
          <a:p>
            <a:pPr algn="ctr"/>
            <a:r>
              <a:rPr lang="en-US"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Don’t </a:t>
            </a:r>
            <a:r>
              <a:rPr lang="en-US"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use foul or abusive language. </a:t>
            </a:r>
          </a:p>
          <a:p>
            <a:pPr algn="ctr"/>
            <a:r>
              <a:rPr lang="en-US"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Get </a:t>
            </a:r>
            <a:r>
              <a:rPr lang="en-US"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rid of all bitterness, rage, anger, harsh words, and </a:t>
            </a:r>
            <a:r>
              <a:rPr lang="en-US"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slander.</a:t>
            </a:r>
          </a:p>
          <a:p>
            <a:pPr algn="ctr"/>
            <a:r>
              <a:rPr lang="en-US"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be </a:t>
            </a:r>
            <a:r>
              <a:rPr lang="en-US"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kind to each other, tenderhearted, forgiving one </a:t>
            </a:r>
            <a:r>
              <a:rPr lang="en-US"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another…</a:t>
            </a:r>
          </a:p>
          <a:p>
            <a:pPr algn="ctr"/>
            <a:r>
              <a:rPr lang="en-US"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live </a:t>
            </a:r>
            <a:r>
              <a:rPr lang="en-US"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a life filled with </a:t>
            </a:r>
            <a:r>
              <a:rPr lang="en-US"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love…</a:t>
            </a:r>
            <a:endParaRPr lang="en-US"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endParaRPr>
          </a:p>
          <a:p>
            <a:pPr algn="ctr"/>
            <a:r>
              <a:rPr lang="en-US"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Let </a:t>
            </a:r>
            <a:r>
              <a:rPr lang="en-US"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there be no sexual immorality, impurity, or greed among you. </a:t>
            </a:r>
            <a:endParaRPr lang="en-US"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endParaRPr>
          </a:p>
          <a:p>
            <a:pPr algn="ctr"/>
            <a:r>
              <a:rPr lang="en-US"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Obscene </a:t>
            </a:r>
            <a:r>
              <a:rPr lang="en-US"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stories, foolish talk, and coarse jokes—these are not for you</a:t>
            </a:r>
            <a:r>
              <a:rPr lang="en-US"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a:t>
            </a:r>
          </a:p>
          <a:p>
            <a:pPr algn="ctr"/>
            <a:r>
              <a:rPr lang="en-US"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Don’t live like fools, but like those who are wise. </a:t>
            </a:r>
            <a:endParaRPr lang="en-US"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endParaRPr>
          </a:p>
          <a:p>
            <a:pPr algn="ctr"/>
            <a:r>
              <a:rPr lang="en-US"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Make </a:t>
            </a:r>
            <a:r>
              <a:rPr lang="en-US"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the most of every opportunity in these evil days. </a:t>
            </a:r>
            <a:endParaRPr lang="en-US"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endParaRPr>
          </a:p>
          <a:p>
            <a:pPr algn="ctr"/>
            <a:r>
              <a:rPr lang="en-US"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Don’t </a:t>
            </a:r>
            <a:r>
              <a:rPr lang="en-US"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be drunk with </a:t>
            </a:r>
            <a:r>
              <a:rPr lang="en-US"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wine</a:t>
            </a:r>
          </a:p>
          <a:p>
            <a:pPr algn="ctr"/>
            <a:r>
              <a:rPr lang="en-US"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each man must love his wife </a:t>
            </a:r>
            <a:endParaRPr lang="en-US"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endParaRPr>
          </a:p>
          <a:p>
            <a:pPr algn="ctr"/>
            <a:r>
              <a:rPr lang="en-US"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The wife </a:t>
            </a:r>
            <a:r>
              <a:rPr lang="en-US"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must respect her husband.</a:t>
            </a:r>
            <a:endParaRPr lang="en-US"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endParaRPr>
          </a:p>
        </p:txBody>
      </p:sp>
      <p:sp>
        <p:nvSpPr>
          <p:cNvPr id="12" name="TextBox 11"/>
          <p:cNvSpPr txBox="1"/>
          <p:nvPr/>
        </p:nvSpPr>
        <p:spPr>
          <a:xfrm>
            <a:off x="2650378" y="4237092"/>
            <a:ext cx="3587750" cy="738664"/>
          </a:xfrm>
          <a:prstGeom prst="rect">
            <a:avLst/>
          </a:prstGeom>
          <a:noFill/>
        </p:spPr>
        <p:txBody>
          <a:bodyPr wrap="square" rtlCol="0">
            <a:spAutoFit/>
          </a:bodyPr>
          <a:lstStyle/>
          <a:p>
            <a:pPr algn="ctr"/>
            <a:r>
              <a:rPr lang="en-US" sz="2800" dirty="0" smtClean="0">
                <a:solidFill>
                  <a:schemeClr val="bg1"/>
                </a:solidFill>
                <a:effectLst>
                  <a:outerShdw blurRad="50800" dist="50800" dir="5400000" algn="ctr" rotWithShape="0">
                    <a:schemeClr val="tx1"/>
                  </a:outerShdw>
                </a:effectLst>
                <a:latin typeface="Papyrus" panose="03070502060502030205" pitchFamily="66" charset="0"/>
              </a:rPr>
              <a:t>Ephesians 4 and 5</a:t>
            </a:r>
            <a:br>
              <a:rPr lang="en-US" sz="2800" dirty="0" smtClean="0">
                <a:solidFill>
                  <a:schemeClr val="bg1"/>
                </a:solidFill>
                <a:effectLst>
                  <a:outerShdw blurRad="50800" dist="50800" dir="5400000" algn="ctr" rotWithShape="0">
                    <a:schemeClr val="tx1"/>
                  </a:outerShdw>
                </a:effectLst>
                <a:latin typeface="Papyrus" panose="03070502060502030205" pitchFamily="66" charset="0"/>
              </a:rPr>
            </a:br>
            <a:r>
              <a:rPr lang="en-US" sz="1400" dirty="0" smtClean="0">
                <a:solidFill>
                  <a:schemeClr val="bg1"/>
                </a:solidFill>
                <a:latin typeface="Papyrus" panose="03070502060502030205" pitchFamily="66" charset="0"/>
              </a:rPr>
              <a:t>new </a:t>
            </a:r>
            <a:r>
              <a:rPr lang="en-US" sz="1400" dirty="0" smtClean="0">
                <a:solidFill>
                  <a:schemeClr val="bg1"/>
                </a:solidFill>
                <a:latin typeface="Papyrus" panose="03070502060502030205" pitchFamily="66" charset="0"/>
              </a:rPr>
              <a:t>living translation</a:t>
            </a:r>
            <a:endParaRPr lang="en-US" sz="1400" dirty="0">
              <a:solidFill>
                <a:schemeClr val="bg1"/>
              </a:solidFill>
              <a:latin typeface="Papyrus" panose="03070502060502030205" pitchFamily="66" charset="0"/>
            </a:endParaRPr>
          </a:p>
        </p:txBody>
      </p:sp>
    </p:spTree>
    <p:extLst>
      <p:ext uri="{BB962C8B-B14F-4D97-AF65-F5344CB8AC3E}">
        <p14:creationId xmlns:p14="http://schemas.microsoft.com/office/powerpoint/2010/main" val="19610218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89353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48709" y="2800350"/>
            <a:ext cx="7703780" cy="707886"/>
          </a:xfrm>
          <a:prstGeom prst="rect">
            <a:avLst/>
          </a:prstGeom>
          <a:noFill/>
          <a:ln>
            <a:noFill/>
          </a:ln>
        </p:spPr>
        <p:txBody>
          <a:bodyPr wrap="square" lIns="91440" tIns="45720" rIns="91440" bIns="45720">
            <a:spAutoFit/>
          </a:bodyPr>
          <a:lstStyle/>
          <a:p>
            <a:pPr algn="ctr"/>
            <a:r>
              <a:rPr lang="en-US" sz="4000" b="1" dirty="0" smtClean="0">
                <a:ln w="12700">
                  <a:solidFill>
                    <a:schemeClr val="tx1"/>
                  </a:solidFill>
                  <a:prstDash val="solid"/>
                </a:ln>
                <a:solidFill>
                  <a:schemeClr val="bg1"/>
                </a:solidFill>
                <a:effectLst>
                  <a:outerShdw blurRad="63500" dist="101600" dir="2340000" algn="tl" rotWithShape="0">
                    <a:prstClr val="black">
                      <a:alpha val="94000"/>
                    </a:prstClr>
                  </a:outerShdw>
                </a:effectLst>
                <a:latin typeface="Franklin Gothic Demi" panose="020B0703020102020204" pitchFamily="34" charset="0"/>
              </a:rPr>
              <a:t>LISTEN TO YOUR GODLY</a:t>
            </a:r>
            <a:endParaRPr lang="en-US" sz="4400" b="1" dirty="0">
              <a:ln w="12700">
                <a:solidFill>
                  <a:schemeClr val="tx1"/>
                </a:solidFill>
                <a:prstDash val="solid"/>
              </a:ln>
              <a:solidFill>
                <a:schemeClr val="bg1"/>
              </a:solidFill>
              <a:effectLst>
                <a:outerShdw blurRad="63500" dist="101600" dir="2340000" algn="tl" rotWithShape="0">
                  <a:prstClr val="black">
                    <a:alpha val="94000"/>
                  </a:prstClr>
                </a:outerShdw>
              </a:effectLst>
              <a:latin typeface="Franklin Gothic Demi" panose="020B0703020102020204" pitchFamily="34" charset="0"/>
            </a:endParaRPr>
          </a:p>
        </p:txBody>
      </p:sp>
      <p:sp>
        <p:nvSpPr>
          <p:cNvPr id="7" name="TextBox 6"/>
          <p:cNvSpPr txBox="1"/>
          <p:nvPr/>
        </p:nvSpPr>
        <p:spPr>
          <a:xfrm>
            <a:off x="948709" y="2577212"/>
            <a:ext cx="346690" cy="1862048"/>
          </a:xfrm>
          <a:prstGeom prst="rect">
            <a:avLst/>
          </a:prstGeom>
          <a:noFill/>
          <a:ln>
            <a:noFill/>
          </a:ln>
        </p:spPr>
        <p:txBody>
          <a:bodyPr wrap="square" rtlCol="0">
            <a:spAutoFit/>
          </a:bodyPr>
          <a:lstStyle/>
          <a:p>
            <a:r>
              <a:rPr lang="en-US" sz="11500" dirty="0" smtClean="0">
                <a:ln>
                  <a:solidFill>
                    <a:srgbClr val="92D050"/>
                  </a:solidFill>
                </a:ln>
                <a:effectLst>
                  <a:glow rad="584200">
                    <a:schemeClr val="bg2">
                      <a:lumMod val="50000"/>
                      <a:alpha val="8000"/>
                    </a:schemeClr>
                  </a:glow>
                  <a:outerShdw blurRad="266700" dist="50800" dir="5400000" algn="ctr" rotWithShape="0">
                    <a:schemeClr val="bg2">
                      <a:lumMod val="50000"/>
                    </a:schemeClr>
                  </a:outerShdw>
                </a:effectLst>
                <a:latin typeface="Franklin Gothic Demi" panose="020B0703020102020204" pitchFamily="34" charset="0"/>
              </a:rPr>
              <a:t>5</a:t>
            </a:r>
            <a:endParaRPr lang="en-US" sz="11500" dirty="0">
              <a:ln>
                <a:solidFill>
                  <a:srgbClr val="92D050"/>
                </a:solidFill>
              </a:ln>
              <a:effectLst>
                <a:glow rad="584200">
                  <a:schemeClr val="bg2">
                    <a:lumMod val="50000"/>
                    <a:alpha val="8000"/>
                  </a:schemeClr>
                </a:glow>
                <a:outerShdw blurRad="266700" dist="50800" dir="5400000" algn="ctr" rotWithShape="0">
                  <a:schemeClr val="bg2">
                    <a:lumMod val="50000"/>
                  </a:schemeClr>
                </a:outerShdw>
              </a:effectLst>
              <a:latin typeface="Franklin Gothic Demi" panose="020B0703020102020204" pitchFamily="34" charset="0"/>
            </a:endParaRPr>
          </a:p>
        </p:txBody>
      </p:sp>
      <p:sp>
        <p:nvSpPr>
          <p:cNvPr id="8" name="Rectangle 7"/>
          <p:cNvSpPr/>
          <p:nvPr/>
        </p:nvSpPr>
        <p:spPr>
          <a:xfrm>
            <a:off x="2590800" y="3337900"/>
            <a:ext cx="4572001" cy="1132453"/>
          </a:xfrm>
          <a:prstGeom prst="rect">
            <a:avLst/>
          </a:prstGeom>
          <a:solidFill>
            <a:schemeClr val="tx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905001" y="3242408"/>
            <a:ext cx="5715000" cy="1292662"/>
          </a:xfrm>
          <a:prstGeom prst="rect">
            <a:avLst/>
          </a:prstGeom>
          <a:noFill/>
        </p:spPr>
        <p:txBody>
          <a:bodyPr wrap="square" rtlCol="0">
            <a:spAutoFit/>
          </a:bodyPr>
          <a:lstStyle/>
          <a:p>
            <a:pPr lvl="0" algn="ctr"/>
            <a:r>
              <a:rPr lang="en-US" sz="6600" b="1" dirty="0" smtClean="0">
                <a:ln w="12700">
                  <a:solidFill>
                    <a:prstClr val="black"/>
                  </a:solidFill>
                  <a:prstDash val="solid"/>
                </a:ln>
                <a:solidFill>
                  <a:schemeClr val="bg1"/>
                </a:solidFill>
                <a:effectLst>
                  <a:outerShdw blurRad="63500" dist="101600" dir="2340000" algn="tl" rotWithShape="0">
                    <a:prstClr val="black">
                      <a:alpha val="94000"/>
                    </a:prstClr>
                  </a:outerShdw>
                </a:effectLst>
                <a:latin typeface="Franklin Gothic Demi" panose="020B0703020102020204" pitchFamily="34" charset="0"/>
              </a:rPr>
              <a:t>INFLUENCERS</a:t>
            </a:r>
            <a:endParaRPr lang="en-US" sz="4800" b="1" dirty="0">
              <a:ln w="12700">
                <a:solidFill>
                  <a:prstClr val="black"/>
                </a:solidFill>
                <a:prstDash val="solid"/>
              </a:ln>
              <a:solidFill>
                <a:schemeClr val="bg1"/>
              </a:solidFill>
              <a:effectLst>
                <a:outerShdw blurRad="63500" dist="101600" dir="2340000" algn="tl" rotWithShape="0">
                  <a:prstClr val="black">
                    <a:alpha val="94000"/>
                  </a:prstClr>
                </a:outerShdw>
              </a:effectLst>
              <a:latin typeface="Franklin Gothic Demi" panose="020B0703020102020204" pitchFamily="34" charset="0"/>
            </a:endParaRPr>
          </a:p>
          <a:p>
            <a:endParaRPr lang="en-US" sz="1200" dirty="0">
              <a:solidFill>
                <a:schemeClr val="bg1"/>
              </a:solidFill>
            </a:endParaRPr>
          </a:p>
        </p:txBody>
      </p:sp>
    </p:spTree>
    <p:extLst>
      <p:ext uri="{BB962C8B-B14F-4D97-AF65-F5344CB8AC3E}">
        <p14:creationId xmlns:p14="http://schemas.microsoft.com/office/powerpoint/2010/main" val="29103596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1187824" y="3130584"/>
            <a:ext cx="7086600" cy="1143000"/>
          </a:xfrm>
          <a:prstGeom prst="rect">
            <a:avLst/>
          </a:prstGeom>
          <a:solidFill>
            <a:schemeClr val="tx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4" name="TextBox 3"/>
          <p:cNvSpPr txBox="1"/>
          <p:nvPr/>
        </p:nvSpPr>
        <p:spPr>
          <a:xfrm>
            <a:off x="685800" y="2647950"/>
            <a:ext cx="7772400" cy="2108269"/>
          </a:xfrm>
          <a:prstGeom prst="rect">
            <a:avLst/>
          </a:prstGeom>
          <a:noFill/>
        </p:spPr>
        <p:txBody>
          <a:bodyPr wrap="square" rtlCol="0">
            <a:spAutoFit/>
          </a:bodyPr>
          <a:lstStyle/>
          <a:p>
            <a:pPr lvl="0" algn="ctr"/>
            <a:r>
              <a:rPr lang="en-US" sz="11500" b="1" dirty="0" smtClean="0">
                <a:ln w="12700">
                  <a:solidFill>
                    <a:prstClr val="black"/>
                  </a:solidFill>
                  <a:prstDash val="solid"/>
                </a:ln>
                <a:solidFill>
                  <a:srgbClr val="FFFFCC"/>
                </a:solidFill>
                <a:effectLst>
                  <a:outerShdw blurRad="63500" dist="101600" dir="1740000" sx="101000" sy="101000" algn="tl" rotWithShape="0">
                    <a:prstClr val="black"/>
                  </a:outerShdw>
                </a:effectLst>
                <a:latin typeface="Franklin Gothic Demi" panose="020B0703020102020204" pitchFamily="34" charset="0"/>
              </a:rPr>
              <a:t>MISTAKES</a:t>
            </a:r>
            <a:endParaRPr lang="en-US" sz="9600" b="1" i="1" dirty="0">
              <a:ln w="12700">
                <a:solidFill>
                  <a:prstClr val="black"/>
                </a:solidFill>
                <a:prstDash val="solid"/>
              </a:ln>
              <a:solidFill>
                <a:srgbClr val="FFFFCC"/>
              </a:solidFill>
              <a:effectLst>
                <a:outerShdw blurRad="63500" dist="101600" dir="1740000" sx="101000" sy="101000" algn="tl" rotWithShape="0">
                  <a:prstClr val="black"/>
                </a:outerShdw>
              </a:effectLst>
              <a:latin typeface="Franklin Gothic Demi" panose="020B0703020102020204" pitchFamily="34" charset="0"/>
            </a:endParaRPr>
          </a:p>
          <a:p>
            <a:endParaRPr lang="en-US" sz="1600" dirty="0">
              <a:solidFill>
                <a:schemeClr val="bg1"/>
              </a:solidFill>
            </a:endParaRPr>
          </a:p>
        </p:txBody>
      </p:sp>
    </p:spTree>
    <p:extLst>
      <p:ext uri="{BB962C8B-B14F-4D97-AF65-F5344CB8AC3E}">
        <p14:creationId xmlns:p14="http://schemas.microsoft.com/office/powerpoint/2010/main" val="12373050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400" y="514350"/>
            <a:ext cx="8126506" cy="3046988"/>
          </a:xfrm>
          <a:prstGeom prst="rect">
            <a:avLst/>
          </a:prstGeom>
          <a:noFill/>
        </p:spPr>
        <p:txBody>
          <a:bodyPr wrap="square" rtlCol="0">
            <a:spAutoFit/>
          </a:bodyPr>
          <a:lstStyle/>
          <a:p>
            <a:pPr algn="ct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When we heard this, </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
            </a:r>
            <a:b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b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we </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and the local believers all begged Paul </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
            </a:r>
            <a:b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b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not </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to go on to Jerusalem</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a:t>
            </a:r>
          </a:p>
          <a:p>
            <a:pPr algn="ctr"/>
            <a:endPar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endParaRPr>
          </a:p>
          <a:p>
            <a:pPr algn="ctr"/>
            <a:endPar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endParaRPr>
          </a:p>
          <a:p>
            <a:pPr algn="ctr"/>
            <a:endPar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endParaRPr>
          </a:p>
          <a:p>
            <a:pPr algn="ctr"/>
            <a:endPar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endParaRPr>
          </a:p>
          <a:p>
            <a:pPr algn="ct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there is safety in having many advisers. </a:t>
            </a:r>
            <a:endPar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endParaRPr>
          </a:p>
        </p:txBody>
      </p:sp>
      <p:sp>
        <p:nvSpPr>
          <p:cNvPr id="4" name="TextBox 3"/>
          <p:cNvSpPr txBox="1"/>
          <p:nvPr/>
        </p:nvSpPr>
        <p:spPr>
          <a:xfrm>
            <a:off x="2743200" y="1804147"/>
            <a:ext cx="3352800" cy="738664"/>
          </a:xfrm>
          <a:prstGeom prst="rect">
            <a:avLst/>
          </a:prstGeom>
          <a:noFill/>
        </p:spPr>
        <p:txBody>
          <a:bodyPr wrap="square" rtlCol="0">
            <a:spAutoFit/>
          </a:bodyPr>
          <a:lstStyle/>
          <a:p>
            <a:pPr algn="ctr"/>
            <a:r>
              <a:rPr lang="en-US" sz="2800" dirty="0" smtClean="0">
                <a:solidFill>
                  <a:schemeClr val="bg1"/>
                </a:solidFill>
                <a:effectLst>
                  <a:outerShdw blurRad="50800" dist="50800" dir="5400000" algn="ctr" rotWithShape="0">
                    <a:schemeClr val="tx1"/>
                  </a:outerShdw>
                </a:effectLst>
                <a:latin typeface="Papyrus" panose="03070502060502030205" pitchFamily="66" charset="0"/>
              </a:rPr>
              <a:t>Acts 21:12</a:t>
            </a:r>
            <a:br>
              <a:rPr lang="en-US" sz="2800" dirty="0" smtClean="0">
                <a:solidFill>
                  <a:schemeClr val="bg1"/>
                </a:solidFill>
                <a:effectLst>
                  <a:outerShdw blurRad="50800" dist="50800" dir="5400000" algn="ctr" rotWithShape="0">
                    <a:schemeClr val="tx1"/>
                  </a:outerShdw>
                </a:effectLst>
                <a:latin typeface="Papyrus" panose="03070502060502030205" pitchFamily="66" charset="0"/>
              </a:rPr>
            </a:br>
            <a:r>
              <a:rPr lang="en-US" sz="1400" dirty="0" smtClean="0">
                <a:solidFill>
                  <a:schemeClr val="bg1"/>
                </a:solidFill>
                <a:latin typeface="Papyrus" panose="03070502060502030205" pitchFamily="66" charset="0"/>
              </a:rPr>
              <a:t>new </a:t>
            </a:r>
            <a:r>
              <a:rPr lang="en-US" sz="1400" dirty="0" smtClean="0">
                <a:solidFill>
                  <a:schemeClr val="bg1"/>
                </a:solidFill>
                <a:latin typeface="Papyrus" panose="03070502060502030205" pitchFamily="66" charset="0"/>
              </a:rPr>
              <a:t>living translation</a:t>
            </a:r>
            <a:endParaRPr lang="en-US" sz="1400" dirty="0">
              <a:solidFill>
                <a:schemeClr val="bg1"/>
              </a:solidFill>
              <a:latin typeface="Papyrus" panose="03070502060502030205" pitchFamily="66" charset="0"/>
            </a:endParaRPr>
          </a:p>
        </p:txBody>
      </p:sp>
      <p:sp>
        <p:nvSpPr>
          <p:cNvPr id="5" name="TextBox 4"/>
          <p:cNvSpPr txBox="1"/>
          <p:nvPr/>
        </p:nvSpPr>
        <p:spPr>
          <a:xfrm>
            <a:off x="2920253" y="3697941"/>
            <a:ext cx="3352800" cy="738664"/>
          </a:xfrm>
          <a:prstGeom prst="rect">
            <a:avLst/>
          </a:prstGeom>
          <a:noFill/>
        </p:spPr>
        <p:txBody>
          <a:bodyPr wrap="square" rtlCol="0">
            <a:spAutoFit/>
          </a:bodyPr>
          <a:lstStyle/>
          <a:p>
            <a:pPr algn="ctr"/>
            <a:r>
              <a:rPr lang="en-US" sz="2800" dirty="0" smtClean="0">
                <a:solidFill>
                  <a:schemeClr val="bg1"/>
                </a:solidFill>
                <a:effectLst>
                  <a:outerShdw blurRad="50800" dist="50800" dir="5400000" algn="ctr" rotWithShape="0">
                    <a:schemeClr val="tx1"/>
                  </a:outerShdw>
                </a:effectLst>
                <a:latin typeface="Papyrus" panose="03070502060502030205" pitchFamily="66" charset="0"/>
              </a:rPr>
              <a:t>Proverbs 11:14</a:t>
            </a:r>
            <a:br>
              <a:rPr lang="en-US" sz="2800" dirty="0" smtClean="0">
                <a:solidFill>
                  <a:schemeClr val="bg1"/>
                </a:solidFill>
                <a:effectLst>
                  <a:outerShdw blurRad="50800" dist="50800" dir="5400000" algn="ctr" rotWithShape="0">
                    <a:schemeClr val="tx1"/>
                  </a:outerShdw>
                </a:effectLst>
                <a:latin typeface="Papyrus" panose="03070502060502030205" pitchFamily="66" charset="0"/>
              </a:rPr>
            </a:br>
            <a:r>
              <a:rPr lang="en-US" sz="1400" dirty="0" smtClean="0">
                <a:solidFill>
                  <a:schemeClr val="bg1"/>
                </a:solidFill>
                <a:latin typeface="Papyrus" panose="03070502060502030205" pitchFamily="66" charset="0"/>
              </a:rPr>
              <a:t>new </a:t>
            </a:r>
            <a:r>
              <a:rPr lang="en-US" sz="1400" dirty="0" smtClean="0">
                <a:solidFill>
                  <a:schemeClr val="bg1"/>
                </a:solidFill>
                <a:latin typeface="Papyrus" panose="03070502060502030205" pitchFamily="66" charset="0"/>
              </a:rPr>
              <a:t>living translation</a:t>
            </a:r>
            <a:endParaRPr lang="en-US" sz="1400" dirty="0">
              <a:solidFill>
                <a:schemeClr val="bg1"/>
              </a:solidFill>
              <a:latin typeface="Papyrus" panose="03070502060502030205" pitchFamily="66" charset="0"/>
            </a:endParaRPr>
          </a:p>
        </p:txBody>
      </p:sp>
    </p:spTree>
    <p:extLst>
      <p:ext uri="{BB962C8B-B14F-4D97-AF65-F5344CB8AC3E}">
        <p14:creationId xmlns:p14="http://schemas.microsoft.com/office/powerpoint/2010/main" val="17362033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27378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48709" y="2800350"/>
            <a:ext cx="7703780" cy="707886"/>
          </a:xfrm>
          <a:prstGeom prst="rect">
            <a:avLst/>
          </a:prstGeom>
          <a:noFill/>
          <a:ln>
            <a:noFill/>
          </a:ln>
        </p:spPr>
        <p:txBody>
          <a:bodyPr wrap="square" lIns="91440" tIns="45720" rIns="91440" bIns="45720">
            <a:spAutoFit/>
          </a:bodyPr>
          <a:lstStyle/>
          <a:p>
            <a:pPr algn="ctr"/>
            <a:r>
              <a:rPr lang="en-US" sz="4000" b="1" dirty="0" smtClean="0">
                <a:ln w="12700">
                  <a:solidFill>
                    <a:schemeClr val="tx1"/>
                  </a:solidFill>
                  <a:prstDash val="solid"/>
                </a:ln>
                <a:solidFill>
                  <a:schemeClr val="bg1"/>
                </a:solidFill>
                <a:effectLst>
                  <a:outerShdw blurRad="63500" dist="101600" dir="2340000" algn="tl" rotWithShape="0">
                    <a:prstClr val="black">
                      <a:alpha val="94000"/>
                    </a:prstClr>
                  </a:outerShdw>
                </a:effectLst>
                <a:latin typeface="Franklin Gothic Demi" panose="020B0703020102020204" pitchFamily="34" charset="0"/>
              </a:rPr>
              <a:t>PRAISE GOD FOR HIS</a:t>
            </a:r>
            <a:endParaRPr lang="en-US" sz="4400" b="1" dirty="0">
              <a:ln w="12700">
                <a:solidFill>
                  <a:schemeClr val="tx1"/>
                </a:solidFill>
                <a:prstDash val="solid"/>
              </a:ln>
              <a:solidFill>
                <a:schemeClr val="bg1"/>
              </a:solidFill>
              <a:effectLst>
                <a:outerShdw blurRad="63500" dist="101600" dir="2340000" algn="tl" rotWithShape="0">
                  <a:prstClr val="black">
                    <a:alpha val="94000"/>
                  </a:prstClr>
                </a:outerShdw>
              </a:effectLst>
              <a:latin typeface="Franklin Gothic Demi" panose="020B0703020102020204" pitchFamily="34" charset="0"/>
            </a:endParaRPr>
          </a:p>
        </p:txBody>
      </p:sp>
      <p:sp>
        <p:nvSpPr>
          <p:cNvPr id="7" name="TextBox 6"/>
          <p:cNvSpPr txBox="1"/>
          <p:nvPr/>
        </p:nvSpPr>
        <p:spPr>
          <a:xfrm>
            <a:off x="304800" y="2538502"/>
            <a:ext cx="346690" cy="1862048"/>
          </a:xfrm>
          <a:prstGeom prst="rect">
            <a:avLst/>
          </a:prstGeom>
          <a:noFill/>
          <a:ln>
            <a:noFill/>
          </a:ln>
        </p:spPr>
        <p:txBody>
          <a:bodyPr wrap="square" rtlCol="0">
            <a:spAutoFit/>
          </a:bodyPr>
          <a:lstStyle/>
          <a:p>
            <a:r>
              <a:rPr lang="en-US" sz="11500" dirty="0" smtClean="0">
                <a:ln>
                  <a:solidFill>
                    <a:srgbClr val="92D050"/>
                  </a:solidFill>
                </a:ln>
                <a:effectLst>
                  <a:glow rad="584200">
                    <a:schemeClr val="bg2">
                      <a:lumMod val="50000"/>
                      <a:alpha val="8000"/>
                    </a:schemeClr>
                  </a:glow>
                  <a:outerShdw blurRad="266700" dist="50800" dir="5400000" algn="ctr" rotWithShape="0">
                    <a:schemeClr val="bg2">
                      <a:lumMod val="50000"/>
                    </a:schemeClr>
                  </a:outerShdw>
                </a:effectLst>
                <a:latin typeface="Franklin Gothic Demi" panose="020B0703020102020204" pitchFamily="34" charset="0"/>
              </a:rPr>
              <a:t>6</a:t>
            </a:r>
            <a:endParaRPr lang="en-US" sz="11500" dirty="0">
              <a:ln>
                <a:solidFill>
                  <a:srgbClr val="92D050"/>
                </a:solidFill>
              </a:ln>
              <a:effectLst>
                <a:glow rad="584200">
                  <a:schemeClr val="bg2">
                    <a:lumMod val="50000"/>
                    <a:alpha val="8000"/>
                  </a:schemeClr>
                </a:glow>
                <a:outerShdw blurRad="266700" dist="50800" dir="5400000" algn="ctr" rotWithShape="0">
                  <a:schemeClr val="bg2">
                    <a:lumMod val="50000"/>
                  </a:schemeClr>
                </a:outerShdw>
              </a:effectLst>
              <a:latin typeface="Franklin Gothic Demi" panose="020B0703020102020204" pitchFamily="34" charset="0"/>
            </a:endParaRPr>
          </a:p>
        </p:txBody>
      </p:sp>
      <p:sp>
        <p:nvSpPr>
          <p:cNvPr id="8" name="Rectangle 7"/>
          <p:cNvSpPr/>
          <p:nvPr/>
        </p:nvSpPr>
        <p:spPr>
          <a:xfrm>
            <a:off x="2590800" y="3337900"/>
            <a:ext cx="4572001" cy="1132453"/>
          </a:xfrm>
          <a:prstGeom prst="rect">
            <a:avLst/>
          </a:prstGeom>
          <a:solidFill>
            <a:schemeClr val="tx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948710" y="3242408"/>
            <a:ext cx="7966690" cy="1292662"/>
          </a:xfrm>
          <a:prstGeom prst="rect">
            <a:avLst/>
          </a:prstGeom>
          <a:noFill/>
        </p:spPr>
        <p:txBody>
          <a:bodyPr wrap="square" rtlCol="0">
            <a:spAutoFit/>
          </a:bodyPr>
          <a:lstStyle/>
          <a:p>
            <a:pPr lvl="0" algn="ctr"/>
            <a:r>
              <a:rPr lang="en-US" sz="6600" b="1" dirty="0" smtClean="0">
                <a:ln w="12700">
                  <a:solidFill>
                    <a:prstClr val="black"/>
                  </a:solidFill>
                  <a:prstDash val="solid"/>
                </a:ln>
                <a:solidFill>
                  <a:schemeClr val="bg1"/>
                </a:solidFill>
                <a:effectLst>
                  <a:outerShdw blurRad="63500" dist="101600" dir="2340000" algn="tl" rotWithShape="0">
                    <a:prstClr val="black">
                      <a:alpha val="94000"/>
                    </a:prstClr>
                  </a:outerShdw>
                </a:effectLst>
                <a:latin typeface="Franklin Gothic Demi" panose="020B0703020102020204" pitchFamily="34" charset="0"/>
              </a:rPr>
              <a:t>SALVAGING GRACE</a:t>
            </a:r>
            <a:endParaRPr lang="en-US" sz="4800" b="1" dirty="0">
              <a:ln w="12700">
                <a:solidFill>
                  <a:prstClr val="black"/>
                </a:solidFill>
                <a:prstDash val="solid"/>
              </a:ln>
              <a:solidFill>
                <a:schemeClr val="bg1"/>
              </a:solidFill>
              <a:effectLst>
                <a:outerShdw blurRad="63500" dist="101600" dir="2340000" algn="tl" rotWithShape="0">
                  <a:prstClr val="black">
                    <a:alpha val="94000"/>
                  </a:prstClr>
                </a:outerShdw>
              </a:effectLst>
              <a:latin typeface="Franklin Gothic Demi" panose="020B0703020102020204" pitchFamily="34" charset="0"/>
            </a:endParaRPr>
          </a:p>
          <a:p>
            <a:endParaRPr lang="en-US" sz="1200" dirty="0">
              <a:solidFill>
                <a:schemeClr val="bg1"/>
              </a:solidFill>
            </a:endParaRPr>
          </a:p>
        </p:txBody>
      </p:sp>
    </p:spTree>
    <p:extLst>
      <p:ext uri="{BB962C8B-B14F-4D97-AF65-F5344CB8AC3E}">
        <p14:creationId xmlns:p14="http://schemas.microsoft.com/office/powerpoint/2010/main" val="18899760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600" y="2800350"/>
            <a:ext cx="8126506" cy="1200329"/>
          </a:xfrm>
          <a:prstGeom prst="rect">
            <a:avLst/>
          </a:prstGeom>
          <a:noFill/>
        </p:spPr>
        <p:txBody>
          <a:bodyPr wrap="square" rtlCol="0">
            <a:spAutoFit/>
          </a:bodyPr>
          <a:lstStyle/>
          <a:p>
            <a:pPr algn="ct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When it was clear that we couldn’t persuade him, we gave up and said, “The Lord’s will be done</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a:t>
            </a:r>
            <a:endPar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endParaRPr>
          </a:p>
          <a:p>
            <a:pPr algn="ctr"/>
            <a:endPar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endParaRPr>
          </a:p>
        </p:txBody>
      </p:sp>
      <p:sp>
        <p:nvSpPr>
          <p:cNvPr id="4" name="TextBox 3"/>
          <p:cNvSpPr txBox="1"/>
          <p:nvPr/>
        </p:nvSpPr>
        <p:spPr>
          <a:xfrm>
            <a:off x="2590800" y="3867150"/>
            <a:ext cx="3352800" cy="738664"/>
          </a:xfrm>
          <a:prstGeom prst="rect">
            <a:avLst/>
          </a:prstGeom>
          <a:noFill/>
        </p:spPr>
        <p:txBody>
          <a:bodyPr wrap="square" rtlCol="0">
            <a:spAutoFit/>
          </a:bodyPr>
          <a:lstStyle/>
          <a:p>
            <a:pPr algn="ctr"/>
            <a:r>
              <a:rPr lang="en-US" sz="2800" dirty="0" smtClean="0">
                <a:solidFill>
                  <a:schemeClr val="bg1"/>
                </a:solidFill>
                <a:effectLst>
                  <a:outerShdw blurRad="50800" dist="50800" dir="5400000" algn="ctr" rotWithShape="0">
                    <a:schemeClr val="tx1"/>
                  </a:outerShdw>
                </a:effectLst>
                <a:latin typeface="Papyrus" panose="03070502060502030205" pitchFamily="66" charset="0"/>
              </a:rPr>
              <a:t>Acts 21:14</a:t>
            </a:r>
            <a:br>
              <a:rPr lang="en-US" sz="2800" dirty="0" smtClean="0">
                <a:solidFill>
                  <a:schemeClr val="bg1"/>
                </a:solidFill>
                <a:effectLst>
                  <a:outerShdw blurRad="50800" dist="50800" dir="5400000" algn="ctr" rotWithShape="0">
                    <a:schemeClr val="tx1"/>
                  </a:outerShdw>
                </a:effectLst>
                <a:latin typeface="Papyrus" panose="03070502060502030205" pitchFamily="66" charset="0"/>
              </a:rPr>
            </a:br>
            <a:r>
              <a:rPr lang="en-US" sz="1400" dirty="0" smtClean="0">
                <a:solidFill>
                  <a:schemeClr val="bg1"/>
                </a:solidFill>
                <a:latin typeface="Papyrus" panose="03070502060502030205" pitchFamily="66" charset="0"/>
              </a:rPr>
              <a:t>new </a:t>
            </a:r>
            <a:r>
              <a:rPr lang="en-US" sz="1400" dirty="0" smtClean="0">
                <a:solidFill>
                  <a:schemeClr val="bg1"/>
                </a:solidFill>
                <a:latin typeface="Papyrus" panose="03070502060502030205" pitchFamily="66" charset="0"/>
              </a:rPr>
              <a:t>living translation</a:t>
            </a:r>
            <a:endParaRPr lang="en-US" sz="1400" dirty="0">
              <a:solidFill>
                <a:schemeClr val="bg1"/>
              </a:solidFill>
              <a:latin typeface="Papyrus" panose="03070502060502030205" pitchFamily="66" charset="0"/>
            </a:endParaRPr>
          </a:p>
        </p:txBody>
      </p:sp>
    </p:spTree>
    <p:extLst>
      <p:ext uri="{BB962C8B-B14F-4D97-AF65-F5344CB8AC3E}">
        <p14:creationId xmlns:p14="http://schemas.microsoft.com/office/powerpoint/2010/main" val="23996330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067525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600" y="2647950"/>
            <a:ext cx="7848600" cy="830997"/>
          </a:xfrm>
          <a:prstGeom prst="rect">
            <a:avLst/>
          </a:prstGeom>
          <a:noFill/>
        </p:spPr>
        <p:txBody>
          <a:bodyPr wrap="square" rtlCol="0">
            <a:spAutoFit/>
          </a:bodyPr>
          <a:lstStyle/>
          <a:p>
            <a:pPr algn="ct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Where you look, you will </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go.</a:t>
            </a:r>
            <a:endPar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endParaRPr>
          </a:p>
          <a:p>
            <a:pPr algn="ct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What you behold, you will </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become.</a:t>
            </a:r>
            <a:endPar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endParaRPr>
          </a:p>
        </p:txBody>
      </p:sp>
      <p:sp>
        <p:nvSpPr>
          <p:cNvPr id="4" name="TextBox 3"/>
          <p:cNvSpPr txBox="1"/>
          <p:nvPr/>
        </p:nvSpPr>
        <p:spPr>
          <a:xfrm>
            <a:off x="1898276" y="3657121"/>
            <a:ext cx="5463615" cy="830997"/>
          </a:xfrm>
          <a:prstGeom prst="rect">
            <a:avLst/>
          </a:prstGeom>
          <a:noFill/>
        </p:spPr>
        <p:txBody>
          <a:bodyPr wrap="square" rtlCol="0">
            <a:spAutoFit/>
          </a:bodyPr>
          <a:lstStyle/>
          <a:p>
            <a:pPr algn="ctr"/>
            <a:r>
              <a:rPr lang="en-US" sz="2800" dirty="0" smtClean="0">
                <a:solidFill>
                  <a:schemeClr val="bg1"/>
                </a:solidFill>
                <a:effectLst>
                  <a:outerShdw blurRad="50800" dist="50800" dir="5400000" algn="ctr" rotWithShape="0">
                    <a:schemeClr val="tx1"/>
                  </a:outerShdw>
                </a:effectLst>
                <a:latin typeface="Papyrus" panose="03070502060502030205" pitchFamily="66" charset="0"/>
              </a:rPr>
              <a:t>-Christine Cain</a:t>
            </a:r>
            <a:r>
              <a:rPr lang="en-US" sz="2800" dirty="0">
                <a:solidFill>
                  <a:schemeClr val="bg1"/>
                </a:solidFill>
                <a:effectLst>
                  <a:outerShdw blurRad="50800" dist="50800" dir="5400000" algn="ctr" rotWithShape="0">
                    <a:schemeClr val="tx1"/>
                  </a:outerShdw>
                </a:effectLst>
                <a:latin typeface="Papyrus" panose="03070502060502030205" pitchFamily="66" charset="0"/>
              </a:rPr>
              <a:t/>
            </a:r>
            <a:br>
              <a:rPr lang="en-US" sz="2800" dirty="0">
                <a:solidFill>
                  <a:schemeClr val="bg1"/>
                </a:solidFill>
                <a:effectLst>
                  <a:outerShdw blurRad="50800" dist="50800" dir="5400000" algn="ctr" rotWithShape="0">
                    <a:schemeClr val="tx1"/>
                  </a:outerShdw>
                </a:effectLst>
                <a:latin typeface="Papyrus" panose="03070502060502030205" pitchFamily="66" charset="0"/>
              </a:rPr>
            </a:br>
            <a:r>
              <a:rPr lang="en-US" dirty="0" smtClean="0">
                <a:solidFill>
                  <a:schemeClr val="bg1"/>
                </a:solidFill>
                <a:effectLst>
                  <a:outerShdw blurRad="50800" dist="50800" dir="5400000" algn="ctr" rotWithShape="0">
                    <a:schemeClr val="tx1"/>
                  </a:outerShdw>
                </a:effectLst>
                <a:latin typeface="Papyrus" panose="03070502060502030205" pitchFamily="66" charset="0"/>
              </a:rPr>
              <a:t>speaker, author, co-founder of A21</a:t>
            </a:r>
            <a:endParaRPr lang="en-US" sz="1050" dirty="0">
              <a:solidFill>
                <a:schemeClr val="bg1"/>
              </a:solidFill>
              <a:latin typeface="Papyrus" panose="03070502060502030205" pitchFamily="66" charset="0"/>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6400" y="3905250"/>
            <a:ext cx="680357" cy="381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626317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25487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106855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30088" y="2502753"/>
            <a:ext cx="7703780" cy="830997"/>
          </a:xfrm>
          <a:prstGeom prst="rect">
            <a:avLst/>
          </a:prstGeom>
          <a:noFill/>
          <a:ln>
            <a:noFill/>
          </a:ln>
        </p:spPr>
        <p:txBody>
          <a:bodyPr wrap="square" lIns="91440" tIns="45720" rIns="91440" bIns="45720">
            <a:spAutoFit/>
          </a:bodyPr>
          <a:lstStyle/>
          <a:p>
            <a:pPr algn="ctr"/>
            <a:r>
              <a:rPr lang="en-US" sz="4800" b="1" dirty="0" smtClean="0">
                <a:ln w="12700">
                  <a:solidFill>
                    <a:schemeClr val="tx1"/>
                  </a:solidFill>
                  <a:prstDash val="solid"/>
                </a:ln>
                <a:solidFill>
                  <a:schemeClr val="bg1"/>
                </a:solidFill>
                <a:effectLst>
                  <a:outerShdw blurRad="63500" dist="101600" dir="2340000" algn="tl" rotWithShape="0">
                    <a:prstClr val="black">
                      <a:alpha val="94000"/>
                    </a:prstClr>
                  </a:outerShdw>
                </a:effectLst>
                <a:latin typeface="Franklin Gothic Demi" panose="020B0703020102020204" pitchFamily="34" charset="0"/>
              </a:rPr>
              <a:t>WE ALL MAKE </a:t>
            </a:r>
            <a:endParaRPr lang="en-US" sz="5400" b="1" dirty="0">
              <a:ln w="12700">
                <a:solidFill>
                  <a:schemeClr val="tx1"/>
                </a:solidFill>
                <a:prstDash val="solid"/>
              </a:ln>
              <a:solidFill>
                <a:schemeClr val="bg1"/>
              </a:solidFill>
              <a:effectLst>
                <a:outerShdw blurRad="63500" dist="101600" dir="2340000" algn="tl" rotWithShape="0">
                  <a:prstClr val="black">
                    <a:alpha val="94000"/>
                  </a:prstClr>
                </a:outerShdw>
              </a:effectLst>
              <a:latin typeface="Franklin Gothic Demi" panose="020B0703020102020204" pitchFamily="34" charset="0"/>
            </a:endParaRPr>
          </a:p>
        </p:txBody>
      </p:sp>
      <p:sp>
        <p:nvSpPr>
          <p:cNvPr id="6" name="Rectangle 5"/>
          <p:cNvSpPr/>
          <p:nvPr/>
        </p:nvSpPr>
        <p:spPr>
          <a:xfrm>
            <a:off x="2971800" y="3186583"/>
            <a:ext cx="3657600" cy="1132453"/>
          </a:xfrm>
          <a:prstGeom prst="rect">
            <a:avLst/>
          </a:prstGeom>
          <a:solidFill>
            <a:schemeClr val="tx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209800" y="2952750"/>
            <a:ext cx="5334000" cy="1723549"/>
          </a:xfrm>
          <a:prstGeom prst="rect">
            <a:avLst/>
          </a:prstGeom>
          <a:noFill/>
        </p:spPr>
        <p:txBody>
          <a:bodyPr wrap="square" rtlCol="0">
            <a:spAutoFit/>
          </a:bodyPr>
          <a:lstStyle/>
          <a:p>
            <a:pPr lvl="0" algn="ctr"/>
            <a:r>
              <a:rPr lang="en-US" sz="8800" b="1" dirty="0" smtClean="0">
                <a:ln w="12700">
                  <a:solidFill>
                    <a:prstClr val="black"/>
                  </a:solidFill>
                  <a:prstDash val="solid"/>
                </a:ln>
                <a:solidFill>
                  <a:schemeClr val="bg1"/>
                </a:solidFill>
                <a:effectLst>
                  <a:outerShdw blurRad="63500" dist="101600" dir="2340000" algn="tl" rotWithShape="0">
                    <a:prstClr val="black">
                      <a:alpha val="94000"/>
                    </a:prstClr>
                  </a:outerShdw>
                </a:effectLst>
                <a:latin typeface="Franklin Gothic Demi" panose="020B0703020102020204" pitchFamily="34" charset="0"/>
              </a:rPr>
              <a:t>MISTAKES</a:t>
            </a:r>
            <a:endParaRPr lang="en-US" sz="6600" b="1" dirty="0">
              <a:ln w="12700">
                <a:solidFill>
                  <a:prstClr val="black"/>
                </a:solidFill>
                <a:prstDash val="solid"/>
              </a:ln>
              <a:solidFill>
                <a:schemeClr val="bg1"/>
              </a:solidFill>
              <a:effectLst>
                <a:outerShdw blurRad="63500" dist="101600" dir="2340000" algn="tl" rotWithShape="0">
                  <a:prstClr val="black">
                    <a:alpha val="94000"/>
                  </a:prstClr>
                </a:outerShdw>
              </a:effectLst>
              <a:latin typeface="Franklin Gothic Demi" panose="020B0703020102020204" pitchFamily="34" charset="0"/>
            </a:endParaRPr>
          </a:p>
          <a:p>
            <a:endParaRPr lang="en-US" dirty="0">
              <a:solidFill>
                <a:schemeClr val="bg1"/>
              </a:solidFill>
            </a:endParaRPr>
          </a:p>
        </p:txBody>
      </p:sp>
      <p:sp>
        <p:nvSpPr>
          <p:cNvPr id="7" name="TextBox 6"/>
          <p:cNvSpPr txBox="1"/>
          <p:nvPr/>
        </p:nvSpPr>
        <p:spPr>
          <a:xfrm>
            <a:off x="667871" y="2443726"/>
            <a:ext cx="346690" cy="1862048"/>
          </a:xfrm>
          <a:prstGeom prst="rect">
            <a:avLst/>
          </a:prstGeom>
          <a:noFill/>
          <a:ln>
            <a:noFill/>
          </a:ln>
        </p:spPr>
        <p:txBody>
          <a:bodyPr wrap="square" rtlCol="0">
            <a:spAutoFit/>
          </a:bodyPr>
          <a:lstStyle/>
          <a:p>
            <a:r>
              <a:rPr lang="en-US" sz="11500" dirty="0" smtClean="0">
                <a:ln>
                  <a:solidFill>
                    <a:srgbClr val="92D050"/>
                  </a:solidFill>
                </a:ln>
                <a:effectLst>
                  <a:glow rad="584200">
                    <a:schemeClr val="bg2">
                      <a:lumMod val="50000"/>
                      <a:alpha val="8000"/>
                    </a:schemeClr>
                  </a:glow>
                  <a:outerShdw blurRad="266700" dist="50800" dir="5400000" algn="ctr" rotWithShape="0">
                    <a:schemeClr val="bg2">
                      <a:lumMod val="50000"/>
                    </a:schemeClr>
                  </a:outerShdw>
                </a:effectLst>
                <a:latin typeface="Franklin Gothic Demi" panose="020B0703020102020204" pitchFamily="34" charset="0"/>
              </a:rPr>
              <a:t>1</a:t>
            </a:r>
            <a:endParaRPr lang="en-US" sz="11500" dirty="0">
              <a:ln>
                <a:solidFill>
                  <a:srgbClr val="92D050"/>
                </a:solidFill>
              </a:ln>
              <a:effectLst>
                <a:glow rad="584200">
                  <a:schemeClr val="bg2">
                    <a:lumMod val="50000"/>
                    <a:alpha val="8000"/>
                  </a:schemeClr>
                </a:glow>
                <a:outerShdw blurRad="266700" dist="50800" dir="5400000" algn="ctr" rotWithShape="0">
                  <a:schemeClr val="bg2">
                    <a:lumMod val="50000"/>
                  </a:schemeClr>
                </a:outerShdw>
              </a:effectLst>
              <a:latin typeface="Franklin Gothic Demi" panose="020B0703020102020204" pitchFamily="34" charset="0"/>
            </a:endParaRPr>
          </a:p>
        </p:txBody>
      </p:sp>
    </p:spTree>
    <p:extLst>
      <p:ext uri="{BB962C8B-B14F-4D97-AF65-F5344CB8AC3E}">
        <p14:creationId xmlns:p14="http://schemas.microsoft.com/office/powerpoint/2010/main" val="42391601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2647950"/>
            <a:ext cx="8458200" cy="1015663"/>
          </a:xfrm>
          <a:prstGeom prst="rect">
            <a:avLst/>
          </a:prstGeom>
          <a:noFill/>
        </p:spPr>
        <p:txBody>
          <a:bodyPr wrap="square" rtlCol="0">
            <a:spAutoFit/>
          </a:bodyPr>
          <a:lstStyle/>
          <a:p>
            <a:pPr algn="ctr"/>
            <a:r>
              <a:rPr lang="en-US" sz="60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 </a:t>
            </a:r>
            <a:r>
              <a:rPr lang="en-US" sz="60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"watch out</a:t>
            </a:r>
            <a:r>
              <a:rPr lang="en-US" sz="60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a:t>
            </a:r>
            <a:endParaRPr lang="en-US" sz="60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endParaRPr>
          </a:p>
        </p:txBody>
      </p:sp>
      <p:sp>
        <p:nvSpPr>
          <p:cNvPr id="4" name="TextBox 3"/>
          <p:cNvSpPr txBox="1"/>
          <p:nvPr/>
        </p:nvSpPr>
        <p:spPr>
          <a:xfrm>
            <a:off x="2851150" y="4224834"/>
            <a:ext cx="2819400" cy="738664"/>
          </a:xfrm>
          <a:prstGeom prst="rect">
            <a:avLst/>
          </a:prstGeom>
          <a:noFill/>
        </p:spPr>
        <p:txBody>
          <a:bodyPr wrap="square" rtlCol="0">
            <a:spAutoFit/>
          </a:bodyPr>
          <a:lstStyle/>
          <a:p>
            <a:pPr algn="ctr"/>
            <a:r>
              <a:rPr lang="en-US" sz="2800" dirty="0" smtClean="0">
                <a:solidFill>
                  <a:schemeClr val="bg1"/>
                </a:solidFill>
                <a:effectLst>
                  <a:outerShdw blurRad="50800" dist="50800" dir="5400000" algn="ctr" rotWithShape="0">
                    <a:schemeClr val="tx1"/>
                  </a:outerShdw>
                </a:effectLst>
                <a:latin typeface="Papyrus" panose="03070502060502030205" pitchFamily="66" charset="0"/>
              </a:rPr>
              <a:t>Acts </a:t>
            </a:r>
            <a:r>
              <a:rPr lang="en-US" sz="2800" dirty="0" smtClean="0">
                <a:solidFill>
                  <a:schemeClr val="bg1"/>
                </a:solidFill>
                <a:effectLst>
                  <a:outerShdw blurRad="50800" dist="50800" dir="5400000" algn="ctr" rotWithShape="0">
                    <a:schemeClr val="tx1"/>
                  </a:outerShdw>
                </a:effectLst>
                <a:latin typeface="Papyrus" panose="03070502060502030205" pitchFamily="66" charset="0"/>
              </a:rPr>
              <a:t>20:31</a:t>
            </a:r>
            <a:br>
              <a:rPr lang="en-US" sz="2800" dirty="0" smtClean="0">
                <a:solidFill>
                  <a:schemeClr val="bg1"/>
                </a:solidFill>
                <a:effectLst>
                  <a:outerShdw blurRad="50800" dist="50800" dir="5400000" algn="ctr" rotWithShape="0">
                    <a:schemeClr val="tx1"/>
                  </a:outerShdw>
                </a:effectLst>
                <a:latin typeface="Papyrus" panose="03070502060502030205" pitchFamily="66" charset="0"/>
              </a:rPr>
            </a:br>
            <a:r>
              <a:rPr lang="en-US" sz="1400" dirty="0" smtClean="0">
                <a:solidFill>
                  <a:schemeClr val="bg1"/>
                </a:solidFill>
                <a:latin typeface="Papyrus" panose="03070502060502030205" pitchFamily="66" charset="0"/>
              </a:rPr>
              <a:t>new </a:t>
            </a:r>
            <a:r>
              <a:rPr lang="en-US" sz="1400" dirty="0" smtClean="0">
                <a:solidFill>
                  <a:schemeClr val="bg1"/>
                </a:solidFill>
                <a:latin typeface="Papyrus" panose="03070502060502030205" pitchFamily="66" charset="0"/>
              </a:rPr>
              <a:t>living translation</a:t>
            </a:r>
            <a:endParaRPr lang="en-US" sz="1400" dirty="0">
              <a:solidFill>
                <a:schemeClr val="bg1"/>
              </a:solidFill>
              <a:latin typeface="Papyrus" panose="03070502060502030205" pitchFamily="66" charset="0"/>
            </a:endParaRPr>
          </a:p>
        </p:txBody>
      </p:sp>
    </p:spTree>
    <p:extLst>
      <p:ext uri="{BB962C8B-B14F-4D97-AF65-F5344CB8AC3E}">
        <p14:creationId xmlns:p14="http://schemas.microsoft.com/office/powerpoint/2010/main" val="10508612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35447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50259" y="2571750"/>
            <a:ext cx="7703780" cy="830997"/>
          </a:xfrm>
          <a:prstGeom prst="rect">
            <a:avLst/>
          </a:prstGeom>
          <a:noFill/>
          <a:ln>
            <a:noFill/>
          </a:ln>
        </p:spPr>
        <p:txBody>
          <a:bodyPr wrap="square" lIns="91440" tIns="45720" rIns="91440" bIns="45720">
            <a:spAutoFit/>
          </a:bodyPr>
          <a:lstStyle/>
          <a:p>
            <a:pPr algn="ctr"/>
            <a:r>
              <a:rPr lang="en-US" sz="4800" b="1" dirty="0" smtClean="0">
                <a:ln w="12700">
                  <a:solidFill>
                    <a:schemeClr val="tx1"/>
                  </a:solidFill>
                  <a:prstDash val="solid"/>
                </a:ln>
                <a:solidFill>
                  <a:schemeClr val="bg1"/>
                </a:solidFill>
                <a:effectLst>
                  <a:outerShdw blurRad="63500" dist="101600" dir="2340000" algn="tl" rotWithShape="0">
                    <a:prstClr val="black">
                      <a:alpha val="94000"/>
                    </a:prstClr>
                  </a:outerShdw>
                </a:effectLst>
                <a:latin typeface="Franklin Gothic Demi" panose="020B0703020102020204" pitchFamily="34" charset="0"/>
              </a:rPr>
              <a:t>DON’T GET</a:t>
            </a:r>
            <a:endParaRPr lang="en-US" sz="5400" b="1" dirty="0">
              <a:ln w="12700">
                <a:solidFill>
                  <a:schemeClr val="tx1"/>
                </a:solidFill>
                <a:prstDash val="solid"/>
              </a:ln>
              <a:solidFill>
                <a:schemeClr val="bg1"/>
              </a:solidFill>
              <a:effectLst>
                <a:outerShdw blurRad="63500" dist="101600" dir="2340000" algn="tl" rotWithShape="0">
                  <a:prstClr val="black">
                    <a:alpha val="94000"/>
                  </a:prstClr>
                </a:outerShdw>
              </a:effectLst>
              <a:latin typeface="Franklin Gothic Demi" panose="020B0703020102020204" pitchFamily="34" charset="0"/>
            </a:endParaRPr>
          </a:p>
        </p:txBody>
      </p:sp>
      <p:sp>
        <p:nvSpPr>
          <p:cNvPr id="6" name="Rectangle 5"/>
          <p:cNvSpPr/>
          <p:nvPr/>
        </p:nvSpPr>
        <p:spPr>
          <a:xfrm>
            <a:off x="2743200" y="3173321"/>
            <a:ext cx="4876800" cy="1132453"/>
          </a:xfrm>
          <a:prstGeom prst="rect">
            <a:avLst/>
          </a:prstGeom>
          <a:solidFill>
            <a:schemeClr val="tx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752600" y="3153311"/>
            <a:ext cx="6472518" cy="1323439"/>
          </a:xfrm>
          <a:prstGeom prst="rect">
            <a:avLst/>
          </a:prstGeom>
          <a:noFill/>
        </p:spPr>
        <p:txBody>
          <a:bodyPr wrap="square" rtlCol="0">
            <a:spAutoFit/>
          </a:bodyPr>
          <a:lstStyle/>
          <a:p>
            <a:pPr lvl="0" algn="ctr"/>
            <a:r>
              <a:rPr lang="en-US" sz="6600" b="1" dirty="0" smtClean="0">
                <a:ln w="12700">
                  <a:solidFill>
                    <a:prstClr val="black"/>
                  </a:solidFill>
                  <a:prstDash val="solid"/>
                </a:ln>
                <a:solidFill>
                  <a:schemeClr val="bg1"/>
                </a:solidFill>
                <a:effectLst>
                  <a:outerShdw blurRad="63500" dist="101600" dir="2340000" algn="tl" rotWithShape="0">
                    <a:prstClr val="black">
                      <a:alpha val="94000"/>
                    </a:prstClr>
                  </a:outerShdw>
                </a:effectLst>
                <a:latin typeface="Franklin Gothic Demi" panose="020B0703020102020204" pitchFamily="34" charset="0"/>
              </a:rPr>
              <a:t>DISTRACTED</a:t>
            </a:r>
            <a:endParaRPr lang="en-US" sz="4800" b="1" dirty="0">
              <a:ln w="12700">
                <a:solidFill>
                  <a:prstClr val="black"/>
                </a:solidFill>
                <a:prstDash val="solid"/>
              </a:ln>
              <a:solidFill>
                <a:schemeClr val="bg1"/>
              </a:solidFill>
              <a:effectLst>
                <a:outerShdw blurRad="63500" dist="101600" dir="2340000" algn="tl" rotWithShape="0">
                  <a:prstClr val="black">
                    <a:alpha val="94000"/>
                  </a:prstClr>
                </a:outerShdw>
              </a:effectLst>
              <a:latin typeface="Franklin Gothic Demi" panose="020B0703020102020204" pitchFamily="34" charset="0"/>
            </a:endParaRPr>
          </a:p>
          <a:p>
            <a:endParaRPr lang="en-US" sz="1200" dirty="0">
              <a:solidFill>
                <a:schemeClr val="bg1"/>
              </a:solidFill>
            </a:endParaRPr>
          </a:p>
        </p:txBody>
      </p:sp>
      <p:sp>
        <p:nvSpPr>
          <p:cNvPr id="7" name="TextBox 6"/>
          <p:cNvSpPr txBox="1"/>
          <p:nvPr/>
        </p:nvSpPr>
        <p:spPr>
          <a:xfrm>
            <a:off x="667871" y="2443726"/>
            <a:ext cx="346690" cy="1862048"/>
          </a:xfrm>
          <a:prstGeom prst="rect">
            <a:avLst/>
          </a:prstGeom>
          <a:noFill/>
          <a:ln>
            <a:noFill/>
          </a:ln>
        </p:spPr>
        <p:txBody>
          <a:bodyPr wrap="square" rtlCol="0">
            <a:spAutoFit/>
          </a:bodyPr>
          <a:lstStyle/>
          <a:p>
            <a:r>
              <a:rPr lang="en-US" sz="11500" dirty="0" smtClean="0">
                <a:ln>
                  <a:solidFill>
                    <a:srgbClr val="92D050"/>
                  </a:solidFill>
                </a:ln>
                <a:effectLst>
                  <a:glow rad="584200">
                    <a:schemeClr val="bg2">
                      <a:lumMod val="50000"/>
                      <a:alpha val="8000"/>
                    </a:schemeClr>
                  </a:glow>
                  <a:outerShdw blurRad="266700" dist="50800" dir="5400000" algn="ctr" rotWithShape="0">
                    <a:schemeClr val="bg2">
                      <a:lumMod val="50000"/>
                    </a:schemeClr>
                  </a:outerShdw>
                </a:effectLst>
                <a:latin typeface="Franklin Gothic Demi" panose="020B0703020102020204" pitchFamily="34" charset="0"/>
              </a:rPr>
              <a:t>2</a:t>
            </a:r>
            <a:endParaRPr lang="en-US" sz="11500" dirty="0">
              <a:ln>
                <a:solidFill>
                  <a:srgbClr val="92D050"/>
                </a:solidFill>
              </a:ln>
              <a:effectLst>
                <a:glow rad="584200">
                  <a:schemeClr val="bg2">
                    <a:lumMod val="50000"/>
                    <a:alpha val="8000"/>
                  </a:schemeClr>
                </a:glow>
                <a:outerShdw blurRad="266700" dist="50800" dir="5400000" algn="ctr" rotWithShape="0">
                  <a:schemeClr val="bg2">
                    <a:lumMod val="50000"/>
                  </a:schemeClr>
                </a:outerShdw>
              </a:effectLst>
              <a:latin typeface="Franklin Gothic Demi" panose="020B0703020102020204" pitchFamily="34" charset="0"/>
            </a:endParaRPr>
          </a:p>
        </p:txBody>
      </p:sp>
    </p:spTree>
    <p:extLst>
      <p:ext uri="{BB962C8B-B14F-4D97-AF65-F5344CB8AC3E}">
        <p14:creationId xmlns:p14="http://schemas.microsoft.com/office/powerpoint/2010/main" val="11974054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400" y="590550"/>
            <a:ext cx="7848600" cy="3416320"/>
          </a:xfrm>
          <a:prstGeom prst="rect">
            <a:avLst/>
          </a:prstGeom>
          <a:noFill/>
        </p:spPr>
        <p:txBody>
          <a:bodyPr wrap="square" rtlCol="0">
            <a:spAutoFit/>
          </a:bodyPr>
          <a:lstStyle/>
          <a:p>
            <a:pPr algn="ct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After greeting them, Paul gave a detailed account of the things God had accomplished </a:t>
            </a:r>
            <a:r>
              <a:rPr lang="en-US" sz="2400" u="sng"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among the Gentiles </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through his ministry. </a:t>
            </a:r>
          </a:p>
          <a:p>
            <a:pPr algn="ctr"/>
            <a:r>
              <a:rPr lang="en-US" sz="2400" dirty="0">
                <a:solidFill>
                  <a:schemeClr val="bg1"/>
                </a:solidFill>
                <a:effectLst>
                  <a:outerShdw blurRad="50800" dist="50800" dir="5400000" algn="ctr" rotWithShape="0">
                    <a:schemeClr val="bg2">
                      <a:lumMod val="10000"/>
                    </a:schemeClr>
                  </a:outerShdw>
                </a:effectLst>
                <a:latin typeface="Papyrus" panose="03070502060502030205" pitchFamily="66" charset="0"/>
              </a:rPr>
              <a:t>Acts </a:t>
            </a:r>
            <a:r>
              <a:rPr lang="en-US" sz="2400" dirty="0" smtClean="0">
                <a:solidFill>
                  <a:schemeClr val="bg1"/>
                </a:solidFill>
                <a:effectLst>
                  <a:outerShdw blurRad="50800" dist="50800" dir="5400000" algn="ctr" rotWithShape="0">
                    <a:schemeClr val="bg2">
                      <a:lumMod val="10000"/>
                    </a:schemeClr>
                  </a:outerShdw>
                </a:effectLst>
                <a:latin typeface="Papyrus" panose="03070502060502030205" pitchFamily="66" charset="0"/>
              </a:rPr>
              <a:t>21:19</a:t>
            </a:r>
          </a:p>
          <a:p>
            <a:pPr algn="ctr"/>
            <a:endParaRPr lang="en-US" sz="2400" dirty="0">
              <a:solidFill>
                <a:schemeClr val="bg1"/>
              </a:solidFill>
              <a:effectLst>
                <a:outerShdw blurRad="50800" dist="50800" dir="5400000" algn="ctr" rotWithShape="0">
                  <a:schemeClr val="bg2">
                    <a:lumMod val="10000"/>
                  </a:schemeClr>
                </a:outerShdw>
              </a:effectLst>
              <a:latin typeface="Papyrus" panose="03070502060502030205" pitchFamily="66" charset="0"/>
            </a:endParaRPr>
          </a:p>
          <a:p>
            <a:pPr algn="ct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“Go, for Saul is my chosen instrument to take my message to the </a:t>
            </a:r>
            <a:r>
              <a:rPr lang="en-US" sz="2400" u="sng"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Gentiles and to kings, as well as to the people of Israel</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 And I will show him how much he must suffer for my name’s sake.” </a:t>
            </a:r>
          </a:p>
        </p:txBody>
      </p:sp>
      <p:sp>
        <p:nvSpPr>
          <p:cNvPr id="4" name="TextBox 3"/>
          <p:cNvSpPr txBox="1"/>
          <p:nvPr/>
        </p:nvSpPr>
        <p:spPr>
          <a:xfrm>
            <a:off x="2842185" y="4171950"/>
            <a:ext cx="2819400" cy="738664"/>
          </a:xfrm>
          <a:prstGeom prst="rect">
            <a:avLst/>
          </a:prstGeom>
          <a:noFill/>
        </p:spPr>
        <p:txBody>
          <a:bodyPr wrap="square" rtlCol="0">
            <a:spAutoFit/>
          </a:bodyPr>
          <a:lstStyle/>
          <a:p>
            <a:pPr algn="ctr"/>
            <a:r>
              <a:rPr lang="en-US" sz="2800" dirty="0" smtClean="0">
                <a:solidFill>
                  <a:schemeClr val="bg1"/>
                </a:solidFill>
                <a:effectLst>
                  <a:outerShdw blurRad="50800" dist="50800" dir="5400000" algn="ctr" rotWithShape="0">
                    <a:schemeClr val="tx1"/>
                  </a:outerShdw>
                </a:effectLst>
                <a:latin typeface="Papyrus" panose="03070502060502030205" pitchFamily="66" charset="0"/>
              </a:rPr>
              <a:t>Acts </a:t>
            </a:r>
            <a:r>
              <a:rPr lang="en-US" sz="2800" dirty="0" smtClean="0">
                <a:solidFill>
                  <a:schemeClr val="bg1"/>
                </a:solidFill>
                <a:effectLst>
                  <a:outerShdw blurRad="50800" dist="50800" dir="5400000" algn="ctr" rotWithShape="0">
                    <a:schemeClr val="tx1"/>
                  </a:outerShdw>
                </a:effectLst>
                <a:latin typeface="Papyrus" panose="03070502060502030205" pitchFamily="66" charset="0"/>
              </a:rPr>
              <a:t>9:15-16</a:t>
            </a:r>
            <a:r>
              <a:rPr lang="en-US" sz="2800" dirty="0" smtClean="0">
                <a:solidFill>
                  <a:schemeClr val="bg1"/>
                </a:solidFill>
                <a:effectLst>
                  <a:outerShdw blurRad="50800" dist="50800" dir="5400000" algn="ctr" rotWithShape="0">
                    <a:schemeClr val="tx1"/>
                  </a:outerShdw>
                </a:effectLst>
                <a:latin typeface="Papyrus" panose="03070502060502030205" pitchFamily="66" charset="0"/>
              </a:rPr>
              <a:t/>
            </a:r>
            <a:br>
              <a:rPr lang="en-US" sz="2800" dirty="0" smtClean="0">
                <a:solidFill>
                  <a:schemeClr val="bg1"/>
                </a:solidFill>
                <a:effectLst>
                  <a:outerShdw blurRad="50800" dist="50800" dir="5400000" algn="ctr" rotWithShape="0">
                    <a:schemeClr val="tx1"/>
                  </a:outerShdw>
                </a:effectLst>
                <a:latin typeface="Papyrus" panose="03070502060502030205" pitchFamily="66" charset="0"/>
              </a:rPr>
            </a:br>
            <a:r>
              <a:rPr lang="en-US" sz="1400" dirty="0" smtClean="0">
                <a:solidFill>
                  <a:schemeClr val="bg1"/>
                </a:solidFill>
                <a:latin typeface="Papyrus" panose="03070502060502030205" pitchFamily="66" charset="0"/>
              </a:rPr>
              <a:t>new living translation</a:t>
            </a:r>
            <a:endParaRPr lang="en-US" sz="1400" dirty="0">
              <a:solidFill>
                <a:schemeClr val="bg1"/>
              </a:solidFill>
              <a:latin typeface="Papyrus" panose="03070502060502030205" pitchFamily="66" charset="0"/>
            </a:endParaRPr>
          </a:p>
        </p:txBody>
      </p:sp>
    </p:spTree>
    <p:extLst>
      <p:ext uri="{BB962C8B-B14F-4D97-AF65-F5344CB8AC3E}">
        <p14:creationId xmlns:p14="http://schemas.microsoft.com/office/powerpoint/2010/main" val="20032330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69225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295400" y="2170235"/>
            <a:ext cx="7162799" cy="1132453"/>
          </a:xfrm>
          <a:prstGeom prst="rect">
            <a:avLst/>
          </a:prstGeom>
          <a:solidFill>
            <a:schemeClr val="tx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21580" y="3069606"/>
            <a:ext cx="8305800" cy="769441"/>
          </a:xfrm>
          <a:prstGeom prst="rect">
            <a:avLst/>
          </a:prstGeom>
          <a:noFill/>
        </p:spPr>
        <p:txBody>
          <a:bodyPr wrap="square" rtlCol="0">
            <a:spAutoFit/>
          </a:bodyPr>
          <a:lstStyle/>
          <a:p>
            <a:pPr lvl="0" algn="ctr"/>
            <a:r>
              <a:rPr lang="en-US" sz="3600" b="1" dirty="0" smtClean="0">
                <a:ln w="12700">
                  <a:solidFill>
                    <a:prstClr val="black"/>
                  </a:solidFill>
                  <a:prstDash val="solid"/>
                </a:ln>
                <a:solidFill>
                  <a:schemeClr val="bg1"/>
                </a:solidFill>
                <a:effectLst>
                  <a:outerShdw blurRad="63500" dist="101600" dir="2340000" algn="tl" rotWithShape="0">
                    <a:prstClr val="black">
                      <a:alpha val="94000"/>
                    </a:prstClr>
                  </a:outerShdw>
                </a:effectLst>
                <a:latin typeface="Franklin Gothic Demi" panose="020B0703020102020204" pitchFamily="34" charset="0"/>
              </a:rPr>
              <a:t>INSTEAD OF WHAT IS GOOD ENOUGH</a:t>
            </a:r>
            <a:endParaRPr lang="en-US" sz="2400" b="1" dirty="0" smtClean="0">
              <a:ln w="12700">
                <a:solidFill>
                  <a:prstClr val="black"/>
                </a:solidFill>
                <a:prstDash val="solid"/>
              </a:ln>
              <a:solidFill>
                <a:schemeClr val="bg1"/>
              </a:solidFill>
              <a:effectLst>
                <a:outerShdw blurRad="63500" dist="101600" dir="2340000" algn="tl" rotWithShape="0">
                  <a:prstClr val="black">
                    <a:alpha val="94000"/>
                  </a:prstClr>
                </a:outerShdw>
              </a:effectLst>
              <a:latin typeface="Franklin Gothic Demi" panose="020B0703020102020204" pitchFamily="34" charset="0"/>
            </a:endParaRPr>
          </a:p>
          <a:p>
            <a:endParaRPr lang="en-US" sz="700" dirty="0">
              <a:solidFill>
                <a:schemeClr val="bg1"/>
              </a:solidFill>
            </a:endParaRPr>
          </a:p>
        </p:txBody>
      </p:sp>
      <p:sp>
        <p:nvSpPr>
          <p:cNvPr id="7" name="TextBox 6"/>
          <p:cNvSpPr txBox="1"/>
          <p:nvPr/>
        </p:nvSpPr>
        <p:spPr>
          <a:xfrm>
            <a:off x="4343400" y="3181350"/>
            <a:ext cx="346690" cy="1862048"/>
          </a:xfrm>
          <a:prstGeom prst="rect">
            <a:avLst/>
          </a:prstGeom>
          <a:noFill/>
          <a:ln>
            <a:noFill/>
          </a:ln>
        </p:spPr>
        <p:txBody>
          <a:bodyPr wrap="square" rtlCol="0">
            <a:spAutoFit/>
          </a:bodyPr>
          <a:lstStyle/>
          <a:p>
            <a:r>
              <a:rPr lang="en-US" sz="11500" dirty="0" smtClean="0">
                <a:ln>
                  <a:solidFill>
                    <a:srgbClr val="92D050"/>
                  </a:solidFill>
                </a:ln>
                <a:effectLst>
                  <a:glow rad="584200">
                    <a:schemeClr val="bg2">
                      <a:lumMod val="50000"/>
                      <a:alpha val="8000"/>
                    </a:schemeClr>
                  </a:glow>
                  <a:outerShdw blurRad="266700" dist="50800" dir="5400000" algn="ctr" rotWithShape="0">
                    <a:schemeClr val="bg2">
                      <a:lumMod val="50000"/>
                    </a:schemeClr>
                  </a:outerShdw>
                </a:effectLst>
                <a:latin typeface="Franklin Gothic Demi" panose="020B0703020102020204" pitchFamily="34" charset="0"/>
              </a:rPr>
              <a:t>3</a:t>
            </a:r>
            <a:endParaRPr lang="en-US" sz="11500" dirty="0">
              <a:ln>
                <a:solidFill>
                  <a:srgbClr val="92D050"/>
                </a:solidFill>
              </a:ln>
              <a:effectLst>
                <a:glow rad="584200">
                  <a:schemeClr val="bg2">
                    <a:lumMod val="50000"/>
                    <a:alpha val="8000"/>
                  </a:schemeClr>
                </a:glow>
                <a:outerShdw blurRad="266700" dist="50800" dir="5400000" algn="ctr" rotWithShape="0">
                  <a:schemeClr val="bg2">
                    <a:lumMod val="50000"/>
                  </a:schemeClr>
                </a:outerShdw>
              </a:effectLst>
              <a:latin typeface="Franklin Gothic Demi" panose="020B0703020102020204" pitchFamily="34" charset="0"/>
            </a:endParaRPr>
          </a:p>
        </p:txBody>
      </p:sp>
      <p:sp>
        <p:nvSpPr>
          <p:cNvPr id="5" name="Rectangle 4"/>
          <p:cNvSpPr/>
          <p:nvPr/>
        </p:nvSpPr>
        <p:spPr>
          <a:xfrm>
            <a:off x="803890" y="2038350"/>
            <a:ext cx="7903937" cy="1323439"/>
          </a:xfrm>
          <a:prstGeom prst="rect">
            <a:avLst/>
          </a:prstGeom>
          <a:noFill/>
          <a:ln>
            <a:noFill/>
          </a:ln>
        </p:spPr>
        <p:txBody>
          <a:bodyPr wrap="square" lIns="91440" tIns="45720" rIns="91440" bIns="45720">
            <a:spAutoFit/>
          </a:bodyPr>
          <a:lstStyle/>
          <a:p>
            <a:pPr algn="ctr"/>
            <a:r>
              <a:rPr lang="en-US" sz="8000" b="1" dirty="0" smtClean="0">
                <a:ln w="12700">
                  <a:solidFill>
                    <a:schemeClr val="tx1"/>
                  </a:solidFill>
                  <a:prstDash val="solid"/>
                </a:ln>
                <a:solidFill>
                  <a:schemeClr val="bg1"/>
                </a:solidFill>
                <a:effectLst>
                  <a:outerShdw blurRad="63500" dist="101600" dir="2340000" algn="tl" rotWithShape="0">
                    <a:prstClr val="black">
                      <a:alpha val="94000"/>
                    </a:prstClr>
                  </a:outerShdw>
                </a:effectLst>
                <a:latin typeface="Franklin Gothic Demi" panose="020B0703020102020204" pitchFamily="34" charset="0"/>
              </a:rPr>
              <a:t>DO WHAT’S BEST</a:t>
            </a:r>
            <a:endParaRPr lang="en-US" sz="8800" b="1" dirty="0">
              <a:ln w="12700">
                <a:solidFill>
                  <a:schemeClr val="tx1"/>
                </a:solidFill>
                <a:prstDash val="solid"/>
              </a:ln>
              <a:solidFill>
                <a:schemeClr val="bg1"/>
              </a:solidFill>
              <a:effectLst>
                <a:outerShdw blurRad="63500" dist="101600" dir="2340000" algn="tl" rotWithShape="0">
                  <a:prstClr val="black">
                    <a:alpha val="94000"/>
                  </a:prstClr>
                </a:outerShdw>
              </a:effectLst>
              <a:latin typeface="Franklin Gothic Demi" panose="020B0703020102020204" pitchFamily="34" charset="0"/>
            </a:endParaRPr>
          </a:p>
        </p:txBody>
      </p:sp>
    </p:spTree>
    <p:extLst>
      <p:ext uri="{BB962C8B-B14F-4D97-AF65-F5344CB8AC3E}">
        <p14:creationId xmlns:p14="http://schemas.microsoft.com/office/powerpoint/2010/main" val="413251933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7513</TotalTime>
  <Words>464</Words>
  <Application>Microsoft Office PowerPoint</Application>
  <PresentationFormat>On-screen Show (16:9)</PresentationFormat>
  <Paragraphs>67</Paragraphs>
  <Slides>27</Slides>
  <Notes>0</Notes>
  <HiddenSlides>0</HiddenSlides>
  <MMClips>0</MMClips>
  <ScaleCrop>false</ScaleCrop>
  <HeadingPairs>
    <vt:vector size="4" baseType="variant">
      <vt:variant>
        <vt:lpstr>Theme</vt:lpstr>
      </vt:variant>
      <vt:variant>
        <vt:i4>2</vt:i4>
      </vt:variant>
      <vt:variant>
        <vt:lpstr>Slide Titles</vt:lpstr>
      </vt:variant>
      <vt:variant>
        <vt:i4>27</vt:i4>
      </vt:variant>
    </vt:vector>
  </HeadingPairs>
  <TitlesOfParts>
    <vt:vector size="29" baseType="lpstr">
      <vt:lpstr>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jim.smith</dc:creator>
  <cp:lastModifiedBy>jim.smith</cp:lastModifiedBy>
  <cp:revision>165</cp:revision>
  <dcterms:created xsi:type="dcterms:W3CDTF">2017-03-21T02:22:27Z</dcterms:created>
  <dcterms:modified xsi:type="dcterms:W3CDTF">2017-08-22T19:17:27Z</dcterms:modified>
</cp:coreProperties>
</file>