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7" r:id="rId3"/>
    <p:sldId id="301" r:id="rId4"/>
    <p:sldId id="323" r:id="rId5"/>
    <p:sldId id="284" r:id="rId6"/>
    <p:sldId id="347" r:id="rId7"/>
    <p:sldId id="352" r:id="rId8"/>
    <p:sldId id="353" r:id="rId9"/>
    <p:sldId id="354" r:id="rId10"/>
    <p:sldId id="349" r:id="rId11"/>
    <p:sldId id="360" r:id="rId12"/>
    <p:sldId id="361" r:id="rId13"/>
    <p:sldId id="362" r:id="rId14"/>
    <p:sldId id="363" r:id="rId15"/>
    <p:sldId id="364" r:id="rId16"/>
    <p:sldId id="350" r:id="rId17"/>
    <p:sldId id="348" r:id="rId18"/>
    <p:sldId id="351" r:id="rId19"/>
    <p:sldId id="365" r:id="rId20"/>
    <p:sldId id="366" r:id="rId21"/>
    <p:sldId id="367" r:id="rId22"/>
    <p:sldId id="311" r:id="rId23"/>
    <p:sldId id="368" r:id="rId24"/>
    <p:sldId id="370" r:id="rId25"/>
    <p:sldId id="369" r:id="rId26"/>
    <p:sldId id="371" r:id="rId27"/>
    <p:sldId id="372" r:id="rId28"/>
    <p:sldId id="373" r:id="rId29"/>
    <p:sldId id="374" r:id="rId30"/>
    <p:sldId id="375" r:id="rId31"/>
    <p:sldId id="376" r:id="rId32"/>
    <p:sldId id="377"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1" autoAdjust="0"/>
    <p:restoredTop sz="94631" autoAdjust="0"/>
  </p:normalViewPr>
  <p:slideViewPr>
    <p:cSldViewPr>
      <p:cViewPr>
        <p:scale>
          <a:sx n="75" d="100"/>
          <a:sy n="75" d="100"/>
        </p:scale>
        <p:origin x="976" y="1144"/>
      </p:cViewPr>
      <p:guideLst>
        <p:guide orient="horz" pos="1620"/>
        <p:guide pos="2880"/>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6EA85-91C7-48E6-8550-F427FC0B7687}" type="datetimeFigureOut">
              <a:rPr lang="en-US" smtClean="0"/>
              <a:t>2/4/16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4639D-CC34-4B16-BCE1-90490734F184}" type="slidenum">
              <a:rPr lang="en-US" smtClean="0"/>
              <a:t>‹#›</a:t>
            </a:fld>
            <a:endParaRPr lang="en-US"/>
          </a:p>
        </p:txBody>
      </p:sp>
    </p:spTree>
    <p:extLst>
      <p:ext uri="{BB962C8B-B14F-4D97-AF65-F5344CB8AC3E}">
        <p14:creationId xmlns:p14="http://schemas.microsoft.com/office/powerpoint/2010/main" val="324780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17329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77629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7305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99336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43128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54548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34043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411886084"/>
      </p:ext>
    </p:extLst>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3383635816"/>
      </p:ext>
    </p:extLst>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472551942"/>
      </p:ext>
    </p:extLst>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4F6D04A-6FC5-4FDE-A257-DF00BFF14634}" type="datetimeFigureOut">
              <a:rPr lang="en-US"/>
              <a:pPr>
                <a:defRPr/>
              </a:pPr>
              <a:t>2/4/16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6CDF84A-A624-4971-9A7B-A46109697FE7}" type="slidenum">
              <a:rPr lang="en-US"/>
              <a:pPr>
                <a:defRPr/>
              </a:pPr>
              <a:t>‹#›</a:t>
            </a:fld>
            <a:endParaRPr lang="en-US"/>
          </a:p>
        </p:txBody>
      </p:sp>
    </p:spTree>
    <p:extLst>
      <p:ext uri="{BB962C8B-B14F-4D97-AF65-F5344CB8AC3E}">
        <p14:creationId xmlns:p14="http://schemas.microsoft.com/office/powerpoint/2010/main" val="363363593"/>
      </p:ext>
    </p:extLst>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D3DAB8-F6F5-4DAF-A27B-54E44B52993A}" type="datetimeFigureOut">
              <a:rPr lang="en-US"/>
              <a:pPr>
                <a:defRPr/>
              </a:pPr>
              <a:t>2/4/16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2DF9AF-2F47-4953-AE72-3203EBB03DDF}" type="slidenum">
              <a:rPr lang="en-US"/>
              <a:pPr>
                <a:defRPr/>
              </a:pPr>
              <a:t>‹#›</a:t>
            </a:fld>
            <a:endParaRPr lang="en-US"/>
          </a:p>
        </p:txBody>
      </p:sp>
    </p:spTree>
    <p:extLst>
      <p:ext uri="{BB962C8B-B14F-4D97-AF65-F5344CB8AC3E}">
        <p14:creationId xmlns:p14="http://schemas.microsoft.com/office/powerpoint/2010/main" val="3445844714"/>
      </p:ext>
    </p:extLst>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5C43425-0410-4C3A-B8B6-947AF33FB18B}" type="datetimeFigureOut">
              <a:rPr lang="en-US"/>
              <a:pPr>
                <a:defRPr/>
              </a:pPr>
              <a:t>2/4/16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7FFC40-8A63-4004-9C90-ED643B7B3008}" type="slidenum">
              <a:rPr lang="en-US"/>
              <a:pPr>
                <a:defRPr/>
              </a:pPr>
              <a:t>‹#›</a:t>
            </a:fld>
            <a:endParaRPr lang="en-US"/>
          </a:p>
        </p:txBody>
      </p:sp>
    </p:spTree>
    <p:extLst>
      <p:ext uri="{BB962C8B-B14F-4D97-AF65-F5344CB8AC3E}">
        <p14:creationId xmlns:p14="http://schemas.microsoft.com/office/powerpoint/2010/main" val="3042652641"/>
      </p:ext>
    </p:extLst>
  </p:cSld>
  <p:clrMapOvr>
    <a:masterClrMapping/>
  </p:clrMapOvr>
  <p:transition spd="slow">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18B7F2-0212-4533-AB09-90A0BBA3DA64}" type="datetimeFigureOut">
              <a:rPr lang="en-US"/>
              <a:pPr>
                <a:defRPr/>
              </a:pPr>
              <a:t>2/4/16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14BE95-9E94-4DA4-87D4-7BE1D87DBD4A}" type="slidenum">
              <a:rPr lang="en-US"/>
              <a:pPr>
                <a:defRPr/>
              </a:pPr>
              <a:t>‹#›</a:t>
            </a:fld>
            <a:endParaRPr lang="en-US"/>
          </a:p>
        </p:txBody>
      </p:sp>
    </p:spTree>
    <p:extLst>
      <p:ext uri="{BB962C8B-B14F-4D97-AF65-F5344CB8AC3E}">
        <p14:creationId xmlns:p14="http://schemas.microsoft.com/office/powerpoint/2010/main" val="3551253473"/>
      </p:ext>
    </p:extLst>
  </p:cSld>
  <p:clrMapOvr>
    <a:masterClrMapping/>
  </p:clrMapOvr>
  <p:transition spd="slow">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E69A689-7D88-47CB-A634-AB31BDD8B1D8}" type="datetimeFigureOut">
              <a:rPr lang="en-US"/>
              <a:pPr>
                <a:defRPr/>
              </a:pPr>
              <a:t>2/4/16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D76EBAB-BFB0-410B-8449-9E0C5C8F57B4}" type="slidenum">
              <a:rPr lang="en-US"/>
              <a:pPr>
                <a:defRPr/>
              </a:pPr>
              <a:t>‹#›</a:t>
            </a:fld>
            <a:endParaRPr lang="en-US"/>
          </a:p>
        </p:txBody>
      </p:sp>
    </p:spTree>
    <p:extLst>
      <p:ext uri="{BB962C8B-B14F-4D97-AF65-F5344CB8AC3E}">
        <p14:creationId xmlns:p14="http://schemas.microsoft.com/office/powerpoint/2010/main" val="3437577215"/>
      </p:ext>
    </p:extLst>
  </p:cSld>
  <p:clrMapOvr>
    <a:masterClrMapping/>
  </p:clrMapOvr>
  <p:transition spd="slow">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B07FF16-6B05-4EAD-8054-DFB3854B9395}" type="datetimeFigureOut">
              <a:rPr lang="en-US"/>
              <a:pPr>
                <a:defRPr/>
              </a:pPr>
              <a:t>2/4/16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4C70C0F-45EB-42FF-AFC2-C125143E5B79}" type="slidenum">
              <a:rPr lang="en-US"/>
              <a:pPr>
                <a:defRPr/>
              </a:pPr>
              <a:t>‹#›</a:t>
            </a:fld>
            <a:endParaRPr lang="en-US"/>
          </a:p>
        </p:txBody>
      </p:sp>
    </p:spTree>
    <p:extLst>
      <p:ext uri="{BB962C8B-B14F-4D97-AF65-F5344CB8AC3E}">
        <p14:creationId xmlns:p14="http://schemas.microsoft.com/office/powerpoint/2010/main" val="49175529"/>
      </p:ext>
    </p:extLst>
  </p:cSld>
  <p:clrMapOvr>
    <a:masterClrMapping/>
  </p:clrMapOvr>
  <p:transition spd="slow">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6627E46-264F-4016-A89E-CB8AE8981D2F}" type="datetimeFigureOut">
              <a:rPr lang="en-US"/>
              <a:pPr>
                <a:defRPr/>
              </a:pPr>
              <a:t>2/4/16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B015B3-3EA3-4CEA-96F8-B29E99FFEE6A}" type="slidenum">
              <a:rPr lang="en-US"/>
              <a:pPr>
                <a:defRPr/>
              </a:pPr>
              <a:t>‹#›</a:t>
            </a:fld>
            <a:endParaRPr lang="en-US"/>
          </a:p>
        </p:txBody>
      </p:sp>
    </p:spTree>
    <p:extLst>
      <p:ext uri="{BB962C8B-B14F-4D97-AF65-F5344CB8AC3E}">
        <p14:creationId xmlns:p14="http://schemas.microsoft.com/office/powerpoint/2010/main" val="2374993833"/>
      </p:ext>
    </p:extLst>
  </p:cSld>
  <p:clrMapOvr>
    <a:masterClrMapping/>
  </p:clrMapOvr>
  <p:transition spd="slow">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69BD48-BBEA-4DA4-96D7-A414BCF2B9B8}" type="datetimeFigureOut">
              <a:rPr lang="en-US"/>
              <a:pPr>
                <a:defRPr/>
              </a:pPr>
              <a:t>2/4/16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59677E-E16A-4FAD-95A4-7D8DB9AAFE01}" type="slidenum">
              <a:rPr lang="en-US"/>
              <a:pPr>
                <a:defRPr/>
              </a:pPr>
              <a:t>‹#›</a:t>
            </a:fld>
            <a:endParaRPr lang="en-US"/>
          </a:p>
        </p:txBody>
      </p:sp>
    </p:spTree>
    <p:extLst>
      <p:ext uri="{BB962C8B-B14F-4D97-AF65-F5344CB8AC3E}">
        <p14:creationId xmlns:p14="http://schemas.microsoft.com/office/powerpoint/2010/main" val="2248125458"/>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366917882"/>
      </p:ext>
    </p:extLst>
  </p:cSld>
  <p:clrMapOvr>
    <a:masterClrMapping/>
  </p:clrMapOvr>
  <p:transition spd="slow">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53E78C-744F-4C19-87DF-2078CC83CB37}" type="datetimeFigureOut">
              <a:rPr lang="en-US"/>
              <a:pPr>
                <a:defRPr/>
              </a:pPr>
              <a:t>2/4/16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E59614E-AF64-4812-A6B6-3F0AB3F0A7FA}" type="slidenum">
              <a:rPr lang="en-US"/>
              <a:pPr>
                <a:defRPr/>
              </a:pPr>
              <a:t>‹#›</a:t>
            </a:fld>
            <a:endParaRPr lang="en-US"/>
          </a:p>
        </p:txBody>
      </p:sp>
    </p:spTree>
    <p:extLst>
      <p:ext uri="{BB962C8B-B14F-4D97-AF65-F5344CB8AC3E}">
        <p14:creationId xmlns:p14="http://schemas.microsoft.com/office/powerpoint/2010/main" val="1941026583"/>
      </p:ext>
    </p:extLst>
  </p:cSld>
  <p:clrMapOvr>
    <a:masterClrMapping/>
  </p:clrMapOvr>
  <p:transition spd="slow">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DA67142-BC61-4741-890E-68F7B77C3265}" type="datetimeFigureOut">
              <a:rPr lang="en-US"/>
              <a:pPr>
                <a:defRPr/>
              </a:pPr>
              <a:t>2/4/16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11A256D-AA2C-4131-91C7-E44A896C551A}" type="slidenum">
              <a:rPr lang="en-US"/>
              <a:pPr>
                <a:defRPr/>
              </a:pPr>
              <a:t>‹#›</a:t>
            </a:fld>
            <a:endParaRPr lang="en-US"/>
          </a:p>
        </p:txBody>
      </p:sp>
    </p:spTree>
    <p:extLst>
      <p:ext uri="{BB962C8B-B14F-4D97-AF65-F5344CB8AC3E}">
        <p14:creationId xmlns:p14="http://schemas.microsoft.com/office/powerpoint/2010/main" val="3843686905"/>
      </p:ext>
    </p:extLst>
  </p:cSld>
  <p:clrMapOvr>
    <a:masterClrMapping/>
  </p:clrMapOvr>
  <p:transition spd="slow">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3A80B8D-AB8F-4188-A1F6-9E136388EF70}" type="datetimeFigureOut">
              <a:rPr lang="en-US"/>
              <a:pPr>
                <a:defRPr/>
              </a:pPr>
              <a:t>2/4/16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A70066-9B86-442C-81EC-B71E1F9E8BEF}" type="slidenum">
              <a:rPr lang="en-US"/>
              <a:pPr>
                <a:defRPr/>
              </a:pPr>
              <a:t>‹#›</a:t>
            </a:fld>
            <a:endParaRPr lang="en-US"/>
          </a:p>
        </p:txBody>
      </p:sp>
    </p:spTree>
    <p:extLst>
      <p:ext uri="{BB962C8B-B14F-4D97-AF65-F5344CB8AC3E}">
        <p14:creationId xmlns:p14="http://schemas.microsoft.com/office/powerpoint/2010/main" val="3197573763"/>
      </p:ext>
    </p:extLst>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99D1F-1D13-40C3-9752-0E69806DCC39}" type="datetimeFigureOut">
              <a:rPr lang="en-US" smtClean="0"/>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470653354"/>
      </p:ext>
    </p:extLst>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99D1F-1D13-40C3-9752-0E69806DCC39}" type="datetimeFigureOut">
              <a:rPr lang="en-US" smtClean="0"/>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1702428116"/>
      </p:ext>
    </p:extLst>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99D1F-1D13-40C3-9752-0E69806DCC39}" type="datetimeFigureOut">
              <a:rPr lang="en-US" smtClean="0"/>
              <a:t>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741840971"/>
      </p:ext>
    </p:extLst>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99D1F-1D13-40C3-9752-0E69806DCC39}" type="datetimeFigureOut">
              <a:rPr lang="en-US" smtClean="0"/>
              <a:t>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4085398476"/>
      </p:ext>
    </p:extLst>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99D1F-1D13-40C3-9752-0E69806DCC39}" type="datetimeFigureOut">
              <a:rPr lang="en-US" smtClean="0"/>
              <a:t>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071600192"/>
      </p:ext>
    </p:extLst>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99D1F-1D13-40C3-9752-0E69806DCC39}" type="datetimeFigureOut">
              <a:rPr lang="en-US" smtClean="0"/>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968494758"/>
      </p:ext>
    </p:extLst>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99D1F-1D13-40C3-9752-0E69806DCC39}" type="datetimeFigureOut">
              <a:rPr lang="en-US" smtClean="0"/>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79953060"/>
      </p:ext>
    </p:extLst>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699D1F-1D13-40C3-9752-0E69806DCC39}" type="datetimeFigureOut">
              <a:rPr lang="en-US" smtClean="0"/>
              <a:t>2/4/16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F57B07-BEDF-47E5-B4B5-B1E2F37807C6}" type="slidenum">
              <a:rPr lang="en-US" smtClean="0"/>
              <a:t>‹#›</a:t>
            </a:fld>
            <a:endParaRPr lang="en-US"/>
          </a:p>
        </p:txBody>
      </p:sp>
    </p:spTree>
    <p:extLst>
      <p:ext uri="{BB962C8B-B14F-4D97-AF65-F5344CB8AC3E}">
        <p14:creationId xmlns:p14="http://schemas.microsoft.com/office/powerpoint/2010/main" val="214647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2A0A2C8-732C-4E37-B7FF-B77828DBF710}" type="datetimeFigureOut">
              <a:rPr lang="en-US"/>
              <a:pPr>
                <a:defRPr/>
              </a:pPr>
              <a:t>2/4/16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C80D25-93ED-44A7-A339-6B80B3B7725F}" type="slidenum">
              <a:rPr lang="en-US"/>
              <a:pPr>
                <a:defRPr/>
              </a:pPr>
              <a:t>‹#›</a:t>
            </a:fld>
            <a:endParaRPr lang="en-US"/>
          </a:p>
        </p:txBody>
      </p:sp>
    </p:spTree>
    <p:extLst>
      <p:ext uri="{BB962C8B-B14F-4D97-AF65-F5344CB8AC3E}">
        <p14:creationId xmlns:p14="http://schemas.microsoft.com/office/powerpoint/2010/main" val="112481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9.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0.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1.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2.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4.tiff"/><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jp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jpg"/><Relationship Id="rId1" Type="http://schemas.openxmlformats.org/officeDocument/2006/relationships/slideLayout" Target="../slideLayouts/slideLayout13.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21522"/>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983"/>
            <a:ext cx="9143999" cy="5215056"/>
          </a:xfrm>
          <a:prstGeom prst="rect">
            <a:avLst/>
          </a:prstGeom>
        </p:spPr>
      </p:pic>
    </p:spTree>
    <p:extLst>
      <p:ext uri="{BB962C8B-B14F-4D97-AF65-F5344CB8AC3E}">
        <p14:creationId xmlns:p14="http://schemas.microsoft.com/office/powerpoint/2010/main" val="141676527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282"/>
            <a:ext cx="9143999" cy="5170099"/>
          </a:xfrm>
          <a:prstGeom prst="rect">
            <a:avLst/>
          </a:prstGeom>
        </p:spPr>
      </p:pic>
    </p:spTree>
    <p:extLst>
      <p:ext uri="{BB962C8B-B14F-4D97-AF65-F5344CB8AC3E}">
        <p14:creationId xmlns:p14="http://schemas.microsoft.com/office/powerpoint/2010/main" val="155280773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2085"/>
            <a:ext cx="9144001" cy="5125143"/>
          </a:xfrm>
          <a:prstGeom prst="rect">
            <a:avLst/>
          </a:prstGeom>
        </p:spPr>
      </p:pic>
    </p:spTree>
    <p:extLst>
      <p:ext uri="{BB962C8B-B14F-4D97-AF65-F5344CB8AC3E}">
        <p14:creationId xmlns:p14="http://schemas.microsoft.com/office/powerpoint/2010/main" val="15933513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086"/>
            <a:ext cx="9143999" cy="5125142"/>
          </a:xfrm>
          <a:prstGeom prst="rect">
            <a:avLst/>
          </a:prstGeom>
        </p:spPr>
      </p:pic>
    </p:spTree>
    <p:extLst>
      <p:ext uri="{BB962C8B-B14F-4D97-AF65-F5344CB8AC3E}">
        <p14:creationId xmlns:p14="http://schemas.microsoft.com/office/powerpoint/2010/main" val="10920458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9" cy="5186305"/>
          </a:xfrm>
          <a:prstGeom prst="rect">
            <a:avLst/>
          </a:prstGeom>
        </p:spPr>
      </p:pic>
    </p:spTree>
    <p:extLst>
      <p:ext uri="{BB962C8B-B14F-4D97-AF65-F5344CB8AC3E}">
        <p14:creationId xmlns:p14="http://schemas.microsoft.com/office/powerpoint/2010/main" val="206288514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3" name="TextBox 2"/>
          <p:cNvSpPr txBox="1"/>
          <p:nvPr/>
        </p:nvSpPr>
        <p:spPr>
          <a:xfrm>
            <a:off x="1066800" y="18859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E N C O U N T E R</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cxnSp>
        <p:nvCxnSpPr>
          <p:cNvPr id="6" name="Straight Connector 5"/>
          <p:cNvCxnSpPr/>
          <p:nvPr/>
        </p:nvCxnSpPr>
        <p:spPr>
          <a:xfrm>
            <a:off x="2667000" y="257175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510755" y="2639205"/>
            <a:ext cx="1867820" cy="369332"/>
          </a:xfrm>
          <a:prstGeom prst="rect">
            <a:avLst/>
          </a:prstGeom>
        </p:spPr>
        <p:txBody>
          <a:bodyPr wrap="none">
            <a:spAutoFit/>
          </a:bodyPr>
          <a:lstStyle/>
          <a:p>
            <a:pPr algn="ctr"/>
            <a:r>
              <a:rPr lang="en-US" spc="550" dirty="0" smtClean="0">
                <a:latin typeface="Century Gothic" panose="020B0502020202020204" pitchFamily="34" charset="0"/>
              </a:rPr>
              <a:t>AT PENIEL</a:t>
            </a:r>
            <a:endParaRPr lang="en-US" spc="550" dirty="0">
              <a:latin typeface="Century Gothic" panose="020B0502020202020204" pitchFamily="34" charset="0"/>
            </a:endParaRPr>
          </a:p>
        </p:txBody>
      </p:sp>
    </p:spTree>
    <p:extLst>
      <p:ext uri="{BB962C8B-B14F-4D97-AF65-F5344CB8AC3E}">
        <p14:creationId xmlns:p14="http://schemas.microsoft.com/office/powerpoint/2010/main" val="653293022"/>
      </p:ext>
    </p:extLst>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642725"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sz="10000" dirty="0"/>
              <a:t>1</a:t>
            </a:r>
          </a:p>
        </p:txBody>
      </p:sp>
      <p:sp>
        <p:nvSpPr>
          <p:cNvPr id="2" name="TextBox 1"/>
          <p:cNvSpPr txBox="1"/>
          <p:nvPr/>
        </p:nvSpPr>
        <p:spPr>
          <a:xfrm>
            <a:off x="1261035" y="1267763"/>
            <a:ext cx="7391400" cy="3139321"/>
          </a:xfrm>
          <a:prstGeom prst="rect">
            <a:avLst/>
          </a:prstGeom>
          <a:noFill/>
        </p:spPr>
        <p:txBody>
          <a:bodyPr wrap="square" rtlCol="0">
            <a:spAutoFit/>
          </a:bodyPr>
          <a:lstStyle/>
          <a:p>
            <a:r>
              <a:rPr lang="en-US" sz="2400" b="1" dirty="0">
                <a:latin typeface="Century Gothic" charset="0"/>
                <a:ea typeface="Century Gothic" charset="0"/>
                <a:cs typeface="Century Gothic" charset="0"/>
              </a:rPr>
              <a:t>16 </a:t>
            </a:r>
            <a:r>
              <a:rPr lang="en-US" sz="2400" dirty="0">
                <a:latin typeface="Century Gothic" charset="0"/>
                <a:ea typeface="Century Gothic" charset="0"/>
                <a:cs typeface="Century Gothic" charset="0"/>
              </a:rPr>
              <a:t>Make sure that no one is immoral or godless like Esau, who traded his birthright as the firstborn son for a single meal. </a:t>
            </a:r>
            <a:r>
              <a:rPr lang="en-US" sz="2400" b="1" dirty="0">
                <a:latin typeface="Century Gothic" charset="0"/>
                <a:ea typeface="Century Gothic" charset="0"/>
                <a:cs typeface="Century Gothic" charset="0"/>
              </a:rPr>
              <a:t>17 </a:t>
            </a:r>
            <a:r>
              <a:rPr lang="en-US" sz="2400" dirty="0">
                <a:latin typeface="Century Gothic" charset="0"/>
                <a:ea typeface="Century Gothic" charset="0"/>
                <a:cs typeface="Century Gothic" charset="0"/>
              </a:rPr>
              <a:t>You know that afterward, when he wanted his father’s blessing, he was rejected. It was too late for repentance, even though he begged with bitter tears</a:t>
            </a:r>
            <a:r>
              <a:rPr lang="en-US" sz="2400" dirty="0" smtClean="0">
                <a:latin typeface="Century Gothic" charset="0"/>
                <a:ea typeface="Century Gothic" charset="0"/>
                <a:cs typeface="Century Gothic" charset="0"/>
              </a:rPr>
              <a:t>.</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HEBREWS 12:16-17</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45127"/>
            <a:ext cx="7638309" cy="592470"/>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600" dirty="0" smtClean="0">
                <a:solidFill>
                  <a:schemeClr val="accent1">
                    <a:lumMod val="50000"/>
                  </a:schemeClr>
                </a:solidFill>
              </a:rPr>
              <a:t>APPEARANCES CAN BE DECEPTIVE</a:t>
            </a:r>
            <a:endParaRPr sz="3600" dirty="0">
              <a:solidFill>
                <a:schemeClr val="accent1">
                  <a:lumMod val="50000"/>
                </a:schemeClr>
              </a:solidFill>
            </a:endParaRPr>
          </a:p>
        </p:txBody>
      </p:sp>
    </p:spTree>
    <p:extLst>
      <p:ext uri="{BB962C8B-B14F-4D97-AF65-F5344CB8AC3E}">
        <p14:creationId xmlns:p14="http://schemas.microsoft.com/office/powerpoint/2010/main" val="1433431746"/>
      </p:ext>
    </p:extLst>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488780" y="150495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a:t>2</a:t>
            </a:r>
            <a:endParaRPr sz="10000" dirty="0"/>
          </a:p>
        </p:txBody>
      </p:sp>
      <p:sp>
        <p:nvSpPr>
          <p:cNvPr id="2" name="TextBox 1"/>
          <p:cNvSpPr txBox="1"/>
          <p:nvPr/>
        </p:nvSpPr>
        <p:spPr>
          <a:xfrm>
            <a:off x="1261035" y="1267763"/>
            <a:ext cx="7391400" cy="2400657"/>
          </a:xfrm>
          <a:prstGeom prst="rect">
            <a:avLst/>
          </a:prstGeom>
          <a:noFill/>
        </p:spPr>
        <p:txBody>
          <a:bodyPr wrap="square" rtlCol="0">
            <a:spAutoFit/>
          </a:bodyPr>
          <a:lstStyle/>
          <a:p>
            <a:r>
              <a:rPr lang="en-US" sz="2400" dirty="0">
                <a:latin typeface="Century Gothic" charset="0"/>
                <a:ea typeface="Century Gothic" charset="0"/>
                <a:cs typeface="Century Gothic" charset="0"/>
              </a:rPr>
              <a:t>I know every bird on the mountains</a:t>
            </a:r>
            <a:r>
              <a:rPr lang="en-US" sz="2400" dirty="0" smtClean="0">
                <a:latin typeface="Century Gothic" charset="0"/>
                <a:ea typeface="Century Gothic" charset="0"/>
                <a:cs typeface="Century Gothic" charset="0"/>
              </a:rPr>
              <a:t>, and </a:t>
            </a:r>
            <a:r>
              <a:rPr lang="en-US" sz="2400" dirty="0">
                <a:latin typeface="Century Gothic" charset="0"/>
                <a:ea typeface="Century Gothic" charset="0"/>
                <a:cs typeface="Century Gothic" charset="0"/>
              </a:rPr>
              <a:t>all the animals of the field are mine. If I were hungry, I would not tell you</a:t>
            </a:r>
            <a:r>
              <a:rPr lang="en-US" sz="2400" dirty="0" smtClean="0">
                <a:latin typeface="Century Gothic" charset="0"/>
                <a:ea typeface="Century Gothic" charset="0"/>
                <a:cs typeface="Century Gothic" charset="0"/>
              </a:rPr>
              <a:t>, for </a:t>
            </a:r>
            <a:r>
              <a:rPr lang="en-US" sz="2400" dirty="0">
                <a:latin typeface="Century Gothic" charset="0"/>
                <a:ea typeface="Century Gothic" charset="0"/>
                <a:cs typeface="Century Gothic" charset="0"/>
              </a:rPr>
              <a:t>all the world is mine and everything in it. </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PSALM 50:11-12</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45127"/>
            <a:ext cx="5644174" cy="592470"/>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600" dirty="0" smtClean="0">
                <a:solidFill>
                  <a:schemeClr val="accent1">
                    <a:lumMod val="50000"/>
                  </a:schemeClr>
                </a:solidFill>
              </a:rPr>
              <a:t>GOD DOESN’T NEED YOU</a:t>
            </a:r>
            <a:endParaRPr sz="3600" dirty="0">
              <a:solidFill>
                <a:schemeClr val="accent1">
                  <a:lumMod val="50000"/>
                </a:schemeClr>
              </a:solidFill>
            </a:endParaRPr>
          </a:p>
        </p:txBody>
      </p:sp>
    </p:spTree>
    <p:extLst>
      <p:ext uri="{BB962C8B-B14F-4D97-AF65-F5344CB8AC3E}">
        <p14:creationId xmlns:p14="http://schemas.microsoft.com/office/powerpoint/2010/main" val="1556858766"/>
      </p:ext>
    </p:extLst>
  </p:cSld>
  <p:clrMapOvr>
    <a:masterClrMapping/>
  </p:clrMapOvr>
  <p:transition spd="slow">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488780" y="150495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a:t>3</a:t>
            </a:r>
            <a:endParaRPr sz="10000" dirty="0"/>
          </a:p>
        </p:txBody>
      </p:sp>
      <p:sp>
        <p:nvSpPr>
          <p:cNvPr id="2" name="TextBox 1"/>
          <p:cNvSpPr txBox="1"/>
          <p:nvPr/>
        </p:nvSpPr>
        <p:spPr>
          <a:xfrm>
            <a:off x="1261035" y="1267763"/>
            <a:ext cx="7391400" cy="2031325"/>
          </a:xfrm>
          <a:prstGeom prst="rect">
            <a:avLst/>
          </a:prstGeom>
          <a:noFill/>
        </p:spPr>
        <p:txBody>
          <a:bodyPr wrap="square" rtlCol="0">
            <a:spAutoFit/>
          </a:bodyPr>
          <a:lstStyle/>
          <a:p>
            <a:r>
              <a:rPr lang="en-US" sz="2400" b="1" dirty="0">
                <a:latin typeface="Century Gothic" charset="0"/>
                <a:ea typeface="Century Gothic" charset="0"/>
                <a:cs typeface="Century Gothic" charset="0"/>
              </a:rPr>
              <a:t>3 </a:t>
            </a:r>
            <a:r>
              <a:rPr lang="en-US" sz="2400" dirty="0">
                <a:latin typeface="Century Gothic" charset="0"/>
                <a:ea typeface="Century Gothic" charset="0"/>
                <a:cs typeface="Century Gothic" charset="0"/>
              </a:rPr>
              <a:t>Then the Lord said to Jacob, “Return to the land of your father and grandfather and to your relatives there, and I will be with you.” </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GENESIS 31:3</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45127"/>
            <a:ext cx="6559488" cy="592470"/>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600" dirty="0" smtClean="0">
                <a:solidFill>
                  <a:schemeClr val="accent1">
                    <a:lumMod val="50000"/>
                  </a:schemeClr>
                </a:solidFill>
              </a:rPr>
              <a:t>GOD WANTS US TO TRUST HIM</a:t>
            </a:r>
            <a:endParaRPr sz="3600" dirty="0">
              <a:solidFill>
                <a:schemeClr val="accent1">
                  <a:lumMod val="50000"/>
                </a:schemeClr>
              </a:solidFill>
            </a:endParaRPr>
          </a:p>
        </p:txBody>
      </p:sp>
    </p:spTree>
    <p:extLst>
      <p:ext uri="{BB962C8B-B14F-4D97-AF65-F5344CB8AC3E}">
        <p14:creationId xmlns:p14="http://schemas.microsoft.com/office/powerpoint/2010/main" val="217920729"/>
      </p:ext>
    </p:extLst>
  </p:cSld>
  <p:clrMapOvr>
    <a:masterClrMapping/>
  </p:clrMapOvr>
  <p:transition spd="slow">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3" name="Picture 2"/>
          <p:cNvPicPr>
            <a:picLocks noChangeAspect="1"/>
          </p:cNvPicPr>
          <p:nvPr/>
        </p:nvPicPr>
        <p:blipFill>
          <a:blip r:embed="rId4"/>
          <a:stretch>
            <a:fillRect/>
          </a:stretch>
        </p:blipFill>
        <p:spPr>
          <a:xfrm>
            <a:off x="-1" y="22085"/>
            <a:ext cx="9144000" cy="5225143"/>
          </a:xfrm>
          <a:prstGeom prst="rect">
            <a:avLst/>
          </a:prstGeom>
        </p:spPr>
      </p:pic>
    </p:spTree>
    <p:extLst>
      <p:ext uri="{BB962C8B-B14F-4D97-AF65-F5344CB8AC3E}">
        <p14:creationId xmlns:p14="http://schemas.microsoft.com/office/powerpoint/2010/main" val="494662406"/>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3" name="TextBox 2"/>
          <p:cNvSpPr txBox="1"/>
          <p:nvPr/>
        </p:nvSpPr>
        <p:spPr>
          <a:xfrm>
            <a:off x="1066800" y="18859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E N C O U N T E R</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cxnSp>
        <p:nvCxnSpPr>
          <p:cNvPr id="6" name="Straight Connector 5"/>
          <p:cNvCxnSpPr/>
          <p:nvPr/>
        </p:nvCxnSpPr>
        <p:spPr>
          <a:xfrm>
            <a:off x="2667000" y="257175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510755" y="2639205"/>
            <a:ext cx="1867820" cy="369332"/>
          </a:xfrm>
          <a:prstGeom prst="rect">
            <a:avLst/>
          </a:prstGeom>
        </p:spPr>
        <p:txBody>
          <a:bodyPr wrap="none">
            <a:spAutoFit/>
          </a:bodyPr>
          <a:lstStyle/>
          <a:p>
            <a:pPr algn="ctr"/>
            <a:r>
              <a:rPr lang="en-US" spc="550" dirty="0" smtClean="0">
                <a:latin typeface="Century Gothic" panose="020B0502020202020204" pitchFamily="34" charset="0"/>
              </a:rPr>
              <a:t>AT PENIEL</a:t>
            </a:r>
            <a:endParaRPr lang="en-US" spc="550" dirty="0">
              <a:latin typeface="Century Gothic" panose="020B0502020202020204" pitchFamily="34" charset="0"/>
            </a:endParaRPr>
          </a:p>
        </p:txBody>
      </p:sp>
    </p:spTree>
    <p:extLst>
      <p:ext uri="{BB962C8B-B14F-4D97-AF65-F5344CB8AC3E}">
        <p14:creationId xmlns:p14="http://schemas.microsoft.com/office/powerpoint/2010/main" val="277871787"/>
      </p:ext>
    </p:extLst>
  </p:cSld>
  <p:clrMapOvr>
    <a:masterClrMapping/>
  </p:clrMapOvr>
  <p:transition spd="slow">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488780" y="150495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smtClean="0"/>
              <a:t>4</a:t>
            </a:r>
            <a:endParaRPr sz="10000" dirty="0"/>
          </a:p>
        </p:txBody>
      </p:sp>
      <p:sp>
        <p:nvSpPr>
          <p:cNvPr id="2" name="TextBox 1"/>
          <p:cNvSpPr txBox="1"/>
          <p:nvPr/>
        </p:nvSpPr>
        <p:spPr>
          <a:xfrm>
            <a:off x="1261035" y="1267763"/>
            <a:ext cx="7391400" cy="2954655"/>
          </a:xfrm>
          <a:prstGeom prst="rect">
            <a:avLst/>
          </a:prstGeom>
          <a:noFill/>
        </p:spPr>
        <p:txBody>
          <a:bodyPr wrap="square" rtlCol="0">
            <a:spAutoFit/>
          </a:bodyPr>
          <a:lstStyle/>
          <a:p>
            <a:r>
              <a:rPr lang="en-US" sz="2200" b="1" dirty="0">
                <a:latin typeface="Century Gothic" charset="0"/>
                <a:ea typeface="Century Gothic" charset="0"/>
                <a:cs typeface="Century Gothic" charset="0"/>
              </a:rPr>
              <a:t>7 </a:t>
            </a:r>
            <a:r>
              <a:rPr lang="en-US" sz="2200" dirty="0">
                <a:latin typeface="Century Gothic" charset="0"/>
                <a:ea typeface="Century Gothic" charset="0"/>
                <a:cs typeface="Century Gothic" charset="0"/>
              </a:rPr>
              <a:t>Don’t be misled—you cannot mock the justice of God. You will always harvest what you plant. </a:t>
            </a:r>
            <a:r>
              <a:rPr lang="en-US" sz="2200" b="1" dirty="0">
                <a:latin typeface="Century Gothic" charset="0"/>
                <a:ea typeface="Century Gothic" charset="0"/>
                <a:cs typeface="Century Gothic" charset="0"/>
              </a:rPr>
              <a:t>8 </a:t>
            </a:r>
            <a:r>
              <a:rPr lang="en-US" sz="2200" dirty="0">
                <a:latin typeface="Century Gothic" charset="0"/>
                <a:ea typeface="Century Gothic" charset="0"/>
                <a:cs typeface="Century Gothic" charset="0"/>
              </a:rPr>
              <a:t>Those who live only to satisfy their own sinful nature will harvest decay and death from that sinful nature. But those who live to please the Spirit will harvest everlasting life from the Spirit.</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GALATIANS 6:7-8</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60516"/>
            <a:ext cx="7952498" cy="561692"/>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400" dirty="0" smtClean="0">
                <a:solidFill>
                  <a:schemeClr val="accent1">
                    <a:lumMod val="50000"/>
                  </a:schemeClr>
                </a:solidFill>
              </a:rPr>
              <a:t>GOD’S GRACE IS SUFFICIENT FOR YOU</a:t>
            </a:r>
            <a:endParaRPr sz="3400" dirty="0">
              <a:solidFill>
                <a:schemeClr val="accent1">
                  <a:lumMod val="50000"/>
                </a:schemeClr>
              </a:solidFill>
            </a:endParaRPr>
          </a:p>
        </p:txBody>
      </p:sp>
    </p:spTree>
    <p:extLst>
      <p:ext uri="{BB962C8B-B14F-4D97-AF65-F5344CB8AC3E}">
        <p14:creationId xmlns:p14="http://schemas.microsoft.com/office/powerpoint/2010/main" val="1070071820"/>
      </p:ext>
    </p:extLst>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28750"/>
            <a:ext cx="8153400" cy="830997"/>
          </a:xfrm>
          <a:prstGeom prst="rect">
            <a:avLst/>
          </a:prstGeom>
          <a:noFill/>
          <a:ln>
            <a:noFill/>
          </a:ln>
        </p:spPr>
        <p:txBody>
          <a:bodyPr wrap="square" rtlCol="0">
            <a:spAutoFit/>
          </a:bodyPr>
          <a:lstStyle/>
          <a:p>
            <a:r>
              <a:rPr lang="en-US" sz="2400" dirty="0">
                <a:latin typeface="Century Gothic" charset="0"/>
                <a:ea typeface="Century Gothic" charset="0"/>
                <a:cs typeface="Century Gothic" charset="0"/>
              </a:rPr>
              <a:t>A brother offended </a:t>
            </a:r>
            <a:r>
              <a:rPr lang="en-US" sz="2400" i="1" dirty="0">
                <a:latin typeface="Century Gothic" charset="0"/>
                <a:ea typeface="Century Gothic" charset="0"/>
                <a:cs typeface="Century Gothic" charset="0"/>
              </a:rPr>
              <a:t>is harder to win</a:t>
            </a:r>
            <a:r>
              <a:rPr lang="en-US" sz="2400" dirty="0">
                <a:latin typeface="Century Gothic" charset="0"/>
                <a:ea typeface="Century Gothic" charset="0"/>
                <a:cs typeface="Century Gothic" charset="0"/>
              </a:rPr>
              <a:t> than a strong city,</a:t>
            </a:r>
          </a:p>
          <a:p>
            <a:r>
              <a:rPr lang="en-US" sz="2400" dirty="0">
                <a:latin typeface="Century Gothic" charset="0"/>
                <a:ea typeface="Century Gothic" charset="0"/>
                <a:cs typeface="Century Gothic" charset="0"/>
              </a:rPr>
              <a:t>And contentions </a:t>
            </a:r>
            <a:r>
              <a:rPr lang="en-US" sz="2400" i="1" dirty="0">
                <a:latin typeface="Century Gothic" charset="0"/>
                <a:ea typeface="Century Gothic" charset="0"/>
                <a:cs typeface="Century Gothic" charset="0"/>
              </a:rPr>
              <a:t>are</a:t>
            </a:r>
            <a:r>
              <a:rPr lang="en-US" sz="2400" dirty="0">
                <a:latin typeface="Century Gothic" charset="0"/>
                <a:ea typeface="Century Gothic" charset="0"/>
                <a:cs typeface="Century Gothic" charset="0"/>
              </a:rPr>
              <a:t> like the bars of a castle.</a:t>
            </a: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PROVERBS 18:19</a:t>
            </a:r>
            <a:r>
              <a:rPr lang="en-US" sz="2800" b="1" dirty="0" smtClean="0"/>
              <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204429282"/>
      </p:ext>
    </p:extLst>
  </p:cSld>
  <p:clrMapOvr>
    <a:masterClrMapping/>
  </p:clrMapOvr>
  <p:transition spd="slow">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28750"/>
            <a:ext cx="8153400" cy="1200329"/>
          </a:xfrm>
          <a:prstGeom prst="rect">
            <a:avLst/>
          </a:prstGeom>
          <a:noFill/>
          <a:ln>
            <a:noFill/>
          </a:ln>
        </p:spPr>
        <p:txBody>
          <a:bodyPr wrap="square" rtlCol="0">
            <a:spAutoFit/>
          </a:bodyPr>
          <a:lstStyle/>
          <a:p>
            <a:r>
              <a:rPr lang="en-US" sz="2400" b="1">
                <a:latin typeface="Century Gothic" charset="0"/>
                <a:ea typeface="Century Gothic" charset="0"/>
                <a:cs typeface="Century Gothic" charset="0"/>
              </a:rPr>
              <a:t>16 </a:t>
            </a:r>
            <a:r>
              <a:rPr lang="en-US" sz="2400">
                <a:latin typeface="Century Gothic" charset="0"/>
                <a:ea typeface="Century Gothic" charset="0"/>
                <a:cs typeface="Century Gothic" charset="0"/>
              </a:rPr>
              <a:t>Let us therefore come boldly to the throne of grace, that we may obtain mercy and find grace to help in time of need.</a:t>
            </a:r>
            <a:endParaRPr lang="en-US" sz="2400" dirty="0">
              <a:latin typeface="Century Gothic" charset="0"/>
              <a:ea typeface="Century Gothic" charset="0"/>
              <a:cs typeface="Century Gothic" charset="0"/>
            </a:endParaRP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HEBREWS 4:16</a:t>
            </a:r>
            <a:r>
              <a:rPr lang="en-US" sz="2800" b="1" dirty="0" smtClean="0"/>
              <a:t/>
            </a:r>
            <a:br>
              <a:rPr lang="en-US" sz="2800" b="1" dirty="0" smtClean="0"/>
            </a:br>
            <a:r>
              <a:rPr lang="en-US" sz="2000" dirty="0" smtClean="0"/>
              <a:t>NEW INTERNATIONAL VERSION</a:t>
            </a:r>
            <a:endParaRPr sz="2800" dirty="0"/>
          </a:p>
        </p:txBody>
      </p:sp>
    </p:spTree>
    <p:extLst>
      <p:ext uri="{BB962C8B-B14F-4D97-AF65-F5344CB8AC3E}">
        <p14:creationId xmlns:p14="http://schemas.microsoft.com/office/powerpoint/2010/main" val="347205888"/>
      </p:ext>
    </p:extLst>
  </p:cSld>
  <p:clrMapOvr>
    <a:masterClrMapping/>
  </p:clrMapOvr>
  <p:transition spd="slow">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1511382489"/>
      </p:ext>
    </p:extLst>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28750"/>
            <a:ext cx="8153400" cy="1569660"/>
          </a:xfrm>
          <a:prstGeom prst="rect">
            <a:avLst/>
          </a:prstGeom>
          <a:noFill/>
          <a:ln>
            <a:noFill/>
          </a:ln>
        </p:spPr>
        <p:txBody>
          <a:bodyPr wrap="square" rtlCol="0">
            <a:spAutoFit/>
          </a:bodyPr>
          <a:lstStyle/>
          <a:p>
            <a:r>
              <a:rPr lang="en-US" sz="2400" dirty="0">
                <a:latin typeface="Century Gothic" charset="0"/>
                <a:ea typeface="Century Gothic" charset="0"/>
                <a:cs typeface="Century Gothic" charset="0"/>
              </a:rPr>
              <a:t>To the faithful you show yourself faithful</a:t>
            </a:r>
            <a:r>
              <a:rPr lang="en-US" sz="2400" dirty="0" smtClean="0">
                <a:latin typeface="Century Gothic" charset="0"/>
                <a:ea typeface="Century Gothic" charset="0"/>
                <a:cs typeface="Century Gothic" charset="0"/>
              </a:rPr>
              <a:t>; to </a:t>
            </a:r>
            <a:r>
              <a:rPr lang="en-US" sz="2400" dirty="0">
                <a:latin typeface="Century Gothic" charset="0"/>
                <a:ea typeface="Century Gothic" charset="0"/>
                <a:cs typeface="Century Gothic" charset="0"/>
              </a:rPr>
              <a:t>those with integrity you show integrity</a:t>
            </a:r>
            <a:r>
              <a:rPr lang="en-US" sz="2400" dirty="0" smtClean="0">
                <a:latin typeface="Century Gothic" charset="0"/>
                <a:ea typeface="Century Gothic" charset="0"/>
                <a:cs typeface="Century Gothic" charset="0"/>
              </a:rPr>
              <a:t>. To </a:t>
            </a:r>
            <a:r>
              <a:rPr lang="en-US" sz="2400" dirty="0">
                <a:latin typeface="Century Gothic" charset="0"/>
                <a:ea typeface="Century Gothic" charset="0"/>
                <a:cs typeface="Century Gothic" charset="0"/>
              </a:rPr>
              <a:t>the pure you show yourself pure, but to the crooked you show yourself shrewd.</a:t>
            </a: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PSALM 18:25-26</a:t>
            </a:r>
            <a:r>
              <a:rPr lang="en-US" sz="2800" b="1" dirty="0" smtClean="0"/>
              <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1352117868"/>
      </p:ext>
    </p:extLst>
  </p:cSld>
  <p:clrMapOvr>
    <a:masterClrMapping/>
  </p:clrMapOvr>
  <p:transition spd="slow">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488780" y="150495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a:t>5</a:t>
            </a:r>
            <a:endParaRPr sz="10000" dirty="0"/>
          </a:p>
        </p:txBody>
      </p:sp>
      <p:sp>
        <p:nvSpPr>
          <p:cNvPr id="2" name="TextBox 1"/>
          <p:cNvSpPr txBox="1"/>
          <p:nvPr/>
        </p:nvSpPr>
        <p:spPr>
          <a:xfrm>
            <a:off x="1371600" y="1504950"/>
            <a:ext cx="7391400" cy="2031325"/>
          </a:xfrm>
          <a:prstGeom prst="rect">
            <a:avLst/>
          </a:prstGeom>
          <a:noFill/>
        </p:spPr>
        <p:txBody>
          <a:bodyPr wrap="square" rtlCol="0">
            <a:spAutoFit/>
          </a:bodyPr>
          <a:lstStyle/>
          <a:p>
            <a:r>
              <a:rPr lang="en-US" sz="2400" b="1" dirty="0">
                <a:latin typeface="Century Gothic" charset="0"/>
                <a:ea typeface="Century Gothic" charset="0"/>
                <a:cs typeface="Century Gothic" charset="0"/>
              </a:rPr>
              <a:t>30 </a:t>
            </a:r>
            <a:r>
              <a:rPr lang="en-US" sz="2400" dirty="0">
                <a:latin typeface="Century Gothic" charset="0"/>
                <a:ea typeface="Century Gothic" charset="0"/>
                <a:cs typeface="Century Gothic" charset="0"/>
              </a:rPr>
              <a:t>Jacob named the place </a:t>
            </a:r>
            <a:r>
              <a:rPr lang="en-US" sz="2400" dirty="0" err="1">
                <a:latin typeface="Century Gothic" charset="0"/>
                <a:ea typeface="Century Gothic" charset="0"/>
                <a:cs typeface="Century Gothic" charset="0"/>
              </a:rPr>
              <a:t>Peniel</a:t>
            </a:r>
            <a:r>
              <a:rPr lang="en-US" sz="2400" dirty="0">
                <a:latin typeface="Century Gothic" charset="0"/>
                <a:ea typeface="Century Gothic" charset="0"/>
                <a:cs typeface="Century Gothic" charset="0"/>
              </a:rPr>
              <a:t> (which means “face of God”), for he said, “I have seen God face to face, yet my life has been spared.” </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GENESIS 32:30</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60516"/>
            <a:ext cx="7115731" cy="561692"/>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400" dirty="0" smtClean="0">
                <a:solidFill>
                  <a:schemeClr val="accent1">
                    <a:lumMod val="50000"/>
                  </a:schemeClr>
                </a:solidFill>
              </a:rPr>
              <a:t>WE NEED TO BE ALONE WITH GOD</a:t>
            </a:r>
            <a:endParaRPr sz="3400" dirty="0">
              <a:solidFill>
                <a:schemeClr val="accent1">
                  <a:lumMod val="50000"/>
                </a:schemeClr>
              </a:solidFill>
            </a:endParaRPr>
          </a:p>
        </p:txBody>
      </p:sp>
    </p:spTree>
    <p:extLst>
      <p:ext uri="{BB962C8B-B14F-4D97-AF65-F5344CB8AC3E}">
        <p14:creationId xmlns:p14="http://schemas.microsoft.com/office/powerpoint/2010/main" val="887543532"/>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28750"/>
            <a:ext cx="8153400" cy="1938992"/>
          </a:xfrm>
          <a:prstGeom prst="rect">
            <a:avLst/>
          </a:prstGeom>
          <a:noFill/>
          <a:ln>
            <a:noFill/>
          </a:ln>
        </p:spPr>
        <p:txBody>
          <a:bodyPr wrap="square" rtlCol="0">
            <a:spAutoFit/>
          </a:bodyPr>
          <a:lstStyle/>
          <a:p>
            <a:r>
              <a:rPr lang="en-US" sz="2400" dirty="0">
                <a:latin typeface="Century Gothic" charset="0"/>
                <a:ea typeface="Century Gothic" charset="0"/>
                <a:cs typeface="Century Gothic" charset="0"/>
              </a:rPr>
              <a:t>“To be alone with God is the only true way of arriving at a just knowledge of ourselves and our ways.  no matter what we may think about ourselves, or what others may think of us, the great question is what does God think of us?”</a:t>
            </a:r>
          </a:p>
        </p:txBody>
      </p:sp>
      <p:sp>
        <p:nvSpPr>
          <p:cNvPr id="3" name="Shape 135"/>
          <p:cNvSpPr/>
          <p:nvPr/>
        </p:nvSpPr>
        <p:spPr>
          <a:xfrm>
            <a:off x="595744" y="407372"/>
            <a:ext cx="5043056" cy="533479"/>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C.K. MACKINTOSH</a:t>
            </a:r>
            <a:endParaRPr sz="2800" dirty="0"/>
          </a:p>
        </p:txBody>
      </p:sp>
    </p:spTree>
    <p:extLst>
      <p:ext uri="{BB962C8B-B14F-4D97-AF65-F5344CB8AC3E}">
        <p14:creationId xmlns:p14="http://schemas.microsoft.com/office/powerpoint/2010/main" val="1720456547"/>
      </p:ext>
    </p:extLst>
  </p:cSld>
  <p:clrMapOvr>
    <a:masterClrMapping/>
  </p:clrMapOvr>
  <p:transition spd="slow">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44" y="940851"/>
            <a:ext cx="8153400" cy="3231654"/>
          </a:xfrm>
          <a:prstGeom prst="rect">
            <a:avLst/>
          </a:prstGeom>
          <a:noFill/>
          <a:ln>
            <a:noFill/>
          </a:ln>
        </p:spPr>
        <p:txBody>
          <a:bodyPr wrap="square" rtlCol="0">
            <a:spAutoFit/>
          </a:bodyPr>
          <a:lstStyle/>
          <a:p>
            <a:r>
              <a:rPr lang="en-US" sz="3400" dirty="0" smtClean="0">
                <a:latin typeface="Century Gothic" charset="0"/>
                <a:ea typeface="Century Gothic" charset="0"/>
                <a:cs typeface="Century Gothic" charset="0"/>
              </a:rPr>
              <a:t>COLOSSIANS 4:12</a:t>
            </a:r>
          </a:p>
          <a:p>
            <a:r>
              <a:rPr lang="en-US" sz="3400" dirty="0" smtClean="0">
                <a:latin typeface="Century Gothic" charset="0"/>
                <a:ea typeface="Century Gothic" charset="0"/>
                <a:cs typeface="Century Gothic" charset="0"/>
              </a:rPr>
              <a:t>ROMANS 15:30</a:t>
            </a:r>
          </a:p>
          <a:p>
            <a:r>
              <a:rPr lang="en-US" sz="3400" dirty="0" smtClean="0">
                <a:latin typeface="Century Gothic" charset="0"/>
                <a:ea typeface="Century Gothic" charset="0"/>
                <a:cs typeface="Century Gothic" charset="0"/>
              </a:rPr>
              <a:t>GENESIS 18</a:t>
            </a:r>
          </a:p>
          <a:p>
            <a:r>
              <a:rPr lang="en-US" sz="3400" dirty="0" smtClean="0">
                <a:latin typeface="Century Gothic" charset="0"/>
                <a:ea typeface="Century Gothic" charset="0"/>
                <a:cs typeface="Century Gothic" charset="0"/>
              </a:rPr>
              <a:t>DEUTERONOMY 9:25-26</a:t>
            </a:r>
          </a:p>
          <a:p>
            <a:r>
              <a:rPr lang="en-US" sz="3400" dirty="0" smtClean="0">
                <a:latin typeface="Century Gothic" charset="0"/>
                <a:ea typeface="Century Gothic" charset="0"/>
                <a:cs typeface="Century Gothic" charset="0"/>
              </a:rPr>
              <a:t>1 KINGS 18:42-44</a:t>
            </a:r>
          </a:p>
          <a:p>
            <a:r>
              <a:rPr lang="en-US" sz="3400" dirty="0" smtClean="0">
                <a:latin typeface="Century Gothic" charset="0"/>
                <a:ea typeface="Century Gothic" charset="0"/>
                <a:cs typeface="Century Gothic" charset="0"/>
              </a:rPr>
              <a:t>PSALM 39:12</a:t>
            </a:r>
            <a:endParaRPr lang="en-US" sz="3400" dirty="0">
              <a:latin typeface="Century Gothic" charset="0"/>
              <a:ea typeface="Century Gothic" charset="0"/>
              <a:cs typeface="Century Gothic" charset="0"/>
            </a:endParaRPr>
          </a:p>
        </p:txBody>
      </p:sp>
      <p:sp>
        <p:nvSpPr>
          <p:cNvPr id="3" name="Shape 135"/>
          <p:cNvSpPr/>
          <p:nvPr/>
        </p:nvSpPr>
        <p:spPr>
          <a:xfrm>
            <a:off x="595744" y="407372"/>
            <a:ext cx="7176656" cy="533479"/>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smtClean="0"/>
              <a:t>PROPER WRESTLING WITH GOD</a:t>
            </a:r>
            <a:endParaRPr sz="2800" dirty="0"/>
          </a:p>
        </p:txBody>
      </p:sp>
    </p:spTree>
    <p:extLst>
      <p:ext uri="{BB962C8B-B14F-4D97-AF65-F5344CB8AC3E}">
        <p14:creationId xmlns:p14="http://schemas.microsoft.com/office/powerpoint/2010/main" val="1353143518"/>
      </p:ext>
    </p:extLst>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488780" y="150495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a:t>5</a:t>
            </a:r>
            <a:endParaRPr sz="10000" dirty="0"/>
          </a:p>
        </p:txBody>
      </p:sp>
      <p:sp>
        <p:nvSpPr>
          <p:cNvPr id="2" name="TextBox 1"/>
          <p:cNvSpPr txBox="1"/>
          <p:nvPr/>
        </p:nvSpPr>
        <p:spPr>
          <a:xfrm>
            <a:off x="1371600" y="1504950"/>
            <a:ext cx="7391400" cy="2215991"/>
          </a:xfrm>
          <a:prstGeom prst="rect">
            <a:avLst/>
          </a:prstGeom>
          <a:noFill/>
        </p:spPr>
        <p:txBody>
          <a:bodyPr wrap="square" rtlCol="0">
            <a:spAutoFit/>
          </a:bodyPr>
          <a:lstStyle/>
          <a:p>
            <a:r>
              <a:rPr lang="en-US" sz="2800" dirty="0">
                <a:latin typeface="Century Gothic" charset="0"/>
                <a:ea typeface="Century Gothic" charset="0"/>
                <a:cs typeface="Century Gothic" charset="0"/>
              </a:rPr>
              <a:t>When Jesus saw him and knew he had been ill for a long time, he asked him, "Would you like to get well?" </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JOHN 5:6</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60516"/>
            <a:ext cx="6998711" cy="561692"/>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400" dirty="0" smtClean="0">
                <a:solidFill>
                  <a:schemeClr val="accent1">
                    <a:lumMod val="50000"/>
                  </a:schemeClr>
                </a:solidFill>
              </a:rPr>
              <a:t>GOD WANTS TO MAKE US WHOLE</a:t>
            </a:r>
            <a:endParaRPr sz="3400" dirty="0">
              <a:solidFill>
                <a:schemeClr val="accent1">
                  <a:lumMod val="50000"/>
                </a:schemeClr>
              </a:solidFill>
            </a:endParaRPr>
          </a:p>
        </p:txBody>
      </p:sp>
    </p:spTree>
    <p:extLst>
      <p:ext uri="{BB962C8B-B14F-4D97-AF65-F5344CB8AC3E}">
        <p14:creationId xmlns:p14="http://schemas.microsoft.com/office/powerpoint/2010/main" val="1867661243"/>
      </p:ext>
    </p:extLst>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28750"/>
            <a:ext cx="8153400" cy="461665"/>
          </a:xfrm>
          <a:prstGeom prst="rect">
            <a:avLst/>
          </a:prstGeom>
          <a:noFill/>
          <a:ln>
            <a:noFill/>
          </a:ln>
        </p:spPr>
        <p:txBody>
          <a:bodyPr wrap="square" rtlCol="0">
            <a:spAutoFit/>
          </a:bodyPr>
          <a:lstStyle/>
          <a:p>
            <a:r>
              <a:rPr lang="en-US" sz="2400">
                <a:latin typeface="Century Gothic" charset="0"/>
                <a:ea typeface="Century Gothic" charset="0"/>
                <a:cs typeface="Century Gothic" charset="0"/>
              </a:rPr>
              <a:t>“Sin enough and soon you will be unconscious of sin.”</a:t>
            </a:r>
            <a:endParaRPr lang="en-US" sz="2400" dirty="0">
              <a:latin typeface="Century Gothic" charset="0"/>
              <a:ea typeface="Century Gothic" charset="0"/>
              <a:cs typeface="Century Gothic" charset="0"/>
            </a:endParaRPr>
          </a:p>
        </p:txBody>
      </p:sp>
      <p:sp>
        <p:nvSpPr>
          <p:cNvPr id="3" name="Shape 135"/>
          <p:cNvSpPr/>
          <p:nvPr/>
        </p:nvSpPr>
        <p:spPr>
          <a:xfrm>
            <a:off x="595744" y="407372"/>
            <a:ext cx="5043056" cy="533479"/>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OSWALD CHAMBERS</a:t>
            </a:r>
            <a:endParaRPr sz="2800" dirty="0"/>
          </a:p>
        </p:txBody>
      </p:sp>
    </p:spTree>
    <p:extLst>
      <p:ext uri="{BB962C8B-B14F-4D97-AF65-F5344CB8AC3E}">
        <p14:creationId xmlns:p14="http://schemas.microsoft.com/office/powerpoint/2010/main" val="1968054300"/>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3" name="TextBox 2"/>
          <p:cNvSpPr txBox="1"/>
          <p:nvPr/>
        </p:nvSpPr>
        <p:spPr>
          <a:xfrm>
            <a:off x="1028699" y="1690985"/>
            <a:ext cx="70866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Century Gothic" panose="020B0502020202020204" pitchFamily="34" charset="0"/>
              </a:rPr>
              <a:t>WRESTLEMANIA 1</a:t>
            </a:r>
            <a:endParaRPr lang="en-US" sz="6000" b="1" dirty="0">
              <a:effectLst>
                <a:outerShdw blurRad="38100" dist="38100" dir="2700000" algn="tl">
                  <a:srgbClr val="000000">
                    <a:alpha val="43137"/>
                  </a:srgbClr>
                </a:outerShdw>
              </a:effectLst>
              <a:latin typeface="Century Gothic" panose="020B0502020202020204" pitchFamily="34" charset="0"/>
            </a:endParaRPr>
          </a:p>
        </p:txBody>
      </p:sp>
      <p:cxnSp>
        <p:nvCxnSpPr>
          <p:cNvPr id="6" name="Straight Connector 5"/>
          <p:cNvCxnSpPr/>
          <p:nvPr/>
        </p:nvCxnSpPr>
        <p:spPr>
          <a:xfrm>
            <a:off x="2667000" y="257175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24955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GOD vs JACOB</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211364844"/>
      </p:ext>
    </p:extLst>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28750"/>
            <a:ext cx="8153400" cy="1569660"/>
          </a:xfrm>
          <a:prstGeom prst="rect">
            <a:avLst/>
          </a:prstGeom>
          <a:noFill/>
          <a:ln>
            <a:noFill/>
          </a:ln>
        </p:spPr>
        <p:txBody>
          <a:bodyPr wrap="square" rtlCol="0">
            <a:spAutoFit/>
          </a:bodyPr>
          <a:lstStyle/>
          <a:p>
            <a:r>
              <a:rPr lang="en-US" sz="2400">
                <a:latin typeface="Century Gothic" charset="0"/>
                <a:ea typeface="Century Gothic" charset="0"/>
                <a:cs typeface="Century Gothic" charset="0"/>
              </a:rPr>
              <a:t>But he said to me, "My grace is sufficient for you, for my power is made perfect in weakness." Therefore I will boast all the more gladly about my weaknesses, so that Christ's power may rest on me.</a:t>
            </a:r>
            <a:endParaRPr lang="en-US" sz="2400" dirty="0">
              <a:latin typeface="Century Gothic" charset="0"/>
              <a:ea typeface="Century Gothic" charset="0"/>
              <a:cs typeface="Century Gothic" charset="0"/>
            </a:endParaRP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2 CORINTHIANS 12:9</a:t>
            </a:r>
            <a:r>
              <a:rPr lang="en-US" sz="2800" b="1" dirty="0" smtClean="0"/>
              <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1356587988"/>
      </p:ext>
    </p:extLst>
  </p:cSld>
  <p:clrMapOvr>
    <a:masterClrMapping/>
  </p:clrMapOvr>
  <p:transition spd="slow">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66054"/>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642725"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sz="10000" dirty="0"/>
              <a:t>1</a:t>
            </a:r>
          </a:p>
        </p:txBody>
      </p:sp>
      <p:sp>
        <p:nvSpPr>
          <p:cNvPr id="2" name="TextBox 1"/>
          <p:cNvSpPr txBox="1"/>
          <p:nvPr/>
        </p:nvSpPr>
        <p:spPr>
          <a:xfrm>
            <a:off x="1261035" y="1267763"/>
            <a:ext cx="7391400" cy="3139321"/>
          </a:xfrm>
          <a:prstGeom prst="rect">
            <a:avLst/>
          </a:prstGeom>
          <a:noFill/>
        </p:spPr>
        <p:txBody>
          <a:bodyPr wrap="square" rtlCol="0">
            <a:spAutoFit/>
          </a:bodyPr>
          <a:lstStyle/>
          <a:p>
            <a:r>
              <a:rPr lang="en-US" sz="2400" b="1" dirty="0">
                <a:latin typeface="Century Gothic" charset="0"/>
                <a:ea typeface="Century Gothic" charset="0"/>
                <a:cs typeface="Century Gothic" charset="0"/>
              </a:rPr>
              <a:t>16 </a:t>
            </a:r>
            <a:r>
              <a:rPr lang="en-US" sz="2400" dirty="0">
                <a:latin typeface="Century Gothic" charset="0"/>
                <a:ea typeface="Century Gothic" charset="0"/>
                <a:cs typeface="Century Gothic" charset="0"/>
              </a:rPr>
              <a:t>Make sure that no one is immoral or godless like Esau, who traded his birthright as the firstborn son for a single meal. </a:t>
            </a:r>
            <a:r>
              <a:rPr lang="en-US" sz="2400" b="1" dirty="0">
                <a:latin typeface="Century Gothic" charset="0"/>
                <a:ea typeface="Century Gothic" charset="0"/>
                <a:cs typeface="Century Gothic" charset="0"/>
              </a:rPr>
              <a:t>17 </a:t>
            </a:r>
            <a:r>
              <a:rPr lang="en-US" sz="2400" dirty="0">
                <a:latin typeface="Century Gothic" charset="0"/>
                <a:ea typeface="Century Gothic" charset="0"/>
                <a:cs typeface="Century Gothic" charset="0"/>
              </a:rPr>
              <a:t>You know that afterward, when he wanted his father’s blessing, he was rejected. It was too late for repentance, even though he begged with bitter tears</a:t>
            </a:r>
            <a:r>
              <a:rPr lang="en-US" sz="2400" dirty="0" smtClean="0">
                <a:latin typeface="Century Gothic" charset="0"/>
                <a:ea typeface="Century Gothic" charset="0"/>
                <a:cs typeface="Century Gothic" charset="0"/>
              </a:rPr>
              <a:t>.</a:t>
            </a: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2000" b="1" dirty="0" smtClean="0">
                <a:latin typeface="Century Gothic" panose="020B0502020202020204" pitchFamily="34" charset="0"/>
              </a:rPr>
              <a:t>HEBREWS 12:16-17</a:t>
            </a:r>
            <a:r>
              <a:rPr lang="en-US" sz="2000" b="1" dirty="0" smtClean="0">
                <a:latin typeface="Century Gothic" panose="020B0502020202020204" pitchFamily="34" charset="0"/>
              </a:rPr>
              <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45127"/>
            <a:ext cx="7638309" cy="592470"/>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600" dirty="0" smtClean="0">
                <a:solidFill>
                  <a:schemeClr val="accent1">
                    <a:lumMod val="50000"/>
                  </a:schemeClr>
                </a:solidFill>
              </a:rPr>
              <a:t>APPEARANCES CAN BE DECEPTIVE</a:t>
            </a:r>
            <a:endParaRPr sz="3600" dirty="0">
              <a:solidFill>
                <a:schemeClr val="accent1">
                  <a:lumMod val="50000"/>
                </a:schemeClr>
              </a:solidFill>
            </a:endParaRPr>
          </a:p>
        </p:txBody>
      </p:sp>
    </p:spTree>
    <p:extLst>
      <p:ext uri="{BB962C8B-B14F-4D97-AF65-F5344CB8AC3E}">
        <p14:creationId xmlns:p14="http://schemas.microsoft.com/office/powerpoint/2010/main" val="304046556"/>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9" cy="5187672"/>
          </a:xfrm>
          <a:prstGeom prst="rect">
            <a:avLst/>
          </a:prstGeom>
        </p:spPr>
      </p:pic>
    </p:spTree>
    <p:extLst>
      <p:ext uri="{BB962C8B-B14F-4D97-AF65-F5344CB8AC3E}">
        <p14:creationId xmlns:p14="http://schemas.microsoft.com/office/powerpoint/2010/main" val="19377510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086"/>
            <a:ext cx="9143999" cy="5170100"/>
          </a:xfrm>
          <a:prstGeom prst="rect">
            <a:avLst/>
          </a:prstGeom>
        </p:spPr>
      </p:pic>
    </p:spTree>
    <p:extLst>
      <p:ext uri="{BB962C8B-B14F-4D97-AF65-F5344CB8AC3E}">
        <p14:creationId xmlns:p14="http://schemas.microsoft.com/office/powerpoint/2010/main" val="462167394"/>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9" cy="5170100"/>
          </a:xfrm>
          <a:prstGeom prst="rect">
            <a:avLst/>
          </a:prstGeom>
        </p:spPr>
      </p:pic>
    </p:spTree>
    <p:extLst>
      <p:ext uri="{BB962C8B-B14F-4D97-AF65-F5344CB8AC3E}">
        <p14:creationId xmlns:p14="http://schemas.microsoft.com/office/powerpoint/2010/main" val="1629191134"/>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7"/>
            <a:ext cx="9144000" cy="5170099"/>
          </a:xfrm>
          <a:prstGeom prst="rect">
            <a:avLst/>
          </a:prstGeom>
        </p:spPr>
      </p:pic>
    </p:spTree>
    <p:extLst>
      <p:ext uri="{BB962C8B-B14F-4D97-AF65-F5344CB8AC3E}">
        <p14:creationId xmlns:p14="http://schemas.microsoft.com/office/powerpoint/2010/main" val="491380260"/>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2087"/>
            <a:ext cx="9144001" cy="5170099"/>
          </a:xfrm>
          <a:prstGeom prst="rect">
            <a:avLst/>
          </a:prstGeom>
        </p:spPr>
      </p:pic>
    </p:spTree>
    <p:extLst>
      <p:ext uri="{BB962C8B-B14F-4D97-AF65-F5344CB8AC3E}">
        <p14:creationId xmlns:p14="http://schemas.microsoft.com/office/powerpoint/2010/main" val="3858652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344</Words>
  <Application>Microsoft Macintosh PowerPoint</Application>
  <PresentationFormat>On-screen Show (16:9)</PresentationFormat>
  <Paragraphs>54</Paragraphs>
  <Slides>31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Calibri</vt:lpstr>
      <vt:lpstr>Century Gothic</vt:lpstr>
      <vt:lpstr>Arial</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53</cp:revision>
  <dcterms:created xsi:type="dcterms:W3CDTF">2015-12-16T01:48:19Z</dcterms:created>
  <dcterms:modified xsi:type="dcterms:W3CDTF">2016-02-04T22:49:39Z</dcterms:modified>
</cp:coreProperties>
</file>