
<file path=[Content_Types].xml><?xml version="1.0" encoding="utf-8"?>
<Types xmlns="http://schemas.openxmlformats.org/package/2006/content-types">
  <Default Extension="xml" ContentType="application/xml"/>
  <Default Extension="jpeg" ContentType="image/jpe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1" r:id="rId2"/>
    <p:sldId id="288" r:id="rId3"/>
    <p:sldId id="305" r:id="rId4"/>
    <p:sldId id="260" r:id="rId5"/>
    <p:sldId id="265" r:id="rId6"/>
    <p:sldId id="315" r:id="rId7"/>
    <p:sldId id="318" r:id="rId8"/>
    <p:sldId id="306" r:id="rId9"/>
    <p:sldId id="316" r:id="rId10"/>
    <p:sldId id="317" r:id="rId11"/>
    <p:sldId id="307" r:id="rId12"/>
    <p:sldId id="319" r:id="rId13"/>
    <p:sldId id="308" r:id="rId14"/>
    <p:sldId id="256" r:id="rId15"/>
    <p:sldId id="320" r:id="rId16"/>
    <p:sldId id="322" r:id="rId17"/>
    <p:sldId id="323" r:id="rId18"/>
    <p:sldId id="321" r:id="rId19"/>
    <p:sldId id="324" r:id="rId20"/>
    <p:sldId id="309" r:id="rId21"/>
    <p:sldId id="325" r:id="rId22"/>
    <p:sldId id="310" r:id="rId23"/>
    <p:sldId id="326" r:id="rId24"/>
    <p:sldId id="311" r:id="rId25"/>
    <p:sldId id="327" r:id="rId26"/>
    <p:sldId id="312" r:id="rId27"/>
    <p:sldId id="313" r:id="rId28"/>
    <p:sldId id="328" r:id="rId29"/>
    <p:sldId id="314" r:id="rId30"/>
    <p:sldId id="292"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1"/>
  </p:normalViewPr>
  <p:slideViewPr>
    <p:cSldViewPr>
      <p:cViewPr>
        <p:scale>
          <a:sx n="120" d="100"/>
          <a:sy n="120" d="100"/>
        </p:scale>
        <p:origin x="864" y="4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4824CE-7886-4282-8BCD-94851C5CBB33}" type="datetimeFigureOut">
              <a:rPr lang="en-US" smtClean="0"/>
              <a:t>10/19/17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35FD9-C03D-478F-91B5-DE523FEEABAE}" type="slidenum">
              <a:rPr lang="en-US" smtClean="0"/>
              <a:t>‹#›</a:t>
            </a:fld>
            <a:endParaRPr lang="en-US"/>
          </a:p>
        </p:txBody>
      </p:sp>
    </p:spTree>
    <p:extLst>
      <p:ext uri="{BB962C8B-B14F-4D97-AF65-F5344CB8AC3E}">
        <p14:creationId xmlns:p14="http://schemas.microsoft.com/office/powerpoint/2010/main" val="25866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2</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14</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20</a:t>
            </a:fld>
            <a:endParaRPr lang="en-US"/>
          </a:p>
        </p:txBody>
      </p:sp>
    </p:spTree>
    <p:extLst>
      <p:ext uri="{BB962C8B-B14F-4D97-AF65-F5344CB8AC3E}">
        <p14:creationId xmlns:p14="http://schemas.microsoft.com/office/powerpoint/2010/main" val="990847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22</a:t>
            </a:fld>
            <a:endParaRPr lang="en-US"/>
          </a:p>
        </p:txBody>
      </p:sp>
    </p:spTree>
    <p:extLst>
      <p:ext uri="{BB962C8B-B14F-4D97-AF65-F5344CB8AC3E}">
        <p14:creationId xmlns:p14="http://schemas.microsoft.com/office/powerpoint/2010/main" val="61551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24</a:t>
            </a:fld>
            <a:endParaRPr lang="en-US"/>
          </a:p>
        </p:txBody>
      </p:sp>
    </p:spTree>
    <p:extLst>
      <p:ext uri="{BB962C8B-B14F-4D97-AF65-F5344CB8AC3E}">
        <p14:creationId xmlns:p14="http://schemas.microsoft.com/office/powerpoint/2010/main" val="524156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26</a:t>
            </a:fld>
            <a:endParaRPr lang="en-US"/>
          </a:p>
        </p:txBody>
      </p:sp>
    </p:spTree>
    <p:extLst>
      <p:ext uri="{BB962C8B-B14F-4D97-AF65-F5344CB8AC3E}">
        <p14:creationId xmlns:p14="http://schemas.microsoft.com/office/powerpoint/2010/main" val="126759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27</a:t>
            </a:fld>
            <a:endParaRPr lang="en-US"/>
          </a:p>
        </p:txBody>
      </p:sp>
    </p:spTree>
    <p:extLst>
      <p:ext uri="{BB962C8B-B14F-4D97-AF65-F5344CB8AC3E}">
        <p14:creationId xmlns:p14="http://schemas.microsoft.com/office/powerpoint/2010/main" val="952475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29</a:t>
            </a:fld>
            <a:endParaRPr lang="en-US"/>
          </a:p>
        </p:txBody>
      </p:sp>
    </p:spTree>
    <p:extLst>
      <p:ext uri="{BB962C8B-B14F-4D97-AF65-F5344CB8AC3E}">
        <p14:creationId xmlns:p14="http://schemas.microsoft.com/office/powerpoint/2010/main" val="53746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9B1FCB-14DE-4030-BCFD-975836925E5B}" type="datetimeFigureOut">
              <a:rPr lang="en-US" smtClean="0"/>
              <a:t>10/19/17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412591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B1FCB-14DE-4030-BCFD-975836925E5B}" type="datetimeFigureOut">
              <a:rPr lang="en-US" smtClean="0"/>
              <a:t>10/19/17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329747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B1FCB-14DE-4030-BCFD-975836925E5B}" type="datetimeFigureOut">
              <a:rPr lang="en-US" smtClean="0"/>
              <a:t>10/19/17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45035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B1FCB-14DE-4030-BCFD-975836925E5B}" type="datetimeFigureOut">
              <a:rPr lang="en-US" smtClean="0"/>
              <a:t>10/19/17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249352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9B1FCB-14DE-4030-BCFD-975836925E5B}" type="datetimeFigureOut">
              <a:rPr lang="en-US" smtClean="0"/>
              <a:t>10/19/17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164807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B1FCB-14DE-4030-BCFD-975836925E5B}" type="datetimeFigureOut">
              <a:rPr lang="en-US" smtClean="0"/>
              <a:t>10/19/17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4182063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B1FCB-14DE-4030-BCFD-975836925E5B}" type="datetimeFigureOut">
              <a:rPr lang="en-US" smtClean="0"/>
              <a:t>10/19/17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1630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B1FCB-14DE-4030-BCFD-975836925E5B}" type="datetimeFigureOut">
              <a:rPr lang="en-US" smtClean="0"/>
              <a:t>10/19/17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270832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B1FCB-14DE-4030-BCFD-975836925E5B}" type="datetimeFigureOut">
              <a:rPr lang="en-US" smtClean="0"/>
              <a:t>10/19/17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113084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B1FCB-14DE-4030-BCFD-975836925E5B}" type="datetimeFigureOut">
              <a:rPr lang="en-US" smtClean="0"/>
              <a:t>10/19/17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239679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B1FCB-14DE-4030-BCFD-975836925E5B}" type="datetimeFigureOut">
              <a:rPr lang="en-US" smtClean="0"/>
              <a:t>10/19/17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9178212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15000" contras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89B1FCB-14DE-4030-BCFD-975836925E5B}" type="datetimeFigureOut">
              <a:rPr lang="en-US" smtClean="0"/>
              <a:t>10/19/17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BB09655-5890-4D2E-878A-D64D503F5365}" type="slidenum">
              <a:rPr lang="en-US" smtClean="0"/>
              <a:t>‹#›</a:t>
            </a:fld>
            <a:endParaRPr lang="en-US"/>
          </a:p>
        </p:txBody>
      </p:sp>
    </p:spTree>
    <p:extLst>
      <p:ext uri="{BB962C8B-B14F-4D97-AF65-F5344CB8AC3E}">
        <p14:creationId xmlns:p14="http://schemas.microsoft.com/office/powerpoint/2010/main" val="1203136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3.tiff"/></Relationships>
</file>

<file path=ppt/slides/_rels/slide17.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8.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jim.smith\Google Drive\Jim\The Beatitudes\thebeatsthe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 y="0"/>
            <a:ext cx="914400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20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6903" y="1809750"/>
            <a:ext cx="8763000" cy="2123658"/>
          </a:xfrm>
          <a:prstGeom prst="rect">
            <a:avLst/>
          </a:prstGeom>
        </p:spPr>
        <p:txBody>
          <a:bodyPr wrap="square">
            <a:spAutoFit/>
          </a:bodyPr>
          <a:lstStyle/>
          <a:p>
            <a:r>
              <a:rPr lang="en-US" sz="3600" b="1"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rPr>
              <a:t>Why should we be MERCIFUL?</a:t>
            </a:r>
            <a:endParaRPr lang="en-US" sz="3600" b="1"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endParaRPr>
          </a:p>
          <a:p>
            <a:pPr marL="457200" indent="-457200">
              <a:buFont typeface="+mj-lt"/>
              <a:buAutoNum type="arabicPeriod"/>
            </a:pPr>
            <a:r>
              <a:rPr lang="en-US" sz="2400" b="1" dirty="0" smtClean="0">
                <a:solidFill>
                  <a:schemeClr val="bg1"/>
                </a:solidFill>
                <a:effectLst>
                  <a:outerShdw blurRad="50800" dist="50800" dir="5400000" algn="ctr" rotWithShape="0">
                    <a:schemeClr val="tx1"/>
                  </a:outerShdw>
                </a:effectLst>
              </a:rPr>
              <a:t>God has shown me MERCY</a:t>
            </a:r>
          </a:p>
          <a:p>
            <a:pPr marL="457200" indent="-457200">
              <a:buFont typeface="+mj-lt"/>
              <a:buAutoNum type="arabicPeriod"/>
            </a:pPr>
            <a:r>
              <a:rPr lang="en-US" sz="2400" b="1" dirty="0" smtClean="0">
                <a:solidFill>
                  <a:schemeClr val="bg1"/>
                </a:solidFill>
                <a:effectLst>
                  <a:outerShdw blurRad="50800" dist="50800" dir="5400000" algn="ctr" rotWithShape="0">
                    <a:schemeClr val="tx1"/>
                  </a:outerShdw>
                </a:effectLst>
                <a:ea typeface="A little sunshine" panose="02000603000000000000" pitchFamily="2" charset="0"/>
              </a:rPr>
              <a:t>God COMMANDS me to be merciful</a:t>
            </a:r>
            <a:r>
              <a:rPr lang="en-US" sz="2400" b="1" dirty="0">
                <a:solidFill>
                  <a:schemeClr val="bg1"/>
                </a:solidFill>
                <a:effectLst>
                  <a:outerShdw blurRad="50800" dist="50800" dir="5400000" algn="ctr" rotWithShape="0">
                    <a:schemeClr val="tx1"/>
                  </a:outerShdw>
                </a:effectLst>
              </a:rPr>
              <a:t/>
            </a:r>
            <a:br>
              <a:rPr lang="en-US" sz="2400" b="1" dirty="0">
                <a:solidFill>
                  <a:schemeClr val="bg1"/>
                </a:solidFill>
                <a:effectLst>
                  <a:outerShdw blurRad="50800" dist="50800" dir="5400000" algn="ctr" rotWithShape="0">
                    <a:schemeClr val="tx1"/>
                  </a:outerShdw>
                </a:effectLst>
              </a:rPr>
            </a:br>
            <a:endParaRPr lang="en-US" sz="2400" b="1" dirty="0">
              <a:solidFill>
                <a:schemeClr val="bg1"/>
              </a:solidFill>
              <a:effectLst>
                <a:outerShdw blurRad="50800" dist="50800" dir="5400000" algn="ctr" rotWithShape="0">
                  <a:schemeClr val="tx1"/>
                </a:outerShdw>
              </a:effectLst>
            </a:endParaRPr>
          </a:p>
          <a:p>
            <a:r>
              <a:rPr lang="en-US" sz="2400" b="1" baseline="30000" dirty="0">
                <a:solidFill>
                  <a:schemeClr val="bg1"/>
                </a:solidFill>
                <a:effectLst>
                  <a:outerShdw blurRad="50800" dist="50800" dir="5400000" algn="ctr" rotWithShape="0">
                    <a:schemeClr val="tx1"/>
                  </a:outerShdw>
                </a:effectLst>
              </a:rPr>
              <a:t> </a:t>
            </a:r>
            <a:endParaRPr lang="en-US" sz="2400" b="1" dirty="0">
              <a:solidFill>
                <a:schemeClr val="bg1"/>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3810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953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6903" y="1809750"/>
            <a:ext cx="8763000" cy="1754326"/>
          </a:xfrm>
          <a:prstGeom prst="rect">
            <a:avLst/>
          </a:prstGeom>
        </p:spPr>
        <p:txBody>
          <a:bodyPr wrap="square">
            <a:spAutoFit/>
          </a:bodyPr>
          <a:lstStyle/>
          <a:p>
            <a:r>
              <a:rPr lang="en-US" sz="3600" b="1"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rPr>
              <a:t>Why should we be MERCIFUL?</a:t>
            </a:r>
            <a:endParaRPr lang="en-US" sz="3600" b="1"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endParaRPr>
          </a:p>
          <a:p>
            <a:pPr marL="457200" indent="-457200">
              <a:buFont typeface="+mj-lt"/>
              <a:buAutoNum type="arabicPeriod"/>
            </a:pPr>
            <a:r>
              <a:rPr lang="en-US" sz="2400" b="1" dirty="0" smtClean="0">
                <a:solidFill>
                  <a:schemeClr val="bg1"/>
                </a:solidFill>
                <a:effectLst>
                  <a:outerShdw blurRad="50800" dist="50800" dir="5400000" algn="ctr" rotWithShape="0">
                    <a:schemeClr val="tx1"/>
                  </a:outerShdw>
                </a:effectLst>
              </a:rPr>
              <a:t>God has shown me MERCY</a:t>
            </a:r>
          </a:p>
          <a:p>
            <a:pPr marL="457200" indent="-457200">
              <a:buFont typeface="+mj-lt"/>
              <a:buAutoNum type="arabicPeriod"/>
            </a:pPr>
            <a:r>
              <a:rPr lang="en-US" sz="2400" b="1" dirty="0" smtClean="0">
                <a:solidFill>
                  <a:schemeClr val="bg1"/>
                </a:solidFill>
                <a:effectLst>
                  <a:outerShdw blurRad="50800" dist="50800" dir="5400000" algn="ctr" rotWithShape="0">
                    <a:schemeClr val="tx1"/>
                  </a:outerShdw>
                </a:effectLst>
                <a:ea typeface="A little sunshine" panose="02000603000000000000" pitchFamily="2" charset="0"/>
              </a:rPr>
              <a:t>God COMMANDS me to be merciful</a:t>
            </a:r>
          </a:p>
          <a:p>
            <a:pPr marL="457200" indent="-457200">
              <a:buFont typeface="+mj-lt"/>
              <a:buAutoNum type="arabicPeriod"/>
            </a:pPr>
            <a:r>
              <a:rPr lang="en-US" sz="2400" b="1" dirty="0" smtClean="0">
                <a:solidFill>
                  <a:schemeClr val="bg1"/>
                </a:solidFill>
                <a:effectLst>
                  <a:outerShdw blurRad="50800" dist="50800" dir="5400000" algn="ctr" rotWithShape="0">
                    <a:schemeClr val="tx1"/>
                  </a:outerShdw>
                </a:effectLst>
                <a:ea typeface="A little sunshine" panose="02000603000000000000" pitchFamily="2" charset="0"/>
              </a:rPr>
              <a:t>I’m going to NEED more mercy in the future</a:t>
            </a:r>
            <a:r>
              <a:rPr lang="en-US" sz="2400" b="1" baseline="30000" dirty="0">
                <a:solidFill>
                  <a:schemeClr val="bg1"/>
                </a:solidFill>
                <a:effectLst>
                  <a:outerShdw blurRad="50800" dist="50800" dir="5400000" algn="ctr" rotWithShape="0">
                    <a:schemeClr val="tx1"/>
                  </a:outerShdw>
                </a:effectLst>
              </a:rPr>
              <a:t> </a:t>
            </a:r>
            <a:endParaRPr lang="en-US" sz="2400" b="1" dirty="0">
              <a:solidFill>
                <a:schemeClr val="bg1"/>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3810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35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6429" y="1885950"/>
            <a:ext cx="7391400" cy="1815882"/>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James 2:13</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a:solidFill>
                  <a:schemeClr val="bg1"/>
                </a:solidFill>
              </a:rPr>
              <a:t> You must show mercy to others, or God won’t show mercy to you…  </a:t>
            </a:r>
            <a:r>
              <a:rPr lang="en-US" sz="2800" b="1" dirty="0" smtClean="0">
                <a:solidFill>
                  <a:schemeClr val="bg1"/>
                </a:solidFill>
              </a:rPr>
              <a:t>But the </a:t>
            </a:r>
            <a:r>
              <a:rPr lang="en-US" sz="2800" b="1" dirty="0">
                <a:solidFill>
                  <a:schemeClr val="bg1"/>
                </a:solidFill>
              </a:rPr>
              <a:t>person </a:t>
            </a:r>
            <a:r>
              <a:rPr lang="en-US" sz="2800" b="1" u="sng" dirty="0">
                <a:solidFill>
                  <a:schemeClr val="bg1"/>
                </a:solidFill>
              </a:rPr>
              <a:t>who shows mercy</a:t>
            </a:r>
            <a:r>
              <a:rPr lang="en-US" sz="2800" b="1" dirty="0">
                <a:solidFill>
                  <a:schemeClr val="bg1"/>
                </a:solidFill>
              </a:rPr>
              <a:t> can stand without fear at the judgment.</a:t>
            </a:r>
          </a:p>
        </p:txBody>
      </p:sp>
      <p:cxnSp>
        <p:nvCxnSpPr>
          <p:cNvPr id="6" name="Straight Connector 5"/>
          <p:cNvCxnSpPr/>
          <p:nvPr/>
        </p:nvCxnSpPr>
        <p:spPr>
          <a:xfrm>
            <a:off x="9144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954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6903" y="1809750"/>
            <a:ext cx="8763000" cy="2862322"/>
          </a:xfrm>
          <a:prstGeom prst="rect">
            <a:avLst/>
          </a:prstGeom>
        </p:spPr>
        <p:txBody>
          <a:bodyPr wrap="square">
            <a:spAutoFit/>
          </a:bodyPr>
          <a:lstStyle/>
          <a:p>
            <a:r>
              <a:rPr lang="en-US" sz="3600" b="1"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rPr>
              <a:t>Why should we be MERCIFUL?</a:t>
            </a:r>
            <a:endParaRPr lang="en-US" sz="3600" b="1"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endParaRPr>
          </a:p>
          <a:p>
            <a:pPr marL="457200" indent="-457200">
              <a:buFont typeface="+mj-lt"/>
              <a:buAutoNum type="arabicPeriod"/>
            </a:pPr>
            <a:r>
              <a:rPr lang="en-US" sz="2400" b="1" dirty="0" smtClean="0">
                <a:solidFill>
                  <a:schemeClr val="bg1"/>
                </a:solidFill>
                <a:effectLst>
                  <a:outerShdw blurRad="50800" dist="50800" dir="5400000" algn="ctr" rotWithShape="0">
                    <a:schemeClr val="tx1"/>
                  </a:outerShdw>
                </a:effectLst>
              </a:rPr>
              <a:t>God has shown me MERCY</a:t>
            </a:r>
          </a:p>
          <a:p>
            <a:pPr marL="457200" indent="-457200">
              <a:buFont typeface="+mj-lt"/>
              <a:buAutoNum type="arabicPeriod"/>
            </a:pPr>
            <a:r>
              <a:rPr lang="en-US" sz="2400" b="1" dirty="0" smtClean="0">
                <a:solidFill>
                  <a:schemeClr val="bg1"/>
                </a:solidFill>
                <a:effectLst>
                  <a:outerShdw blurRad="50800" dist="50800" dir="5400000" algn="ctr" rotWithShape="0">
                    <a:schemeClr val="tx1"/>
                  </a:outerShdw>
                </a:effectLst>
                <a:ea typeface="A little sunshine" panose="02000603000000000000" pitchFamily="2" charset="0"/>
              </a:rPr>
              <a:t>God COMMANDS me to be merciful</a:t>
            </a:r>
          </a:p>
          <a:p>
            <a:pPr marL="457200" indent="-457200">
              <a:buFont typeface="+mj-lt"/>
              <a:buAutoNum type="arabicPeriod"/>
            </a:pPr>
            <a:r>
              <a:rPr lang="en-US" sz="2400" b="1" dirty="0" smtClean="0">
                <a:solidFill>
                  <a:schemeClr val="bg1"/>
                </a:solidFill>
                <a:effectLst>
                  <a:outerShdw blurRad="50800" dist="50800" dir="5400000" algn="ctr" rotWithShape="0">
                    <a:schemeClr val="tx1"/>
                  </a:outerShdw>
                </a:effectLst>
                <a:ea typeface="A little sunshine" panose="02000603000000000000" pitchFamily="2" charset="0"/>
              </a:rPr>
              <a:t>I’m going to NEED more mercy in the future</a:t>
            </a:r>
          </a:p>
          <a:p>
            <a:pPr marL="457200" indent="-457200">
              <a:buFont typeface="+mj-lt"/>
              <a:buAutoNum type="arabicPeriod"/>
            </a:pPr>
            <a:r>
              <a:rPr lang="en-US" sz="2400" b="1" dirty="0" smtClean="0">
                <a:solidFill>
                  <a:schemeClr val="bg1"/>
                </a:solidFill>
                <a:effectLst>
                  <a:outerShdw blurRad="50800" dist="50800" dir="5400000" algn="ctr" rotWithShape="0">
                    <a:schemeClr val="tx1"/>
                  </a:outerShdw>
                </a:effectLst>
                <a:ea typeface="A little sunshine" panose="02000603000000000000" pitchFamily="2" charset="0"/>
              </a:rPr>
              <a:t>Showing mercy brings or causes HAPPINESS</a:t>
            </a:r>
            <a:r>
              <a:rPr lang="en-US" sz="2400" b="1" dirty="0">
                <a:solidFill>
                  <a:schemeClr val="bg1"/>
                </a:solidFill>
                <a:effectLst>
                  <a:outerShdw blurRad="50800" dist="50800" dir="5400000" algn="ctr" rotWithShape="0">
                    <a:schemeClr val="tx1"/>
                  </a:outerShdw>
                </a:effectLst>
              </a:rPr>
              <a:t/>
            </a:r>
            <a:br>
              <a:rPr lang="en-US" sz="2400" b="1" dirty="0">
                <a:solidFill>
                  <a:schemeClr val="bg1"/>
                </a:solidFill>
                <a:effectLst>
                  <a:outerShdw blurRad="50800" dist="50800" dir="5400000" algn="ctr" rotWithShape="0">
                    <a:schemeClr val="tx1"/>
                  </a:outerShdw>
                </a:effectLst>
              </a:rPr>
            </a:br>
            <a:endParaRPr lang="en-US" sz="2400" b="1" dirty="0">
              <a:solidFill>
                <a:schemeClr val="bg1"/>
              </a:solidFill>
              <a:effectLst>
                <a:outerShdw blurRad="50800" dist="50800" dir="5400000" algn="ctr" rotWithShape="0">
                  <a:schemeClr val="tx1"/>
                </a:outerShdw>
              </a:effectLst>
            </a:endParaRPr>
          </a:p>
          <a:p>
            <a:r>
              <a:rPr lang="en-US" sz="2400" b="1" baseline="30000" dirty="0">
                <a:solidFill>
                  <a:schemeClr val="bg1"/>
                </a:solidFill>
                <a:effectLst>
                  <a:outerShdw blurRad="50800" dist="50800" dir="5400000" algn="ctr" rotWithShape="0">
                    <a:schemeClr val="tx1"/>
                  </a:outerShdw>
                </a:effectLst>
              </a:rPr>
              <a:t> </a:t>
            </a:r>
            <a:endParaRPr lang="en-US" sz="2400" b="1" dirty="0">
              <a:solidFill>
                <a:schemeClr val="bg1"/>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3810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641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95550"/>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p</a:t>
            </a: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eople’s Quirks </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1066800" y="1657350"/>
            <a:ext cx="7267303"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Be patient with</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8600" y="613035"/>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1</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1965424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213" y="2433084"/>
            <a:ext cx="3463575" cy="2513566"/>
          </a:xfrm>
          <a:prstGeom prst="rect">
            <a:avLst/>
          </a:prstGeom>
        </p:spPr>
      </p:pic>
      <p:sp>
        <p:nvSpPr>
          <p:cNvPr id="5" name="TextBox 4"/>
          <p:cNvSpPr txBox="1"/>
          <p:nvPr/>
        </p:nvSpPr>
        <p:spPr>
          <a:xfrm>
            <a:off x="4750430" y="431955"/>
            <a:ext cx="4375849" cy="1015663"/>
          </a:xfrm>
          <a:prstGeom prst="rect">
            <a:avLst/>
          </a:prstGeom>
          <a:noFill/>
        </p:spPr>
        <p:txBody>
          <a:bodyPr wrap="square" rtlCol="0">
            <a:spAutoFit/>
          </a:bodyPr>
          <a:lstStyle/>
          <a:p>
            <a:r>
              <a:rPr lang="en-US" sz="6000" b="1" dirty="0" smtClean="0"/>
              <a:t>YASIEL PUIG</a:t>
            </a:r>
            <a:endParaRPr lang="en-US" sz="6000" b="1" dirty="0"/>
          </a:p>
        </p:txBody>
      </p:sp>
    </p:spTree>
    <p:extLst>
      <p:ext uri="{BB962C8B-B14F-4D97-AF65-F5344CB8AC3E}">
        <p14:creationId xmlns:p14="http://schemas.microsoft.com/office/powerpoint/2010/main" val="1845952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33350"/>
            <a:ext cx="4356839" cy="2800350"/>
          </a:xfrm>
          <a:prstGeom prst="rect">
            <a:avLst/>
          </a:prstGeom>
        </p:spPr>
      </p:pic>
      <p:pic>
        <p:nvPicPr>
          <p:cNvPr id="4" name="Picture 3"/>
          <p:cNvPicPr>
            <a:picLocks noChangeAspect="1"/>
          </p:cNvPicPr>
          <p:nvPr/>
        </p:nvPicPr>
        <p:blipFill>
          <a:blip r:embed="rId3"/>
          <a:stretch>
            <a:fillRect/>
          </a:stretch>
        </p:blipFill>
        <p:spPr>
          <a:xfrm>
            <a:off x="173213" y="2433084"/>
            <a:ext cx="3463575" cy="2513566"/>
          </a:xfrm>
          <a:prstGeom prst="rect">
            <a:avLst/>
          </a:prstGeom>
        </p:spPr>
      </p:pic>
      <p:sp>
        <p:nvSpPr>
          <p:cNvPr id="5" name="TextBox 4"/>
          <p:cNvSpPr txBox="1"/>
          <p:nvPr/>
        </p:nvSpPr>
        <p:spPr>
          <a:xfrm>
            <a:off x="4750430" y="431955"/>
            <a:ext cx="4375849" cy="1015663"/>
          </a:xfrm>
          <a:prstGeom prst="rect">
            <a:avLst/>
          </a:prstGeom>
          <a:noFill/>
        </p:spPr>
        <p:txBody>
          <a:bodyPr wrap="square" rtlCol="0">
            <a:spAutoFit/>
          </a:bodyPr>
          <a:lstStyle/>
          <a:p>
            <a:r>
              <a:rPr lang="en-US" sz="6000" b="1" dirty="0" smtClean="0"/>
              <a:t>YASIEL PUIG</a:t>
            </a:r>
            <a:endParaRPr lang="en-US" sz="6000" b="1" dirty="0"/>
          </a:p>
        </p:txBody>
      </p:sp>
    </p:spTree>
    <p:extLst>
      <p:ext uri="{BB962C8B-B14F-4D97-AF65-F5344CB8AC3E}">
        <p14:creationId xmlns:p14="http://schemas.microsoft.com/office/powerpoint/2010/main" val="1134225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33350"/>
            <a:ext cx="4356839" cy="2800350"/>
          </a:xfrm>
          <a:prstGeom prst="rect">
            <a:avLst/>
          </a:prstGeom>
        </p:spPr>
      </p:pic>
      <p:pic>
        <p:nvPicPr>
          <p:cNvPr id="3" name="Picture 2"/>
          <p:cNvPicPr>
            <a:picLocks noChangeAspect="1"/>
          </p:cNvPicPr>
          <p:nvPr/>
        </p:nvPicPr>
        <p:blipFill>
          <a:blip r:embed="rId3"/>
          <a:stretch>
            <a:fillRect/>
          </a:stretch>
        </p:blipFill>
        <p:spPr>
          <a:xfrm>
            <a:off x="3657600" y="1792732"/>
            <a:ext cx="5227488" cy="3153918"/>
          </a:xfrm>
          <a:prstGeom prst="rect">
            <a:avLst/>
          </a:prstGeom>
        </p:spPr>
      </p:pic>
      <p:pic>
        <p:nvPicPr>
          <p:cNvPr id="4" name="Picture 3"/>
          <p:cNvPicPr>
            <a:picLocks noChangeAspect="1"/>
          </p:cNvPicPr>
          <p:nvPr/>
        </p:nvPicPr>
        <p:blipFill>
          <a:blip r:embed="rId4"/>
          <a:stretch>
            <a:fillRect/>
          </a:stretch>
        </p:blipFill>
        <p:spPr>
          <a:xfrm>
            <a:off x="173213" y="2433084"/>
            <a:ext cx="3463575" cy="2513566"/>
          </a:xfrm>
          <a:prstGeom prst="rect">
            <a:avLst/>
          </a:prstGeom>
        </p:spPr>
      </p:pic>
      <p:sp>
        <p:nvSpPr>
          <p:cNvPr id="5" name="TextBox 4"/>
          <p:cNvSpPr txBox="1"/>
          <p:nvPr/>
        </p:nvSpPr>
        <p:spPr>
          <a:xfrm>
            <a:off x="4750430" y="431955"/>
            <a:ext cx="4375849" cy="1015663"/>
          </a:xfrm>
          <a:prstGeom prst="rect">
            <a:avLst/>
          </a:prstGeom>
          <a:noFill/>
        </p:spPr>
        <p:txBody>
          <a:bodyPr wrap="square" rtlCol="0">
            <a:spAutoFit/>
          </a:bodyPr>
          <a:lstStyle/>
          <a:p>
            <a:r>
              <a:rPr lang="en-US" sz="6000" b="1" dirty="0" smtClean="0"/>
              <a:t>YASIEL PUIG</a:t>
            </a:r>
            <a:endParaRPr lang="en-US" sz="6000" b="1" dirty="0"/>
          </a:p>
        </p:txBody>
      </p:sp>
    </p:spTree>
    <p:extLst>
      <p:ext uri="{BB962C8B-B14F-4D97-AF65-F5344CB8AC3E}">
        <p14:creationId xmlns:p14="http://schemas.microsoft.com/office/powerpoint/2010/main" val="1870993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33350"/>
            <a:ext cx="4572000" cy="3429000"/>
          </a:xfrm>
          <a:prstGeom prst="rect">
            <a:avLst/>
          </a:prstGeom>
        </p:spPr>
      </p:pic>
      <p:pic>
        <p:nvPicPr>
          <p:cNvPr id="3" name="Picture 2"/>
          <p:cNvPicPr>
            <a:picLocks noChangeAspect="1"/>
          </p:cNvPicPr>
          <p:nvPr/>
        </p:nvPicPr>
        <p:blipFill>
          <a:blip r:embed="rId3"/>
          <a:stretch>
            <a:fillRect/>
          </a:stretch>
        </p:blipFill>
        <p:spPr>
          <a:xfrm>
            <a:off x="5257800" y="133350"/>
            <a:ext cx="3669805" cy="2825750"/>
          </a:xfrm>
          <a:prstGeom prst="rect">
            <a:avLst/>
          </a:prstGeom>
        </p:spPr>
      </p:pic>
      <p:pic>
        <p:nvPicPr>
          <p:cNvPr id="4" name="Picture 3"/>
          <p:cNvPicPr>
            <a:picLocks noChangeAspect="1"/>
          </p:cNvPicPr>
          <p:nvPr/>
        </p:nvPicPr>
        <p:blipFill>
          <a:blip r:embed="rId4"/>
          <a:stretch>
            <a:fillRect/>
          </a:stretch>
        </p:blipFill>
        <p:spPr>
          <a:xfrm>
            <a:off x="3962400" y="2516910"/>
            <a:ext cx="3405768" cy="2554326"/>
          </a:xfrm>
          <a:prstGeom prst="rect">
            <a:avLst/>
          </a:prstGeom>
        </p:spPr>
      </p:pic>
      <p:sp>
        <p:nvSpPr>
          <p:cNvPr id="5" name="TextBox 4"/>
          <p:cNvSpPr txBox="1"/>
          <p:nvPr/>
        </p:nvSpPr>
        <p:spPr>
          <a:xfrm>
            <a:off x="171893" y="4001322"/>
            <a:ext cx="4375849" cy="630942"/>
          </a:xfrm>
          <a:prstGeom prst="rect">
            <a:avLst/>
          </a:prstGeom>
          <a:noFill/>
        </p:spPr>
        <p:txBody>
          <a:bodyPr wrap="square" rtlCol="0">
            <a:spAutoFit/>
          </a:bodyPr>
          <a:lstStyle/>
          <a:p>
            <a:r>
              <a:rPr lang="en-US" sz="3500" b="1" dirty="0" smtClean="0">
                <a:solidFill>
                  <a:schemeClr val="bg1"/>
                </a:solidFill>
              </a:rPr>
              <a:t>HOMER SIMPSON</a:t>
            </a:r>
            <a:endParaRPr lang="en-US" sz="3500" b="1" dirty="0">
              <a:solidFill>
                <a:schemeClr val="bg1"/>
              </a:solidFill>
            </a:endParaRPr>
          </a:p>
        </p:txBody>
      </p:sp>
    </p:spTree>
    <p:extLst>
      <p:ext uri="{BB962C8B-B14F-4D97-AF65-F5344CB8AC3E}">
        <p14:creationId xmlns:p14="http://schemas.microsoft.com/office/powerpoint/2010/main" val="226225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155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1663808"/>
            <a:ext cx="6172200" cy="1415772"/>
          </a:xfrm>
          <a:prstGeom prst="rect">
            <a:avLst/>
          </a:prstGeom>
        </p:spPr>
        <p:txBody>
          <a:bodyPr wrap="square">
            <a:spAutoFit/>
          </a:bodyPr>
          <a:lstStyle/>
          <a:p>
            <a:pPr algn="ctr"/>
            <a:r>
              <a:rPr lang="en-US" sz="8600" b="1" dirty="0" smtClean="0">
                <a:solidFill>
                  <a:schemeClr val="bg1"/>
                </a:solidFill>
                <a:effectLst>
                  <a:outerShdw blurRad="50800" dist="50800" dir="5400000" algn="ctr" rotWithShape="0">
                    <a:schemeClr val="tx1"/>
                  </a:outerShdw>
                </a:effectLst>
                <a:latin typeface="Edwardian Script ITC" panose="030303020407070D0804" pitchFamily="66" charset="0"/>
                <a:ea typeface="A little sunshine" panose="02000603000000000000" pitchFamily="2" charset="0"/>
                <a:cs typeface="Verdana" panose="020B0604030504040204" pitchFamily="34" charset="0"/>
              </a:rPr>
              <a:t>Have</a:t>
            </a:r>
            <a:endParaRPr lang="en-US" sz="8600" dirty="0">
              <a:solidFill>
                <a:schemeClr val="bg1"/>
              </a:solidFill>
              <a:effectLst>
                <a:outerShdw blurRad="50800" dist="50800" dir="5400000" algn="ctr" rotWithShape="0">
                  <a:schemeClr val="tx1"/>
                </a:outerShdw>
              </a:effectLst>
              <a:latin typeface="Edwardian Script ITC" panose="030303020407070D0804" pitchFamily="66" charset="0"/>
              <a:ea typeface="A little sunshine" panose="02000603000000000000" pitchFamily="2" charset="0"/>
              <a:cs typeface="Verdana" panose="020B0604030504040204" pitchFamily="34" charset="0"/>
            </a:endParaRPr>
          </a:p>
        </p:txBody>
      </p:sp>
      <p:sp>
        <p:nvSpPr>
          <p:cNvPr id="2" name="Rectangle 1"/>
          <p:cNvSpPr/>
          <p:nvPr/>
        </p:nvSpPr>
        <p:spPr>
          <a:xfrm>
            <a:off x="914400" y="2571749"/>
            <a:ext cx="8305800" cy="1015663"/>
          </a:xfrm>
          <a:prstGeom prst="rect">
            <a:avLst/>
          </a:prstGeom>
        </p:spPr>
        <p:txBody>
          <a:bodyPr wrap="square">
            <a:spAutoFit/>
          </a:bodyPr>
          <a:lstStyle/>
          <a:p>
            <a:pPr lvl="0" algn="ctr"/>
            <a:r>
              <a:rPr lang="en-US" sz="6000" b="1" dirty="0" smtClean="0">
                <a:solidFill>
                  <a:prstClr val="white"/>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rPr>
              <a:t>Mercy</a:t>
            </a:r>
            <a:endParaRPr lang="en-US" sz="6000" dirty="0">
              <a:solidFill>
                <a:prstClr val="white"/>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88914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95550"/>
            <a:ext cx="8382000" cy="830997"/>
          </a:xfrm>
          <a:prstGeom prst="rect">
            <a:avLst/>
          </a:prstGeom>
        </p:spPr>
        <p:txBody>
          <a:bodyPr wrap="square">
            <a:spAutoFit/>
          </a:bodyPr>
          <a:lstStyle/>
          <a:p>
            <a:pPr algn="ctr"/>
            <a:r>
              <a:rPr lang="en-US" sz="4800" b="1"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h</a:t>
            </a: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urting around me</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1066800" y="1657350"/>
            <a:ext cx="7267303"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Help anyone</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24300" y="569952"/>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2</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1380903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6429" y="1885950"/>
            <a:ext cx="7391400" cy="1384995"/>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Proverbs 3:27</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a:solidFill>
                  <a:schemeClr val="bg1"/>
                </a:solidFill>
              </a:rPr>
              <a:t> Whenever you possibly can, </a:t>
            </a:r>
            <a:r>
              <a:rPr lang="en-US" sz="2800" b="1" u="sng" dirty="0">
                <a:solidFill>
                  <a:schemeClr val="bg1"/>
                </a:solidFill>
              </a:rPr>
              <a:t>do good to those who need it</a:t>
            </a:r>
            <a:r>
              <a:rPr lang="en-US" sz="2800" b="1" dirty="0">
                <a:solidFill>
                  <a:schemeClr val="bg1"/>
                </a:solidFill>
              </a:rPr>
              <a:t>. </a:t>
            </a:r>
          </a:p>
        </p:txBody>
      </p:sp>
      <p:cxnSp>
        <p:nvCxnSpPr>
          <p:cNvPr id="6" name="Straight Connector 5"/>
          <p:cNvCxnSpPr/>
          <p:nvPr/>
        </p:nvCxnSpPr>
        <p:spPr>
          <a:xfrm>
            <a:off x="9144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345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95550"/>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second chance</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1066800" y="1657350"/>
            <a:ext cx="7267303"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Give people a</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24300" y="569952"/>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3</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1580590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6429" y="1885950"/>
            <a:ext cx="7391400" cy="2677656"/>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Ephesians 4:31</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smtClean="0">
                <a:solidFill>
                  <a:schemeClr val="bg1"/>
                </a:solidFill>
              </a:rPr>
              <a:t>Don’t </a:t>
            </a:r>
            <a:r>
              <a:rPr lang="en-US" sz="2800" b="1" dirty="0">
                <a:solidFill>
                  <a:schemeClr val="bg1"/>
                </a:solidFill>
              </a:rPr>
              <a:t>get bitter or angry or use harsh words that hurt each other.  Don’t </a:t>
            </a:r>
            <a:r>
              <a:rPr lang="en-US" sz="2800" b="1" u="sng" dirty="0">
                <a:solidFill>
                  <a:schemeClr val="bg1"/>
                </a:solidFill>
              </a:rPr>
              <a:t>yell</a:t>
            </a:r>
            <a:r>
              <a:rPr lang="en-US" sz="2800" b="1" dirty="0">
                <a:solidFill>
                  <a:schemeClr val="bg1"/>
                </a:solidFill>
              </a:rPr>
              <a:t> at one another or </a:t>
            </a:r>
            <a:r>
              <a:rPr lang="en-US" sz="2800" b="1" u="sng" dirty="0">
                <a:solidFill>
                  <a:schemeClr val="bg1"/>
                </a:solidFill>
              </a:rPr>
              <a:t>curse</a:t>
            </a:r>
            <a:r>
              <a:rPr lang="en-US" sz="2800" b="1" dirty="0">
                <a:solidFill>
                  <a:schemeClr val="bg1"/>
                </a:solidFill>
              </a:rPr>
              <a:t> or ever be </a:t>
            </a:r>
            <a:r>
              <a:rPr lang="en-US" sz="2800" b="1" u="sng" dirty="0">
                <a:solidFill>
                  <a:schemeClr val="bg1"/>
                </a:solidFill>
              </a:rPr>
              <a:t>rude</a:t>
            </a:r>
            <a:r>
              <a:rPr lang="en-US" sz="2800" b="1" dirty="0">
                <a:solidFill>
                  <a:schemeClr val="bg1"/>
                </a:solidFill>
              </a:rPr>
              <a:t>.  Instead, </a:t>
            </a:r>
            <a:r>
              <a:rPr lang="en-US" sz="2800" b="1" u="sng" dirty="0">
                <a:solidFill>
                  <a:schemeClr val="bg1"/>
                </a:solidFill>
              </a:rPr>
              <a:t>be kind and merciful</a:t>
            </a:r>
            <a:r>
              <a:rPr lang="en-US" sz="2800" b="1" dirty="0">
                <a:solidFill>
                  <a:schemeClr val="bg1"/>
                </a:solidFill>
              </a:rPr>
              <a:t>, and forgive others, just as God forgave you because of Christ.</a:t>
            </a:r>
          </a:p>
        </p:txBody>
      </p:sp>
      <p:cxnSp>
        <p:nvCxnSpPr>
          <p:cNvPr id="6" name="Straight Connector 5"/>
          <p:cNvCxnSpPr/>
          <p:nvPr/>
        </p:nvCxnSpPr>
        <p:spPr>
          <a:xfrm>
            <a:off x="9144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275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95550"/>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who hurt me</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1066800" y="1657350"/>
            <a:ext cx="7267303"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Do good to those</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24300" y="569952"/>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4</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576415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42950"/>
            <a:ext cx="8288079" cy="523220"/>
          </a:xfrm>
          <a:prstGeom prst="rect">
            <a:avLst/>
          </a:prstGeom>
          <a:noFill/>
        </p:spPr>
        <p:txBody>
          <a:bodyPr wrap="square" rtlCol="0">
            <a:spAutoFit/>
          </a:bodyPr>
          <a:lstStyle/>
          <a:p>
            <a:pPr algn="r"/>
            <a:r>
              <a:rPr lang="en-US" sz="2800" b="1" dirty="0" smtClean="0"/>
              <a:t>Abraham and Tad Lincoln</a:t>
            </a:r>
            <a:endParaRPr lang="en-US" sz="2800" b="1" dirty="0"/>
          </a:p>
        </p:txBody>
      </p:sp>
      <p:pic>
        <p:nvPicPr>
          <p:cNvPr id="2" name="Picture 1"/>
          <p:cNvPicPr>
            <a:picLocks noChangeAspect="1"/>
          </p:cNvPicPr>
          <p:nvPr/>
        </p:nvPicPr>
        <p:blipFill>
          <a:blip r:embed="rId2"/>
          <a:stretch>
            <a:fillRect/>
          </a:stretch>
        </p:blipFill>
        <p:spPr>
          <a:xfrm>
            <a:off x="533400" y="1352550"/>
            <a:ext cx="7086600" cy="3679843"/>
          </a:xfrm>
          <a:prstGeom prst="rect">
            <a:avLst/>
          </a:prstGeom>
        </p:spPr>
      </p:pic>
    </p:spTree>
    <p:extLst>
      <p:ext uri="{BB962C8B-B14F-4D97-AF65-F5344CB8AC3E}">
        <p14:creationId xmlns:p14="http://schemas.microsoft.com/office/powerpoint/2010/main" val="2046517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95550"/>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offend me</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1066800" y="1657350"/>
            <a:ext cx="7267303"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Be kind to those who</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42047" y="569952"/>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5</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815907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95550"/>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to the unpopular</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1066800" y="1657350"/>
            <a:ext cx="7267303"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Build bridges of love</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31414" y="569952"/>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6</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1415016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742950"/>
            <a:ext cx="8288079" cy="523220"/>
          </a:xfrm>
          <a:prstGeom prst="rect">
            <a:avLst/>
          </a:prstGeom>
          <a:noFill/>
        </p:spPr>
        <p:txBody>
          <a:bodyPr wrap="square" rtlCol="0">
            <a:spAutoFit/>
          </a:bodyPr>
          <a:lstStyle/>
          <a:p>
            <a:pPr algn="r"/>
            <a:r>
              <a:rPr lang="en-US" sz="2800" b="1" dirty="0" smtClean="0"/>
              <a:t>Jesus eating </a:t>
            </a:r>
            <a:r>
              <a:rPr lang="en-US" sz="2800" b="1" smtClean="0"/>
              <a:t>with unpopular people</a:t>
            </a:r>
            <a:endParaRPr lang="en-US" sz="2800" b="1" dirty="0"/>
          </a:p>
        </p:txBody>
      </p:sp>
      <p:pic>
        <p:nvPicPr>
          <p:cNvPr id="3" name="Picture 2"/>
          <p:cNvPicPr>
            <a:picLocks noChangeAspect="1"/>
          </p:cNvPicPr>
          <p:nvPr/>
        </p:nvPicPr>
        <p:blipFill>
          <a:blip r:embed="rId2"/>
          <a:stretch>
            <a:fillRect/>
          </a:stretch>
        </p:blipFill>
        <p:spPr>
          <a:xfrm>
            <a:off x="524539" y="1266170"/>
            <a:ext cx="7239000" cy="3619500"/>
          </a:xfrm>
          <a:prstGeom prst="rect">
            <a:avLst/>
          </a:prstGeom>
        </p:spPr>
      </p:pic>
    </p:spTree>
    <p:extLst>
      <p:ext uri="{BB962C8B-B14F-4D97-AF65-F5344CB8AC3E}">
        <p14:creationId xmlns:p14="http://schemas.microsoft.com/office/powerpoint/2010/main" val="17691833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95550"/>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over rules</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404948" y="1740967"/>
            <a:ext cx="7267303"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Value relationships</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24300" y="632971"/>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7</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91961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6429" y="1885950"/>
            <a:ext cx="7391400" cy="523220"/>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video</a:t>
            </a:r>
            <a:endParaRPr lang="en-US" sz="2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9144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379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jim.smith\Google Drive\Jim\The Beatitudes\thebeatsthe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 y="0"/>
            <a:ext cx="914400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653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6429" y="1885950"/>
            <a:ext cx="7391400" cy="1384995"/>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Matthew  5:7    (New Living Translation)</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smtClean="0">
                <a:solidFill>
                  <a:schemeClr val="bg1"/>
                </a:solidFill>
                <a:ea typeface="A little sunshine" charset="0"/>
                <a:cs typeface="A little sunshine" charset="0"/>
              </a:rPr>
              <a:t>God </a:t>
            </a:r>
            <a:r>
              <a:rPr lang="en-US" sz="2800" b="1" dirty="0">
                <a:solidFill>
                  <a:schemeClr val="bg1"/>
                </a:solidFill>
                <a:ea typeface="A little sunshine" charset="0"/>
                <a:cs typeface="A little sunshine" charset="0"/>
              </a:rPr>
              <a:t>blesses those who are merciful, for they will be shown </a:t>
            </a:r>
            <a:r>
              <a:rPr lang="en-US" sz="2800" b="1" dirty="0" smtClean="0">
                <a:solidFill>
                  <a:schemeClr val="bg1"/>
                </a:solidFill>
                <a:ea typeface="A little sunshine" charset="0"/>
                <a:cs typeface="A little sunshine" charset="0"/>
              </a:rPr>
              <a:t>mercy</a:t>
            </a:r>
            <a:r>
              <a:rPr lang="en-US" sz="2800" b="1" dirty="0" smtClean="0">
                <a:solidFill>
                  <a:schemeClr val="bg1"/>
                </a:solidFill>
                <a:effectLst>
                  <a:outerShdw blurRad="38100" dist="38100" dir="2700000" algn="tl">
                    <a:srgbClr val="000000"/>
                  </a:outerShdw>
                </a:effectLst>
                <a:ea typeface="A little sunshine" charset="0"/>
                <a:cs typeface="A little sunshine" charset="0"/>
              </a:rPr>
              <a:t>.</a:t>
            </a:r>
            <a:endParaRPr lang="en-US" sz="2800" b="1" dirty="0">
              <a:solidFill>
                <a:schemeClr val="bg1"/>
              </a:solidFill>
              <a:effectLst>
                <a:outerShdw blurRad="38100" dist="38100" dir="2700000" algn="tl">
                  <a:srgbClr val="000000">
                    <a:alpha val="43137"/>
                  </a:srgbClr>
                </a:outerShdw>
              </a:effectLst>
              <a:ea typeface="A little sunshine" charset="0"/>
              <a:cs typeface="A little sunshine" charset="0"/>
            </a:endParaRPr>
          </a:p>
        </p:txBody>
      </p:sp>
      <p:cxnSp>
        <p:nvCxnSpPr>
          <p:cNvPr id="6" name="Straight Connector 5"/>
          <p:cNvCxnSpPr/>
          <p:nvPr/>
        </p:nvCxnSpPr>
        <p:spPr>
          <a:xfrm>
            <a:off x="9144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439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6903" y="1809750"/>
            <a:ext cx="8763000" cy="1754326"/>
          </a:xfrm>
          <a:prstGeom prst="rect">
            <a:avLst/>
          </a:prstGeom>
        </p:spPr>
        <p:txBody>
          <a:bodyPr wrap="square">
            <a:spAutoFit/>
          </a:bodyPr>
          <a:lstStyle/>
          <a:p>
            <a:r>
              <a:rPr lang="en-US" sz="3600" b="1"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rPr>
              <a:t>Why should we be MERCIFUL?</a:t>
            </a:r>
            <a:endParaRPr lang="en-US" sz="3600" b="1"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endParaRPr>
          </a:p>
          <a:p>
            <a:pPr marL="457200" indent="-457200">
              <a:buFont typeface="+mj-lt"/>
              <a:buAutoNum type="arabicPeriod"/>
            </a:pPr>
            <a:r>
              <a:rPr lang="en-US" sz="2400" b="1" dirty="0" smtClean="0">
                <a:solidFill>
                  <a:schemeClr val="bg1"/>
                </a:solidFill>
                <a:effectLst>
                  <a:outerShdw blurRad="50800" dist="50800" dir="5400000" algn="ctr" rotWithShape="0">
                    <a:schemeClr val="tx1"/>
                  </a:outerShdw>
                </a:effectLst>
              </a:rPr>
              <a:t>God has shown me MERCY</a:t>
            </a:r>
            <a:r>
              <a:rPr lang="en-US" sz="2400" b="1" dirty="0">
                <a:solidFill>
                  <a:schemeClr val="bg1"/>
                </a:solidFill>
                <a:effectLst>
                  <a:outerShdw blurRad="50800" dist="50800" dir="5400000" algn="ctr" rotWithShape="0">
                    <a:schemeClr val="tx1"/>
                  </a:outerShdw>
                </a:effectLst>
              </a:rPr>
              <a:t/>
            </a:r>
            <a:br>
              <a:rPr lang="en-US" sz="2400" b="1" dirty="0">
                <a:solidFill>
                  <a:schemeClr val="bg1"/>
                </a:solidFill>
                <a:effectLst>
                  <a:outerShdw blurRad="50800" dist="50800" dir="5400000" algn="ctr" rotWithShape="0">
                    <a:schemeClr val="tx1"/>
                  </a:outerShdw>
                </a:effectLst>
              </a:rPr>
            </a:br>
            <a:endParaRPr lang="en-US" sz="2400" b="1" dirty="0">
              <a:solidFill>
                <a:schemeClr val="bg1"/>
              </a:solidFill>
              <a:effectLst>
                <a:outerShdw blurRad="50800" dist="50800" dir="5400000" algn="ctr" rotWithShape="0">
                  <a:schemeClr val="tx1"/>
                </a:outerShdw>
              </a:effectLst>
            </a:endParaRPr>
          </a:p>
          <a:p>
            <a:r>
              <a:rPr lang="en-US" sz="2400" b="1" baseline="30000" dirty="0">
                <a:solidFill>
                  <a:schemeClr val="bg1"/>
                </a:solidFill>
                <a:effectLst>
                  <a:outerShdw blurRad="50800" dist="50800" dir="5400000" algn="ctr" rotWithShape="0">
                    <a:schemeClr val="tx1"/>
                  </a:outerShdw>
                </a:effectLst>
              </a:rPr>
              <a:t> </a:t>
            </a:r>
            <a:endParaRPr lang="en-US" sz="2400" b="1" dirty="0">
              <a:solidFill>
                <a:schemeClr val="bg1"/>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3810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614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6429" y="1885950"/>
            <a:ext cx="7391400" cy="2246769"/>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Ephesians 2:4-5 (New Living Translation)</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a:solidFill>
                  <a:schemeClr val="bg1"/>
                </a:solidFill>
              </a:rPr>
              <a:t>God’s mercy is so abundant, and his love for us is so great that while we were spiritually dead in our disobedience, he brought us to life with Christ.  It is by God’s grace you have been saved.</a:t>
            </a:r>
          </a:p>
        </p:txBody>
      </p:sp>
      <p:cxnSp>
        <p:nvCxnSpPr>
          <p:cNvPr id="6" name="Straight Connector 5"/>
          <p:cNvCxnSpPr/>
          <p:nvPr/>
        </p:nvCxnSpPr>
        <p:spPr>
          <a:xfrm>
            <a:off x="9144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291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6903" y="1809750"/>
            <a:ext cx="8763000" cy="1754326"/>
          </a:xfrm>
          <a:prstGeom prst="rect">
            <a:avLst/>
          </a:prstGeom>
        </p:spPr>
        <p:txBody>
          <a:bodyPr wrap="square">
            <a:spAutoFit/>
          </a:bodyPr>
          <a:lstStyle/>
          <a:p>
            <a:r>
              <a:rPr lang="en-US" sz="3600" b="1"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rPr>
              <a:t>Why should we be MERCIFUL?</a:t>
            </a:r>
            <a:endParaRPr lang="en-US" sz="3600" b="1"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endParaRPr>
          </a:p>
          <a:p>
            <a:pPr marL="457200" indent="-457200">
              <a:buFont typeface="+mj-lt"/>
              <a:buAutoNum type="arabicPeriod"/>
            </a:pPr>
            <a:r>
              <a:rPr lang="en-US" sz="2400" b="1" dirty="0" smtClean="0">
                <a:solidFill>
                  <a:schemeClr val="bg1"/>
                </a:solidFill>
                <a:effectLst>
                  <a:outerShdw blurRad="50800" dist="50800" dir="5400000" algn="ctr" rotWithShape="0">
                    <a:schemeClr val="tx1"/>
                  </a:outerShdw>
                </a:effectLst>
              </a:rPr>
              <a:t>God has shown me MERCY</a:t>
            </a:r>
            <a:r>
              <a:rPr lang="en-US" sz="2400" b="1" dirty="0">
                <a:solidFill>
                  <a:schemeClr val="bg1"/>
                </a:solidFill>
                <a:effectLst>
                  <a:outerShdw blurRad="50800" dist="50800" dir="5400000" algn="ctr" rotWithShape="0">
                    <a:schemeClr val="tx1"/>
                  </a:outerShdw>
                </a:effectLst>
              </a:rPr>
              <a:t/>
            </a:r>
            <a:br>
              <a:rPr lang="en-US" sz="2400" b="1" dirty="0">
                <a:solidFill>
                  <a:schemeClr val="bg1"/>
                </a:solidFill>
                <a:effectLst>
                  <a:outerShdw blurRad="50800" dist="50800" dir="5400000" algn="ctr" rotWithShape="0">
                    <a:schemeClr val="tx1"/>
                  </a:outerShdw>
                </a:effectLst>
              </a:rPr>
            </a:br>
            <a:endParaRPr lang="en-US" sz="2400" b="1" dirty="0">
              <a:solidFill>
                <a:schemeClr val="bg1"/>
              </a:solidFill>
              <a:effectLst>
                <a:outerShdw blurRad="50800" dist="50800" dir="5400000" algn="ctr" rotWithShape="0">
                  <a:schemeClr val="tx1"/>
                </a:outerShdw>
              </a:effectLst>
            </a:endParaRPr>
          </a:p>
          <a:p>
            <a:r>
              <a:rPr lang="en-US" sz="2400" b="1" baseline="30000" dirty="0">
                <a:solidFill>
                  <a:schemeClr val="bg1"/>
                </a:solidFill>
                <a:effectLst>
                  <a:outerShdw blurRad="50800" dist="50800" dir="5400000" algn="ctr" rotWithShape="0">
                    <a:schemeClr val="tx1"/>
                  </a:outerShdw>
                </a:effectLst>
              </a:rPr>
              <a:t> </a:t>
            </a:r>
            <a:endParaRPr lang="en-US" sz="2400" b="1" dirty="0">
              <a:solidFill>
                <a:schemeClr val="bg1"/>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3810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269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6903" y="1809750"/>
            <a:ext cx="8763000" cy="2123658"/>
          </a:xfrm>
          <a:prstGeom prst="rect">
            <a:avLst/>
          </a:prstGeom>
        </p:spPr>
        <p:txBody>
          <a:bodyPr wrap="square">
            <a:spAutoFit/>
          </a:bodyPr>
          <a:lstStyle/>
          <a:p>
            <a:r>
              <a:rPr lang="en-US" sz="3600" b="1"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rPr>
              <a:t>Why should we be MERCIFUL?</a:t>
            </a:r>
            <a:endParaRPr lang="en-US" sz="3600" b="1"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endParaRPr>
          </a:p>
          <a:p>
            <a:pPr marL="457200" indent="-457200">
              <a:buFont typeface="+mj-lt"/>
              <a:buAutoNum type="arabicPeriod"/>
            </a:pPr>
            <a:r>
              <a:rPr lang="en-US" sz="2400" b="1" dirty="0" smtClean="0">
                <a:solidFill>
                  <a:schemeClr val="bg1"/>
                </a:solidFill>
                <a:effectLst>
                  <a:outerShdw blurRad="50800" dist="50800" dir="5400000" algn="ctr" rotWithShape="0">
                    <a:schemeClr val="tx1"/>
                  </a:outerShdw>
                </a:effectLst>
              </a:rPr>
              <a:t>God has shown me MERCY</a:t>
            </a:r>
          </a:p>
          <a:p>
            <a:pPr marL="457200" indent="-457200">
              <a:buFont typeface="+mj-lt"/>
              <a:buAutoNum type="arabicPeriod"/>
            </a:pPr>
            <a:r>
              <a:rPr lang="en-US" sz="2400" b="1" dirty="0" smtClean="0">
                <a:solidFill>
                  <a:schemeClr val="bg1"/>
                </a:solidFill>
                <a:effectLst>
                  <a:outerShdw blurRad="50800" dist="50800" dir="5400000" algn="ctr" rotWithShape="0">
                    <a:schemeClr val="tx1"/>
                  </a:outerShdw>
                </a:effectLst>
                <a:ea typeface="A little sunshine" panose="02000603000000000000" pitchFamily="2" charset="0"/>
              </a:rPr>
              <a:t>God COMMANDS me to be merciful</a:t>
            </a:r>
            <a:r>
              <a:rPr lang="en-US" sz="2400" b="1" dirty="0">
                <a:solidFill>
                  <a:schemeClr val="bg1"/>
                </a:solidFill>
                <a:effectLst>
                  <a:outerShdw blurRad="50800" dist="50800" dir="5400000" algn="ctr" rotWithShape="0">
                    <a:schemeClr val="tx1"/>
                  </a:outerShdw>
                </a:effectLst>
              </a:rPr>
              <a:t/>
            </a:r>
            <a:br>
              <a:rPr lang="en-US" sz="2400" b="1" dirty="0">
                <a:solidFill>
                  <a:schemeClr val="bg1"/>
                </a:solidFill>
                <a:effectLst>
                  <a:outerShdw blurRad="50800" dist="50800" dir="5400000" algn="ctr" rotWithShape="0">
                    <a:schemeClr val="tx1"/>
                  </a:outerShdw>
                </a:effectLst>
              </a:rPr>
            </a:br>
            <a:endParaRPr lang="en-US" sz="2400" b="1" dirty="0">
              <a:solidFill>
                <a:schemeClr val="bg1"/>
              </a:solidFill>
              <a:effectLst>
                <a:outerShdw blurRad="50800" dist="50800" dir="5400000" algn="ctr" rotWithShape="0">
                  <a:schemeClr val="tx1"/>
                </a:outerShdw>
              </a:effectLst>
            </a:endParaRPr>
          </a:p>
          <a:p>
            <a:r>
              <a:rPr lang="en-US" sz="2400" b="1" baseline="30000" dirty="0">
                <a:solidFill>
                  <a:schemeClr val="bg1"/>
                </a:solidFill>
                <a:effectLst>
                  <a:outerShdw blurRad="50800" dist="50800" dir="5400000" algn="ctr" rotWithShape="0">
                    <a:schemeClr val="tx1"/>
                  </a:outerShdw>
                </a:effectLst>
              </a:rPr>
              <a:t> </a:t>
            </a:r>
            <a:endParaRPr lang="en-US" sz="2400" b="1" dirty="0">
              <a:solidFill>
                <a:schemeClr val="bg1"/>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3810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033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6429" y="1885950"/>
            <a:ext cx="7391400" cy="1384995"/>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Hosea 6:6 </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a:solidFill>
                  <a:schemeClr val="bg1"/>
                </a:solidFill>
              </a:rPr>
              <a:t>I don’t want your sacrifices!  </a:t>
            </a:r>
            <a:endParaRPr lang="en-US" sz="2800" b="1" dirty="0" smtClean="0">
              <a:solidFill>
                <a:schemeClr val="bg1"/>
              </a:solidFill>
            </a:endParaRPr>
          </a:p>
          <a:p>
            <a:r>
              <a:rPr lang="en-US" sz="2800" b="1" dirty="0" smtClean="0">
                <a:solidFill>
                  <a:schemeClr val="bg1"/>
                </a:solidFill>
              </a:rPr>
              <a:t>I </a:t>
            </a:r>
            <a:r>
              <a:rPr lang="en-US" sz="2800" b="1" dirty="0">
                <a:solidFill>
                  <a:schemeClr val="bg1"/>
                </a:solidFill>
              </a:rPr>
              <a:t>want you to be merciful!</a:t>
            </a:r>
          </a:p>
        </p:txBody>
      </p:sp>
      <p:cxnSp>
        <p:nvCxnSpPr>
          <p:cNvPr id="6" name="Straight Connector 5"/>
          <p:cNvCxnSpPr/>
          <p:nvPr/>
        </p:nvCxnSpPr>
        <p:spPr>
          <a:xfrm>
            <a:off x="9144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999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3811</TotalTime>
  <Words>211</Words>
  <Application>Microsoft Macintosh PowerPoint</Application>
  <PresentationFormat>On-screen Show (16:9)</PresentationFormat>
  <Paragraphs>69</Paragraphs>
  <Slides>30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 little sunshine</vt:lpstr>
      <vt:lpstr>Brush Script MT</vt:lpstr>
      <vt:lpstr>Calibri</vt:lpstr>
      <vt:lpstr>David</vt:lpstr>
      <vt:lpstr>Edwardian Script ITC</vt:lpstr>
      <vt:lpstr>Verdana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50</cp:revision>
  <dcterms:created xsi:type="dcterms:W3CDTF">2017-09-18T20:46:43Z</dcterms:created>
  <dcterms:modified xsi:type="dcterms:W3CDTF">2017-10-19T18:43:37Z</dcterms:modified>
</cp:coreProperties>
</file>