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1"/>
  </p:notesMasterIdLst>
  <p:sldIdLst>
    <p:sldId id="269" r:id="rId4"/>
    <p:sldId id="414" r:id="rId5"/>
    <p:sldId id="472" r:id="rId6"/>
    <p:sldId id="330" r:id="rId7"/>
    <p:sldId id="368" r:id="rId8"/>
    <p:sldId id="470" r:id="rId9"/>
    <p:sldId id="474" r:id="rId10"/>
    <p:sldId id="349" r:id="rId11"/>
    <p:sldId id="490" r:id="rId12"/>
    <p:sldId id="479" r:id="rId13"/>
    <p:sldId id="448" r:id="rId14"/>
    <p:sldId id="480" r:id="rId15"/>
    <p:sldId id="481" r:id="rId16"/>
    <p:sldId id="463" r:id="rId17"/>
    <p:sldId id="402" r:id="rId18"/>
    <p:sldId id="486" r:id="rId19"/>
    <p:sldId id="494" r:id="rId20"/>
    <p:sldId id="495" r:id="rId21"/>
    <p:sldId id="496" r:id="rId22"/>
    <p:sldId id="497" r:id="rId23"/>
    <p:sldId id="498" r:id="rId24"/>
    <p:sldId id="411" r:id="rId25"/>
    <p:sldId id="488" r:id="rId26"/>
    <p:sldId id="408" r:id="rId27"/>
    <p:sldId id="499" r:id="rId28"/>
    <p:sldId id="500" r:id="rId29"/>
    <p:sldId id="469"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800000"/>
    <a:srgbClr val="FFCC66"/>
    <a:srgbClr val="D9A40D"/>
    <a:srgbClr val="FFCC99"/>
    <a:srgbClr val="996633"/>
    <a:srgbClr val="CC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p:scale>
          <a:sx n="142" d="100"/>
          <a:sy n="142" d="100"/>
        </p:scale>
        <p:origin x="-57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9D0D-D26C-4596-92C7-5FEF4580BD6C}" type="datetimeFigureOut">
              <a:rPr lang="en-US" smtClean="0"/>
              <a:t>8/14/2017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10E04-9020-4D96-B703-2D053106E7B0}" type="slidenum">
              <a:rPr lang="en-US" smtClean="0"/>
              <a:t>‹#›</a:t>
            </a:fld>
            <a:endParaRPr lang="en-US"/>
          </a:p>
        </p:txBody>
      </p:sp>
    </p:spTree>
    <p:extLst>
      <p:ext uri="{BB962C8B-B14F-4D97-AF65-F5344CB8AC3E}">
        <p14:creationId xmlns:p14="http://schemas.microsoft.com/office/powerpoint/2010/main" val="39823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7889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6820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80919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44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76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810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49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9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5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99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10565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50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80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87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73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68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8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51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18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0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4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997897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30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2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00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3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388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t>8/14/2017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28056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t>8/14/2017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8087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t>8/14/2017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7291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38116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0795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t>8/14/2017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t>‹#›</a:t>
            </a:fld>
            <a:endParaRPr lang="en-US"/>
          </a:p>
        </p:txBody>
      </p:sp>
    </p:spTree>
    <p:extLst>
      <p:ext uri="{BB962C8B-B14F-4D97-AF65-F5344CB8AC3E}">
        <p14:creationId xmlns:p14="http://schemas.microsoft.com/office/powerpoint/2010/main" val="3814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33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8/14/2017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3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4047" y="2266950"/>
            <a:ext cx="7703780" cy="769441"/>
          </a:xfrm>
          <a:prstGeom prst="rect">
            <a:avLst/>
          </a:prstGeom>
          <a:noFill/>
          <a:ln>
            <a:noFill/>
          </a:ln>
        </p:spPr>
        <p:txBody>
          <a:bodyPr wrap="square" lIns="91440" tIns="45720" rIns="91440" bIns="45720">
            <a:spAutoFit/>
          </a:bodyPr>
          <a:lstStyle/>
          <a:p>
            <a:pPr algn="ctr"/>
            <a:r>
              <a:rPr lang="en-US" sz="44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BE WILLING TO LAY DOWN</a:t>
            </a:r>
            <a:endParaRPr lang="en-US" sz="48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1143000" y="2912880"/>
            <a:ext cx="7162799"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0988" y="2912880"/>
            <a:ext cx="8305800" cy="1092607"/>
          </a:xfrm>
          <a:prstGeom prst="rect">
            <a:avLst/>
          </a:prstGeom>
          <a:noFill/>
        </p:spPr>
        <p:txBody>
          <a:bodyPr wrap="square" rtlCol="0">
            <a:spAutoFit/>
          </a:bodyPr>
          <a:lstStyle/>
          <a:p>
            <a:pPr lvl="0" algn="ctr"/>
            <a:r>
              <a:rPr lang="en-US" sz="54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PERSONAL PREFERENCES</a:t>
            </a:r>
            <a:endParaRPr lang="en-US" sz="40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050" dirty="0">
              <a:solidFill>
                <a:schemeClr val="bg1"/>
              </a:solidFill>
            </a:endParaRPr>
          </a:p>
        </p:txBody>
      </p:sp>
      <p:sp>
        <p:nvSpPr>
          <p:cNvPr id="7" name="TextBox 6"/>
          <p:cNvSpPr txBox="1"/>
          <p:nvPr/>
        </p:nvSpPr>
        <p:spPr>
          <a:xfrm>
            <a:off x="457200" y="12001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3</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132519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435" y="819150"/>
            <a:ext cx="8126506" cy="341632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keep talking until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midnight…"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Acts 20:7</a:t>
            </a: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Paul went by land to </a:t>
            </a:r>
            <a:r>
              <a:rPr lang="en-US" sz="2400" dirty="0" err="1"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Assos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Acts 20:13</a:t>
            </a: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And now I know that none of you to whom I have preached the Kingdom will ever see me again.”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Acts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20:25 </a:t>
            </a:r>
          </a:p>
        </p:txBody>
      </p:sp>
    </p:spTree>
    <p:extLst>
      <p:ext uri="{BB962C8B-B14F-4D97-AF65-F5344CB8AC3E}">
        <p14:creationId xmlns:p14="http://schemas.microsoft.com/office/powerpoint/2010/main" val="3244074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5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707886"/>
          </a:xfrm>
          <a:prstGeom prst="rect">
            <a:avLst/>
          </a:prstGeom>
          <a:noFill/>
          <a:ln>
            <a:noFill/>
          </a:ln>
        </p:spPr>
        <p:txBody>
          <a:bodyPr wrap="square" lIns="91440" tIns="45720" rIns="91440" bIns="45720">
            <a:spAutoFit/>
          </a:bodyPr>
          <a:lstStyle/>
          <a:p>
            <a:pPr algn="ctr"/>
            <a:r>
              <a:rPr lang="en-US" sz="4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GUARD YOURSELVES AGAINST</a:t>
            </a:r>
            <a:endParaRPr lang="en-US" sz="4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1676401" y="3160995"/>
            <a:ext cx="64770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4887" y="3010617"/>
            <a:ext cx="7589489" cy="1292662"/>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DISTROTED TRUTH</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
        <p:nvSpPr>
          <p:cNvPr id="7" name="TextBox 6"/>
          <p:cNvSpPr txBox="1"/>
          <p:nvPr/>
        </p:nvSpPr>
        <p:spPr>
          <a:xfrm>
            <a:off x="228600"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4</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889468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194" y="1790700"/>
            <a:ext cx="8126506" cy="193899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I know that false teachers, like vicious wolves, will come in among you after I leave, not sparing the flock.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Even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some men from your own group will rise up and distort the truth in order to draw a following.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Watch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out!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3050" y="40195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20:29-31</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70727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935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709" y="2800350"/>
            <a:ext cx="7703780" cy="707886"/>
          </a:xfrm>
          <a:prstGeom prst="rect">
            <a:avLst/>
          </a:prstGeom>
          <a:noFill/>
          <a:ln>
            <a:noFill/>
          </a:ln>
        </p:spPr>
        <p:txBody>
          <a:bodyPr wrap="square" lIns="91440" tIns="45720" rIns="91440" bIns="45720">
            <a:spAutoFit/>
          </a:bodyPr>
          <a:lstStyle/>
          <a:p>
            <a:pPr algn="ctr"/>
            <a:r>
              <a:rPr lang="en-US" sz="4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WATCH OUT FOR THE DANGERS</a:t>
            </a:r>
            <a:endParaRPr lang="en-US" sz="4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7" name="TextBox 6"/>
          <p:cNvSpPr txBox="1"/>
          <p:nvPr/>
        </p:nvSpPr>
        <p:spPr>
          <a:xfrm>
            <a:off x="228600" y="2419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5</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Rectangle 7"/>
          <p:cNvSpPr/>
          <p:nvPr/>
        </p:nvSpPr>
        <p:spPr>
          <a:xfrm>
            <a:off x="2590800" y="3337900"/>
            <a:ext cx="457200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89975" y="3242408"/>
            <a:ext cx="5221249" cy="1323439"/>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WITHIN US</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2910359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76350"/>
            <a:ext cx="8915400" cy="461665"/>
          </a:xfrm>
          <a:prstGeom prst="rect">
            <a:avLst/>
          </a:prstGeom>
          <a:noFill/>
        </p:spPr>
        <p:txBody>
          <a:bodyPr wrap="square" rtlCol="0">
            <a:spAutoFit/>
          </a:bodyPr>
          <a:lstStyle/>
          <a:p>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Carelessness:       “remember</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v. 31</a:t>
            </a:r>
          </a:p>
        </p:txBody>
      </p:sp>
      <p:cxnSp>
        <p:nvCxnSpPr>
          <p:cNvPr id="4" name="Straight Connector 3"/>
          <p:cNvCxnSpPr/>
          <p:nvPr/>
        </p:nvCxnSpPr>
        <p:spPr>
          <a:xfrm>
            <a:off x="2438400" y="1276350"/>
            <a:ext cx="0" cy="20574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333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76350"/>
            <a:ext cx="8915400" cy="830997"/>
          </a:xfrm>
          <a:prstGeom prst="rect">
            <a:avLst/>
          </a:prstGeom>
          <a:noFill/>
        </p:spPr>
        <p:txBody>
          <a:bodyPr wrap="square" rtlCol="0">
            <a:spAutoFit/>
          </a:bodyPr>
          <a:lstStyle/>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Carelessness:       “remember</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v. 31</a:t>
            </a:r>
          </a:p>
          <a:p>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Shallowness: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build you up" v</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32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cxnSp>
        <p:nvCxnSpPr>
          <p:cNvPr id="4" name="Straight Connector 3"/>
          <p:cNvCxnSpPr/>
          <p:nvPr/>
        </p:nvCxnSpPr>
        <p:spPr>
          <a:xfrm>
            <a:off x="2438400" y="1276350"/>
            <a:ext cx="0" cy="20574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95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76350"/>
            <a:ext cx="8915400" cy="1200329"/>
          </a:xfrm>
          <a:prstGeom prst="rect">
            <a:avLst/>
          </a:prstGeom>
          <a:noFill/>
        </p:spPr>
        <p:txBody>
          <a:bodyPr wrap="square" rtlCol="0">
            <a:spAutoFit/>
          </a:bodyPr>
          <a:lstStyle/>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Carelessness:       “remember</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v. 31</a:t>
            </a:r>
          </a:p>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Shallowness: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build you up" v</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32 </a:t>
            </a:r>
            <a:endPar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endParaRPr>
          </a:p>
          <a:p>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Covetousness: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never coveted" v.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33</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cxnSp>
        <p:nvCxnSpPr>
          <p:cNvPr id="4" name="Straight Connector 3"/>
          <p:cNvCxnSpPr/>
          <p:nvPr/>
        </p:nvCxnSpPr>
        <p:spPr>
          <a:xfrm>
            <a:off x="2438400" y="1276350"/>
            <a:ext cx="0" cy="20574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95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219200" y="1581150"/>
            <a:ext cx="7086600" cy="1143000"/>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p:cNvSpPr txBox="1"/>
          <p:nvPr/>
        </p:nvSpPr>
        <p:spPr>
          <a:xfrm>
            <a:off x="914400" y="1276350"/>
            <a:ext cx="7772400" cy="1815882"/>
          </a:xfrm>
          <a:prstGeom prst="rect">
            <a:avLst/>
          </a:prstGeom>
          <a:noFill/>
        </p:spPr>
        <p:txBody>
          <a:bodyPr wrap="square" rtlCol="0">
            <a:spAutoFit/>
          </a:bodyPr>
          <a:lstStyle/>
          <a:p>
            <a:pPr lvl="0" algn="ctr"/>
            <a:r>
              <a:rPr lang="en-US" sz="96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KEEEP GOING</a:t>
            </a:r>
            <a:endParaRPr lang="en-US" sz="88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400" dirty="0">
              <a:solidFill>
                <a:schemeClr val="bg1"/>
              </a:solidFill>
            </a:endParaRPr>
          </a:p>
        </p:txBody>
      </p:sp>
    </p:spTree>
    <p:extLst>
      <p:ext uri="{BB962C8B-B14F-4D97-AF65-F5344CB8AC3E}">
        <p14:creationId xmlns:p14="http://schemas.microsoft.com/office/powerpoint/2010/main" val="123730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76350"/>
            <a:ext cx="8915400" cy="1569660"/>
          </a:xfrm>
          <a:prstGeom prst="rect">
            <a:avLst/>
          </a:prstGeom>
          <a:noFill/>
        </p:spPr>
        <p:txBody>
          <a:bodyPr wrap="square" rtlCol="0">
            <a:spAutoFit/>
          </a:bodyPr>
          <a:lstStyle/>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Carelessness:       “remember</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v. 31</a:t>
            </a:r>
          </a:p>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Shallowness: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build you up" v</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32 </a:t>
            </a:r>
            <a:endPar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endParaRPr>
          </a:p>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Covetousness: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never coveted" v. 33</a:t>
            </a:r>
          </a:p>
          <a:p>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Laziness:               “worked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to supply my own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needs“ v.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34 </a:t>
            </a:r>
          </a:p>
        </p:txBody>
      </p:sp>
      <p:cxnSp>
        <p:nvCxnSpPr>
          <p:cNvPr id="4" name="Straight Connector 3"/>
          <p:cNvCxnSpPr/>
          <p:nvPr/>
        </p:nvCxnSpPr>
        <p:spPr>
          <a:xfrm>
            <a:off x="2438400" y="1276350"/>
            <a:ext cx="0" cy="20574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95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76350"/>
            <a:ext cx="8915400" cy="1938992"/>
          </a:xfrm>
          <a:prstGeom prst="rect">
            <a:avLst/>
          </a:prstGeom>
          <a:noFill/>
        </p:spPr>
        <p:txBody>
          <a:bodyPr wrap="square" rtlCol="0">
            <a:spAutoFit/>
          </a:bodyPr>
          <a:lstStyle/>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Carelessness:       “remember</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v. 31</a:t>
            </a:r>
          </a:p>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Shallowness: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build you up" v</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 32 </a:t>
            </a:r>
            <a:endPar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endParaRPr>
          </a:p>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Covetousness: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never coveted" v. 33</a:t>
            </a:r>
          </a:p>
          <a:p>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Laziness:               “worked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to supply my own </a:t>
            </a:r>
            <a:r>
              <a:rPr lang="en-US" sz="2400" dirty="0" smtClean="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needs“ v. </a:t>
            </a:r>
            <a:r>
              <a:rPr lang="en-US" sz="2400" dirty="0">
                <a:solidFill>
                  <a:schemeClr val="accent3">
                    <a:lumMod val="60000"/>
                    <a:lumOff val="40000"/>
                  </a:schemeClr>
                </a:solidFill>
                <a:effectLst>
                  <a:outerShdw blurRad="50800" dist="50800" dir="5400000" algn="ctr" rotWithShape="0">
                    <a:schemeClr val="bg2">
                      <a:lumMod val="10000"/>
                    </a:schemeClr>
                  </a:outerShdw>
                </a:effectLst>
                <a:latin typeface="Franklin Gothic Demi" panose="020B0703020102020204" pitchFamily="34" charset="0"/>
              </a:rPr>
              <a:t>34 </a:t>
            </a:r>
          </a:p>
          <a:p>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Selfishness:          “…more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blessed to give than to receive</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v. 35 </a:t>
            </a:r>
          </a:p>
        </p:txBody>
      </p:sp>
      <p:cxnSp>
        <p:nvCxnSpPr>
          <p:cNvPr id="4" name="Straight Connector 3"/>
          <p:cNvCxnSpPr/>
          <p:nvPr/>
        </p:nvCxnSpPr>
        <p:spPr>
          <a:xfrm>
            <a:off x="2438400" y="1276350"/>
            <a:ext cx="0" cy="205740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95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37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994" y="1581150"/>
            <a:ext cx="8126506" cy="2308324"/>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Therefore, since we are surrounded by such a huge crowd of witnesses to the life of faith, let us strip off every weight that slows us down, especially the sin that so easily trips us up. And let us run with endurance the race God has set before us.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do this by keeping our eyes on Jesus, the champion who initiates and perfects our faith.</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Hebrews 12:1-2</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736203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75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647950"/>
            <a:ext cx="7848600" cy="830997"/>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Where you look, you will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What you behold, you will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become.</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1898276" y="3657121"/>
            <a:ext cx="5463615" cy="830997"/>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-Christine Cain</a:t>
            </a:r>
            <a:r>
              <a:rPr lang="en-US" sz="2800" dirty="0">
                <a:solidFill>
                  <a:schemeClr val="bg1"/>
                </a:solidFill>
                <a:effectLst>
                  <a:outerShdw blurRad="50800" dist="50800" dir="5400000" algn="ctr" rotWithShape="0">
                    <a:schemeClr val="tx1"/>
                  </a:outerShdw>
                </a:effectLst>
                <a:latin typeface="Papyrus" panose="03070502060502030205" pitchFamily="66" charset="0"/>
              </a:rPr>
              <a:t/>
            </a:r>
            <a:br>
              <a:rPr lang="en-US" sz="2800" dirty="0">
                <a:solidFill>
                  <a:schemeClr val="bg1"/>
                </a:solidFill>
                <a:effectLst>
                  <a:outerShdw blurRad="50800" dist="50800" dir="5400000" algn="ctr" rotWithShape="0">
                    <a:schemeClr val="tx1"/>
                  </a:outerShdw>
                </a:effectLst>
                <a:latin typeface="Papyrus" panose="03070502060502030205" pitchFamily="66" charset="0"/>
              </a:rPr>
            </a:br>
            <a:r>
              <a:rPr lang="en-US" dirty="0" smtClean="0">
                <a:solidFill>
                  <a:schemeClr val="bg1"/>
                </a:solidFill>
                <a:effectLst>
                  <a:outerShdw blurRad="50800" dist="50800" dir="5400000" algn="ctr" rotWithShape="0">
                    <a:schemeClr val="tx1"/>
                  </a:outerShdw>
                </a:effectLst>
                <a:latin typeface="Papyrus" panose="03070502060502030205" pitchFamily="66" charset="0"/>
              </a:rPr>
              <a:t>speaker, author, co-founder of A21</a:t>
            </a:r>
            <a:endParaRPr lang="en-US" sz="1050" dirty="0">
              <a:solidFill>
                <a:schemeClr val="bg1"/>
              </a:solidFill>
              <a:latin typeface="Papyrus" panose="03070502060502030205"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905250"/>
            <a:ext cx="680357"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263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48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038350"/>
            <a:ext cx="4495800" cy="646331"/>
          </a:xfrm>
          <a:prstGeom prst="rect">
            <a:avLst/>
          </a:prstGeom>
          <a:noFill/>
        </p:spPr>
        <p:txBody>
          <a:bodyPr wrap="square" rtlCol="0">
            <a:spAutoFit/>
          </a:bodyPr>
          <a:lstStyle/>
          <a:p>
            <a:r>
              <a:rPr lang="en-US" dirty="0"/>
              <a:t>https://www.youtube.com/watch?v=yKaff8kZXG8</a:t>
            </a:r>
          </a:p>
        </p:txBody>
      </p:sp>
    </p:spTree>
    <p:extLst>
      <p:ext uri="{BB962C8B-B14F-4D97-AF65-F5344CB8AC3E}">
        <p14:creationId xmlns:p14="http://schemas.microsoft.com/office/powerpoint/2010/main" val="399803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BE AUTHENTIC AND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971800" y="3186583"/>
            <a:ext cx="36576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90800" y="3078656"/>
            <a:ext cx="4532351" cy="1569660"/>
          </a:xfrm>
          <a:prstGeom prst="rect">
            <a:avLst/>
          </a:prstGeom>
          <a:noFill/>
        </p:spPr>
        <p:txBody>
          <a:bodyPr wrap="square" rtlCol="0">
            <a:spAutoFit/>
          </a:bodyPr>
          <a:lstStyle/>
          <a:p>
            <a:pPr lvl="0" algn="ctr"/>
            <a:r>
              <a:rPr lang="en-US" sz="80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HONEST</a:t>
            </a:r>
            <a:endParaRPr lang="en-US" sz="60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6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1</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239160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885950"/>
            <a:ext cx="8458200"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Many who became believers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confessed their sinful practices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number of them who had been practicing sorcery brought their incantation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books and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burned them at a public bonfire.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value of the books was several million dollars.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51150" y="4224834"/>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19:18-19</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50861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54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BE WILLING TO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743200" y="3173321"/>
            <a:ext cx="48768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3153311"/>
            <a:ext cx="6472518" cy="1323439"/>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CHANGE PLANS</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2</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197405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647950"/>
            <a:ext cx="7848600"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was preparing to sail back to Syria when he discovered a plot by some Jews against his life, so he decided to return through Macedonia.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20:3</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03233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22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6412</TotalTime>
  <Words>411</Words>
  <Application>Microsoft Office PowerPoint</Application>
  <PresentationFormat>On-screen Show (16:9)</PresentationFormat>
  <Paragraphs>52</Paragraphs>
  <Slides>27</Slides>
  <Notes>0</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157</cp:revision>
  <dcterms:created xsi:type="dcterms:W3CDTF">2017-03-21T02:22:27Z</dcterms:created>
  <dcterms:modified xsi:type="dcterms:W3CDTF">2017-08-15T01:38:33Z</dcterms:modified>
</cp:coreProperties>
</file>