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0" r:id="rId3"/>
    <p:sldId id="257" r:id="rId4"/>
    <p:sldId id="256" r:id="rId5"/>
    <p:sldId id="288" r:id="rId6"/>
    <p:sldId id="258" r:id="rId7"/>
    <p:sldId id="266" r:id="rId8"/>
    <p:sldId id="259" r:id="rId9"/>
    <p:sldId id="289" r:id="rId10"/>
    <p:sldId id="270" r:id="rId11"/>
    <p:sldId id="274" r:id="rId12"/>
    <p:sldId id="273" r:id="rId13"/>
    <p:sldId id="268" r:id="rId14"/>
    <p:sldId id="271" r:id="rId15"/>
    <p:sldId id="269" r:id="rId16"/>
    <p:sldId id="263" r:id="rId17"/>
    <p:sldId id="264" r:id="rId18"/>
    <p:sldId id="261" r:id="rId19"/>
    <p:sldId id="272" r:id="rId20"/>
    <p:sldId id="275" r:id="rId21"/>
    <p:sldId id="276" r:id="rId22"/>
    <p:sldId id="277" r:id="rId23"/>
    <p:sldId id="278" r:id="rId24"/>
    <p:sldId id="279" r:id="rId25"/>
    <p:sldId id="280" r:id="rId26"/>
    <p:sldId id="282" r:id="rId27"/>
    <p:sldId id="283" r:id="rId28"/>
    <p:sldId id="285" r:id="rId29"/>
    <p:sldId id="284" r:id="rId30"/>
    <p:sldId id="286" r:id="rId31"/>
    <p:sldId id="287"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990000"/>
    <a:srgbClr val="FFDC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varScale="1">
        <p:scale>
          <a:sx n="135" d="100"/>
          <a:sy n="135" d="100"/>
        </p:scale>
        <p:origin x="4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EE7935-EEBC-DF4C-906B-C956A5B39152}" type="datetimeFigureOut">
              <a:rPr lang="en-US" smtClean="0"/>
              <a:t>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0DB24-64AF-2846-B732-85978DF6C386}" type="slidenum">
              <a:rPr lang="en-US" smtClean="0"/>
              <a:t>‹#›</a:t>
            </a:fld>
            <a:endParaRPr lang="en-US"/>
          </a:p>
        </p:txBody>
      </p:sp>
    </p:spTree>
    <p:extLst>
      <p:ext uri="{BB962C8B-B14F-4D97-AF65-F5344CB8AC3E}">
        <p14:creationId xmlns:p14="http://schemas.microsoft.com/office/powerpoint/2010/main" val="87855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6873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6946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8889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6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59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7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12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0801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1069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82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3616076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76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33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17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E3C6B-EFBC-440D-AC34-C8C2D05CF88B}" type="datetimeFigureOut">
              <a:rPr lang="en-US" smtClean="0"/>
              <a:t>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94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0E3C6B-EFBC-440D-AC34-C8C2D05CF88B}" type="datetimeFigureOut">
              <a:rPr lang="en-US" smtClean="0"/>
              <a:t>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93170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0E3C6B-EFBC-440D-AC34-C8C2D05CF88B}" type="datetimeFigureOut">
              <a:rPr lang="en-US" smtClean="0"/>
              <a:t>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20242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0E3C6B-EFBC-440D-AC34-C8C2D05CF88B}" type="datetimeFigureOut">
              <a:rPr lang="en-US" smtClean="0"/>
              <a:t>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568914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E3C6B-EFBC-440D-AC34-C8C2D05CF88B}" type="datetimeFigureOut">
              <a:rPr lang="en-US" smtClean="0"/>
              <a:t>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180345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0342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E3C6B-EFBC-440D-AC34-C8C2D05CF88B}" type="datetimeFigureOut">
              <a:rPr lang="en-US" smtClean="0"/>
              <a:t>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8C2C0E-911B-4100-92E2-EB33C96D108C}" type="slidenum">
              <a:rPr lang="en-US" smtClean="0"/>
              <a:t>‹#›</a:t>
            </a:fld>
            <a:endParaRPr lang="en-US"/>
          </a:p>
        </p:txBody>
      </p:sp>
    </p:spTree>
    <p:extLst>
      <p:ext uri="{BB962C8B-B14F-4D97-AF65-F5344CB8AC3E}">
        <p14:creationId xmlns:p14="http://schemas.microsoft.com/office/powerpoint/2010/main" val="4199970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t>1/7/18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t>‹#›</a:t>
            </a:fld>
            <a:endParaRPr lang="en-US"/>
          </a:p>
        </p:txBody>
      </p:sp>
    </p:spTree>
    <p:extLst>
      <p:ext uri="{BB962C8B-B14F-4D97-AF65-F5344CB8AC3E}">
        <p14:creationId xmlns:p14="http://schemas.microsoft.com/office/powerpoint/2010/main" val="39378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0E3C6B-EFBC-440D-AC34-C8C2D05CF88B}" type="datetimeFigureOut">
              <a:rPr lang="en-US" smtClean="0">
                <a:solidFill>
                  <a:prstClr val="black">
                    <a:tint val="75000"/>
                  </a:prstClr>
                </a:solidFill>
              </a:rPr>
              <a:pPr/>
              <a:t>1/7/18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8C2C0E-911B-4100-92E2-EB33C96D1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27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3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514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1581150"/>
            <a:ext cx="6858000" cy="2800767"/>
          </a:xfrm>
          <a:prstGeom prst="rect">
            <a:avLst/>
          </a:prstGeom>
          <a:noFill/>
        </p:spPr>
        <p:txBody>
          <a:bodyPr wrap="square" rtlCol="0">
            <a:spAutoFit/>
          </a:bodyPr>
          <a:lstStyle/>
          <a:p>
            <a:r>
              <a:rPr lang="en-US" sz="2400" dirty="0">
                <a:solidFill>
                  <a:srgbClr val="FFDC97"/>
                </a:solidFill>
                <a:effectLst>
                  <a:outerShdw blurRad="114300" dist="50800" dir="4200000" algn="ctr" rotWithShape="0">
                    <a:schemeClr val="tx2">
                      <a:lumMod val="75000"/>
                    </a:schemeClr>
                  </a:outerShdw>
                </a:effectLst>
                <a:latin typeface="Trajan Pro" pitchFamily="18" charset="0"/>
              </a:rPr>
              <a:t>“The people of Israel have become </a:t>
            </a: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like </a:t>
            </a:r>
            <a:r>
              <a:rPr lang="en-US" sz="2400" dirty="0">
                <a:solidFill>
                  <a:srgbClr val="FFDC97"/>
                </a:solidFill>
                <a:effectLst>
                  <a:outerShdw blurRad="114300" dist="50800" dir="4200000" algn="ctr" rotWithShape="0">
                    <a:schemeClr val="tx2">
                      <a:lumMod val="75000"/>
                    </a:schemeClr>
                  </a:outerShdw>
                </a:effectLst>
                <a:latin typeface="Trajan Pro" pitchFamily="18" charset="0"/>
              </a:rPr>
              <a:t>silly, witless doves, </a:t>
            </a: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first </a:t>
            </a:r>
            <a:r>
              <a:rPr lang="en-US" sz="2400" dirty="0">
                <a:solidFill>
                  <a:srgbClr val="FFDC97"/>
                </a:solidFill>
                <a:effectLst>
                  <a:outerShdw blurRad="114300" dist="50800" dir="4200000" algn="ctr" rotWithShape="0">
                    <a:schemeClr val="tx2">
                      <a:lumMod val="75000"/>
                    </a:schemeClr>
                  </a:outerShdw>
                </a:effectLst>
                <a:latin typeface="Trajan Pro" pitchFamily="18" charset="0"/>
              </a:rPr>
              <a:t>calling </a:t>
            </a: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to </a:t>
            </a:r>
            <a:r>
              <a:rPr lang="en-US" sz="2400" dirty="0">
                <a:solidFill>
                  <a:srgbClr val="FFDC97"/>
                </a:solidFill>
                <a:effectLst>
                  <a:outerShdw blurRad="114300" dist="50800" dir="4200000" algn="ctr" rotWithShape="0">
                    <a:schemeClr val="tx2">
                      <a:lumMod val="75000"/>
                    </a:schemeClr>
                  </a:outerShdw>
                </a:effectLst>
                <a:latin typeface="Trajan Pro" pitchFamily="18" charset="0"/>
              </a:rPr>
              <a:t>Egypt, </a:t>
            </a: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then </a:t>
            </a:r>
            <a:r>
              <a:rPr lang="en-US" sz="2400" dirty="0">
                <a:solidFill>
                  <a:srgbClr val="FFDC97"/>
                </a:solidFill>
                <a:effectLst>
                  <a:outerShdw blurRad="114300" dist="50800" dir="4200000" algn="ctr" rotWithShape="0">
                    <a:schemeClr val="tx2">
                      <a:lumMod val="75000"/>
                    </a:schemeClr>
                  </a:outerShdw>
                </a:effectLst>
                <a:latin typeface="Trajan Pro" pitchFamily="18" charset="0"/>
              </a:rPr>
              <a:t>flying to Assyria for help</a:t>
            </a: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Hosea 7:11</a:t>
            </a:r>
          </a:p>
        </p:txBody>
      </p:sp>
    </p:spTree>
    <p:extLst>
      <p:ext uri="{BB962C8B-B14F-4D97-AF65-F5344CB8AC3E}">
        <p14:creationId xmlns:p14="http://schemas.microsoft.com/office/powerpoint/2010/main" val="413419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Love is </a:t>
            </a:r>
            <a:r>
              <a:rPr lang="en-US" sz="4400" dirty="0" smtClean="0">
                <a:solidFill>
                  <a:srgbClr val="FFCC66"/>
                </a:solidFill>
                <a:latin typeface="Dumbledor 1" panose="00000400000000000000" pitchFamily="2" charset="0"/>
              </a:rPr>
              <a:t>a</a:t>
            </a:r>
            <a:endParaRPr lang="en-US" sz="4400" dirty="0">
              <a:solidFill>
                <a:srgbClr val="FFCC66"/>
              </a:solidFill>
              <a:latin typeface="Dumbledor 1" panose="00000400000000000000" pitchFamily="2" charset="0"/>
            </a:endParaRP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22967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2266950"/>
            <a:ext cx="685800" cy="646331"/>
          </a:xfrm>
          <a:prstGeom prst="rect">
            <a:avLst/>
          </a:prstGeom>
          <a:noFill/>
        </p:spPr>
        <p:txBody>
          <a:bodyPr wrap="square" rtlCol="0">
            <a:spAutoFit/>
          </a:bodyPr>
          <a:lstStyle/>
          <a:p>
            <a:r>
              <a:rPr lang="en-US" sz="3600" dirty="0" smtClean="0">
                <a:latin typeface="Dumbledor 1" panose="00000400000000000000" pitchFamily="2" charset="0"/>
              </a:rPr>
              <a:t>2</a:t>
            </a:r>
            <a:endParaRPr lang="en-US" sz="3600" dirty="0">
              <a:latin typeface="Dumbledor 1" panose="00000400000000000000" pitchFamily="2" charset="0"/>
            </a:endParaRP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dirty="0" smtClean="0">
                <a:solidFill>
                  <a:srgbClr val="FFCC66"/>
                </a:solidFill>
                <a:latin typeface="Dumbledor 1" panose="00000400000000000000" pitchFamily="2" charset="0"/>
              </a:rPr>
              <a:t>Jealous Love</a:t>
            </a:r>
            <a:endParaRPr lang="en-US" sz="8000" dirty="0">
              <a:solidFill>
                <a:srgbClr val="FFCC66"/>
              </a:solidFill>
              <a:latin typeface="Dumbledor 1" panose="00000400000000000000" pitchFamily="2" charset="0"/>
            </a:endParaRPr>
          </a:p>
        </p:txBody>
      </p:sp>
    </p:spTree>
    <p:extLst>
      <p:ext uri="{BB962C8B-B14F-4D97-AF65-F5344CB8AC3E}">
        <p14:creationId xmlns:p14="http://schemas.microsoft.com/office/powerpoint/2010/main" val="56749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1504950"/>
            <a:ext cx="6116392" cy="2554545"/>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"You must worship no other gods,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for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 whose very name is Jealous,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is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a God who is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jealous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about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his relationship with you</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t>
            </a: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Exodus 34:14</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80198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657350"/>
            <a:ext cx="6858000" cy="286232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“For this reason I will fence her in with </a:t>
            </a:r>
            <a:r>
              <a:rPr lang="en-US" sz="2000" dirty="0" err="1">
                <a:solidFill>
                  <a:srgbClr val="FFDC97"/>
                </a:solidFill>
                <a:effectLst>
                  <a:outerShdw blurRad="114300" dist="50800" dir="4200000" algn="ctr" rotWithShape="0">
                    <a:schemeClr val="tx2">
                      <a:lumMod val="75000"/>
                    </a:schemeClr>
                  </a:outerShdw>
                </a:effectLst>
                <a:latin typeface="Trajan Pro" pitchFamily="18" charset="0"/>
              </a:rPr>
              <a:t>thornbushes</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I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will block her path with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 wall to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make her lose her way</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Hosea 2:6</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71994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61950"/>
            <a:ext cx="6858000" cy="4708981"/>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put an end to her annual festivals,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her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new moon celebrations, and her Sabbath days—all her appointed festivals. I will destroy her grapevines and fig trees</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things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she claims her lovers gave her. I will let them grow into tangled thickets, where only wild animals will eat the fruit. I will punish her for all those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times when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she burned incense to her images of Baal, when she put on her earrings and jewels and went out to look for her lovers but forgot all about me</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says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t>
            </a: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a:solidFill>
                  <a:srgbClr val="FFDC97"/>
                </a:solidFill>
                <a:effectLst>
                  <a:outerShdw blurRad="114300" dist="50800" dir="4200000" algn="ctr" rotWithShape="0">
                    <a:schemeClr val="tx2">
                      <a:lumMod val="75000"/>
                    </a:schemeClr>
                  </a:outerShdw>
                </a:effectLst>
                <a:latin typeface="Trajan Pro" pitchFamily="18" charset="0"/>
              </a:rPr>
            </a:br>
            <a:r>
              <a:rPr lang="en-US" sz="2000" dirty="0">
                <a:solidFill>
                  <a:srgbClr val="FFDC97"/>
                </a:solidFill>
                <a:effectLst>
                  <a:outerShdw blurRad="114300" dist="50800" dir="4200000" algn="ctr" rotWithShape="0">
                    <a:schemeClr val="tx2">
                      <a:lumMod val="75000"/>
                    </a:schemeClr>
                  </a:outerShdw>
                </a:effectLst>
                <a:latin typeface="Trajan Pro" pitchFamily="18" charset="0"/>
              </a:rPr>
              <a:t>Hosea 2:11-13</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183705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859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Love is </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22967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2266950"/>
            <a:ext cx="685800" cy="646331"/>
          </a:xfrm>
          <a:prstGeom prst="rect">
            <a:avLst/>
          </a:prstGeom>
          <a:noFill/>
        </p:spPr>
        <p:txBody>
          <a:bodyPr wrap="square" rtlCol="0">
            <a:spAutoFit/>
          </a:bodyPr>
          <a:lstStyle/>
          <a:p>
            <a:r>
              <a:rPr lang="en-US" sz="3600" dirty="0" smtClean="0">
                <a:latin typeface="Dumbledor 1" panose="00000400000000000000" pitchFamily="2" charset="0"/>
              </a:rPr>
              <a:t>3</a:t>
            </a:r>
            <a:endParaRPr lang="en-US" sz="3600" dirty="0">
              <a:latin typeface="Dumbledor 1" panose="00000400000000000000" pitchFamily="2" charset="0"/>
            </a:endParaRP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dirty="0" smtClean="0">
                <a:solidFill>
                  <a:srgbClr val="FFCC66"/>
                </a:solidFill>
                <a:latin typeface="Dumbledor 1" panose="00000400000000000000" pitchFamily="2" charset="0"/>
              </a:rPr>
              <a:t>Persistent</a:t>
            </a:r>
            <a:endParaRPr lang="en-US" sz="8000" dirty="0">
              <a:solidFill>
                <a:srgbClr val="FFCC66"/>
              </a:solidFill>
              <a:latin typeface="Dumbledor 1" panose="00000400000000000000" pitchFamily="2" charset="0"/>
            </a:endParaRPr>
          </a:p>
        </p:txBody>
      </p:sp>
    </p:spTree>
    <p:extLst>
      <p:ext uri="{BB962C8B-B14F-4D97-AF65-F5344CB8AC3E}">
        <p14:creationId xmlns:p14="http://schemas.microsoft.com/office/powerpoint/2010/main" val="10093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71550"/>
            <a:ext cx="6858000" cy="378565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Then the Lord said to me,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Go and love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your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wife again,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even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though she commits adultery with another lover. This will illustrate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that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the Lord still loves Israel,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even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though the people have turned to other gods and love to worship them.”</a:t>
            </a: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So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I bought her back for fifteen pieces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of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silver and five bushels of barley and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a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measure of wine</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Hosea 3:1-2</a:t>
            </a: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29921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084" b="23526"/>
          <a:stretch/>
        </p:blipFill>
        <p:spPr bwMode="auto">
          <a:xfrm>
            <a:off x="628917" y="2756654"/>
            <a:ext cx="6462231" cy="1491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38200" y="971550"/>
            <a:ext cx="6858000" cy="1785104"/>
          </a:xfrm>
          <a:prstGeom prst="rect">
            <a:avLst/>
          </a:prstGeom>
          <a:noFill/>
        </p:spPr>
        <p:txBody>
          <a:bodyPr wrap="square" rtlCol="0">
            <a:spAutoFit/>
          </a:bodyPr>
          <a:lstStyle/>
          <a:p>
            <a:r>
              <a:rPr lang="en-US" sz="4000" dirty="0" smtClean="0">
                <a:solidFill>
                  <a:srgbClr val="FFDC97"/>
                </a:solidFill>
                <a:effectLst>
                  <a:outerShdw blurRad="114300" dist="50800" dir="4200000" algn="ctr" rotWithShape="0">
                    <a:schemeClr val="tx2">
                      <a:lumMod val="75000"/>
                    </a:schemeClr>
                  </a:outerShdw>
                </a:effectLst>
                <a:latin typeface="Trajan Pro" pitchFamily="18" charset="0"/>
              </a:rPr>
              <a:t>Book of the</a:t>
            </a:r>
            <a:r>
              <a:rPr lang="en-US" sz="44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44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6600" dirty="0" smtClean="0">
                <a:solidFill>
                  <a:srgbClr val="FFDC97"/>
                </a:solidFill>
                <a:effectLst>
                  <a:outerShdw blurRad="114300" dist="50800" dir="4200000" algn="ctr" rotWithShape="0">
                    <a:schemeClr val="tx2">
                      <a:lumMod val="75000"/>
                    </a:schemeClr>
                  </a:outerShdw>
                </a:effectLst>
                <a:latin typeface="Trajan Pro" pitchFamily="18" charset="0"/>
              </a:rPr>
              <a:t>TWELVE</a:t>
            </a:r>
          </a:p>
        </p:txBody>
      </p:sp>
    </p:spTree>
    <p:extLst>
      <p:ext uri="{BB962C8B-B14F-4D97-AF65-F5344CB8AC3E}">
        <p14:creationId xmlns:p14="http://schemas.microsoft.com/office/powerpoint/2010/main" val="93933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51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Love is </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22967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2266950"/>
            <a:ext cx="685800" cy="646331"/>
          </a:xfrm>
          <a:prstGeom prst="rect">
            <a:avLst/>
          </a:prstGeom>
          <a:noFill/>
        </p:spPr>
        <p:txBody>
          <a:bodyPr wrap="square" rtlCol="0">
            <a:spAutoFit/>
          </a:bodyPr>
          <a:lstStyle/>
          <a:p>
            <a:r>
              <a:rPr lang="en-US" sz="3600" dirty="0" smtClean="0">
                <a:latin typeface="Dumbledor 1" panose="00000400000000000000" pitchFamily="2" charset="0"/>
              </a:rPr>
              <a:t>4</a:t>
            </a:r>
            <a:endParaRPr lang="en-US" sz="3600" dirty="0">
              <a:latin typeface="Dumbledor 1" panose="00000400000000000000" pitchFamily="2" charset="0"/>
            </a:endParaRP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dirty="0" smtClean="0">
                <a:solidFill>
                  <a:srgbClr val="FFCC66"/>
                </a:solidFill>
                <a:latin typeface="Dumbledor 1" panose="00000400000000000000" pitchFamily="2" charset="0"/>
              </a:rPr>
              <a:t>Liberating</a:t>
            </a:r>
            <a:endParaRPr lang="en-US" sz="8000" dirty="0">
              <a:solidFill>
                <a:srgbClr val="FFCC66"/>
              </a:solidFill>
              <a:latin typeface="Dumbledor 1" panose="00000400000000000000" pitchFamily="2" charset="0"/>
            </a:endParaRPr>
          </a:p>
        </p:txBody>
      </p:sp>
    </p:spTree>
    <p:extLst>
      <p:ext uri="{BB962C8B-B14F-4D97-AF65-F5344CB8AC3E}">
        <p14:creationId xmlns:p14="http://schemas.microsoft.com/office/powerpoint/2010/main" val="21185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730" y="1123950"/>
            <a:ext cx="6172200" cy="378565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return her vineyards to her and transform the Valley of  trouble into a gateway of hope. </a:t>
            </a:r>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CC66"/>
                </a:solidFill>
                <a:effectLst>
                  <a:outerShdw blurRad="114300" dist="50800" dir="4200000" algn="ctr" rotWithShape="0">
                    <a:schemeClr val="tx2">
                      <a:lumMod val="75000"/>
                    </a:schemeClr>
                  </a:outerShdw>
                </a:effectLst>
                <a:latin typeface="Trajan Pro" pitchFamily="18" charset="0"/>
              </a:rPr>
              <a:t>-</a:t>
            </a:r>
            <a:r>
              <a:rPr lang="en-US" sz="2000" dirty="0" smtClean="0">
                <a:solidFill>
                  <a:srgbClr val="FFCC66"/>
                </a:solidFill>
                <a:effectLst>
                  <a:outerShdw blurRad="114300" dist="50800" dir="4200000" algn="ctr" rotWithShape="0">
                    <a:schemeClr val="tx2">
                      <a:lumMod val="75000"/>
                    </a:schemeClr>
                  </a:outerShdw>
                </a:effectLst>
                <a:latin typeface="Trajan Pro" pitchFamily="18" charset="0"/>
              </a:rPr>
              <a:t>Hosea 2:16</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a:solidFill>
                  <a:srgbClr val="FFDC97"/>
                </a:solidFill>
                <a:effectLst>
                  <a:outerShdw blurRad="114300" dist="50800" dir="4200000" algn="ctr" rotWithShape="0">
                    <a:schemeClr val="tx2">
                      <a:lumMod val="75000"/>
                    </a:schemeClr>
                  </a:outerShdw>
                </a:effectLst>
                <a:latin typeface="Trajan Pro" pitchFamily="18" charset="0"/>
              </a:rPr>
              <a:t>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He has torn us to pieces, now he will heal us. He has injured us, now he will bandage our wounds. In just a short time he will restore us.</a:t>
            </a:r>
          </a:p>
          <a:p>
            <a:r>
              <a:rPr lang="en-US" sz="2000" dirty="0" smtClean="0">
                <a:solidFill>
                  <a:srgbClr val="FFCC66"/>
                </a:solidFill>
                <a:effectLst>
                  <a:outerShdw blurRad="114300" dist="50800" dir="4200000" algn="ctr" rotWithShape="0">
                    <a:schemeClr val="tx2">
                      <a:lumMod val="75000"/>
                    </a:schemeClr>
                  </a:outerShdw>
                </a:effectLst>
                <a:latin typeface="Trajan Pro" pitchFamily="18" charset="0"/>
              </a:rPr>
              <a:t>-Hosea 6:1-2</a:t>
            </a:r>
            <a:endParaRPr lang="en-US" sz="2000" dirty="0">
              <a:solidFill>
                <a:srgbClr val="FFCC66"/>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387752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Love is </a:t>
            </a: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22967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15000" y="2266950"/>
            <a:ext cx="685800" cy="646331"/>
          </a:xfrm>
          <a:prstGeom prst="rect">
            <a:avLst/>
          </a:prstGeom>
          <a:noFill/>
        </p:spPr>
        <p:txBody>
          <a:bodyPr wrap="square" rtlCol="0">
            <a:spAutoFit/>
          </a:bodyPr>
          <a:lstStyle/>
          <a:p>
            <a:r>
              <a:rPr lang="en-US" sz="3600" dirty="0" smtClean="0">
                <a:latin typeface="Dumbledor 1" panose="00000400000000000000" pitchFamily="2" charset="0"/>
              </a:rPr>
              <a:t>5</a:t>
            </a:r>
            <a:endParaRPr lang="en-US" sz="3600" dirty="0">
              <a:latin typeface="Dumbledor 1" panose="00000400000000000000" pitchFamily="2" charset="0"/>
            </a:endParaRP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smtClean="0">
                <a:solidFill>
                  <a:srgbClr val="FFCC66"/>
                </a:solidFill>
                <a:latin typeface="Dumbledor 1" panose="00000400000000000000" pitchFamily="2" charset="0"/>
              </a:rPr>
              <a:t>Forgiving</a:t>
            </a:r>
            <a:endParaRPr lang="en-US" sz="8000" dirty="0">
              <a:solidFill>
                <a:srgbClr val="FFCC66"/>
              </a:solidFill>
              <a:latin typeface="Dumbledor 1" panose="00000400000000000000" pitchFamily="2" charset="0"/>
            </a:endParaRPr>
          </a:p>
        </p:txBody>
      </p:sp>
    </p:spTree>
    <p:extLst>
      <p:ext uri="{BB962C8B-B14F-4D97-AF65-F5344CB8AC3E}">
        <p14:creationId xmlns:p14="http://schemas.microsoft.com/office/powerpoint/2010/main" val="688417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47750"/>
            <a:ext cx="6248400" cy="3785652"/>
          </a:xfrm>
          <a:prstGeom prst="rect">
            <a:avLst/>
          </a:prstGeom>
          <a:noFill/>
        </p:spPr>
        <p:txBody>
          <a:bodyPr wrap="square" rtlCol="0">
            <a:spAutoFit/>
          </a:bodyPr>
          <a:lstStyle/>
          <a:p>
            <a:r>
              <a:rPr lang="en-US" sz="2000" dirty="0">
                <a:solidFill>
                  <a:srgbClr val="FFDC97"/>
                </a:solidFill>
                <a:effectLst>
                  <a:outerShdw blurRad="114300" dist="50800" dir="4200000" algn="ctr" rotWithShape="0">
                    <a:schemeClr val="tx2">
                      <a:lumMod val="75000"/>
                    </a:schemeClr>
                  </a:outerShdw>
                </a:effectLst>
                <a:latin typeface="Trajan Pro" pitchFamily="18" charset="0"/>
              </a:rPr>
              <a:t>“Return, O Israel, to the Lord your God,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for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your sins have brought you down. Bring your confessions, and return to the Lord.  Say to him, “Forgive all our sins and graciously receive us, so that we may offer you our praises.” </a:t>
            </a:r>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Hosea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14:1-2</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366588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166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1446550"/>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Gomers: come home</a:t>
            </a:r>
          </a:p>
          <a:p>
            <a:endParaRPr lang="en-US" sz="4400" dirty="0">
              <a:solidFill>
                <a:srgbClr val="FFCC66"/>
              </a:solidFill>
              <a:latin typeface="Dumbledor 1" panose="00000400000000000000" pitchFamily="2" charset="0"/>
            </a:endParaRP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21298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687" y="1417021"/>
            <a:ext cx="7620000" cy="769441"/>
          </a:xfrm>
          <a:prstGeom prst="rect">
            <a:avLst/>
          </a:prstGeom>
          <a:noFill/>
        </p:spPr>
        <p:txBody>
          <a:bodyPr wrap="square" rtlCol="0">
            <a:spAutoFit/>
          </a:bodyPr>
          <a:lstStyle/>
          <a:p>
            <a:r>
              <a:rPr lang="en-US" sz="4400" dirty="0" smtClean="0">
                <a:solidFill>
                  <a:srgbClr val="FFCC66"/>
                </a:solidFill>
                <a:latin typeface="Dumbledor 1" panose="00000400000000000000" pitchFamily="2" charset="0"/>
              </a:rPr>
              <a:t>Gomers: come home</a:t>
            </a:r>
            <a:endParaRPr lang="en-US" sz="4400" dirty="0">
              <a:solidFill>
                <a:srgbClr val="FFCC66"/>
              </a:solidFill>
              <a:latin typeface="Dumbledor 1" panose="00000400000000000000" pitchFamily="2" charset="0"/>
            </a:endParaRP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9" name="TextBox 8"/>
          <p:cNvSpPr txBox="1"/>
          <p:nvPr/>
        </p:nvSpPr>
        <p:spPr>
          <a:xfrm>
            <a:off x="449687" y="2042071"/>
            <a:ext cx="6248400" cy="523220"/>
          </a:xfrm>
          <a:prstGeom prst="rect">
            <a:avLst/>
          </a:prstGeom>
          <a:noFill/>
        </p:spPr>
        <p:txBody>
          <a:bodyPr wrap="square" rtlCol="0">
            <a:spAutoFit/>
          </a:bodyPr>
          <a:lstStyle/>
          <a:p>
            <a:r>
              <a:rPr lang="en-US" sz="2800" dirty="0" err="1" smtClean="0">
                <a:solidFill>
                  <a:srgbClr val="FFDC97"/>
                </a:solidFill>
                <a:effectLst>
                  <a:outerShdw blurRad="114300" dist="50800" dir="4200000" algn="ctr" rotWithShape="0">
                    <a:schemeClr val="tx2">
                      <a:lumMod val="75000"/>
                    </a:schemeClr>
                  </a:outerShdw>
                </a:effectLst>
                <a:latin typeface="Trajan Pro" pitchFamily="18" charset="0"/>
              </a:rPr>
              <a:t>Hoseas</a:t>
            </a:r>
            <a:r>
              <a:rPr lang="en-US" sz="2800" dirty="0" smtClean="0">
                <a:solidFill>
                  <a:srgbClr val="FFDC97"/>
                </a:solidFill>
                <a:effectLst>
                  <a:outerShdw blurRad="114300" dist="50800" dir="4200000" algn="ctr" rotWithShape="0">
                    <a:schemeClr val="tx2">
                      <a:lumMod val="75000"/>
                    </a:schemeClr>
                  </a:outerShdw>
                </a:effectLst>
                <a:latin typeface="Trajan Pro" pitchFamily="18" charset="0"/>
              </a:rPr>
              <a:t>: Love again and again</a:t>
            </a:r>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2414886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520375"/>
            <a:ext cx="6629400" cy="523220"/>
          </a:xfrm>
          <a:prstGeom prst="rect">
            <a:avLst/>
          </a:prstGeom>
          <a:noFill/>
        </p:spPr>
        <p:txBody>
          <a:bodyPr wrap="square" rtlCol="0">
            <a:spAutoFit/>
          </a:bodyPr>
          <a:lstStyle/>
          <a:p>
            <a:r>
              <a:rPr lang="en-US" sz="2800" dirty="0" smtClean="0">
                <a:solidFill>
                  <a:srgbClr val="FFCC66"/>
                </a:solidFill>
                <a:latin typeface="Trajan Pro" pitchFamily="18" charset="0"/>
              </a:rPr>
              <a:t>God’s marvelous love</a:t>
            </a:r>
            <a:endParaRPr lang="en-US" sz="2800" dirty="0">
              <a:solidFill>
                <a:srgbClr val="FFCC66"/>
              </a:solidFill>
              <a:latin typeface="Trajan Pro" pitchFamily="18" charset="0"/>
            </a:endParaRP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smtClean="0">
                <a:solidFill>
                  <a:srgbClr val="FFCC66"/>
                </a:solidFill>
                <a:latin typeface="Dumbledor 1" panose="00000400000000000000" pitchFamily="2" charset="0"/>
              </a:rPr>
              <a:t>HOSEA</a:t>
            </a:r>
            <a:endParaRPr lang="en-US" sz="8000" dirty="0">
              <a:solidFill>
                <a:srgbClr val="FFCC66"/>
              </a:solidFill>
              <a:latin typeface="Dumbledor 1" panose="00000400000000000000" pitchFamily="2" charset="0"/>
            </a:endParaRPr>
          </a:p>
        </p:txBody>
      </p:sp>
      <p:cxnSp>
        <p:nvCxnSpPr>
          <p:cNvPr id="6" name="Straight Connector 5"/>
          <p:cNvCxnSpPr/>
          <p:nvPr/>
        </p:nvCxnSpPr>
        <p:spPr>
          <a:xfrm>
            <a:off x="838200" y="2571750"/>
            <a:ext cx="49530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028950"/>
            <a:ext cx="49530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963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0137"/>
            <a:ext cx="8458200" cy="434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2271"/>
          <a:stretch/>
        </p:blipFill>
        <p:spPr bwMode="auto">
          <a:xfrm>
            <a:off x="990600" y="895350"/>
            <a:ext cx="1438670" cy="87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a:stretch/>
        </p:blipFill>
        <p:spPr bwMode="auto">
          <a:xfrm>
            <a:off x="990600" y="3486150"/>
            <a:ext cx="1438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164" t="74313" r="62753" b="6673"/>
          <a:stretch/>
        </p:blipFill>
        <p:spPr bwMode="auto">
          <a:xfrm>
            <a:off x="6172200" y="3671820"/>
            <a:ext cx="1066800" cy="100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667000" y="3600450"/>
            <a:ext cx="914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4019550"/>
            <a:ext cx="609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108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71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520375"/>
            <a:ext cx="6629400" cy="523220"/>
          </a:xfrm>
          <a:prstGeom prst="rect">
            <a:avLst/>
          </a:prstGeom>
          <a:noFill/>
        </p:spPr>
        <p:txBody>
          <a:bodyPr wrap="square" rtlCol="0">
            <a:spAutoFit/>
          </a:bodyPr>
          <a:lstStyle/>
          <a:p>
            <a:r>
              <a:rPr lang="en-US" sz="2800" dirty="0" smtClean="0">
                <a:solidFill>
                  <a:srgbClr val="FFCC66"/>
                </a:solidFill>
                <a:latin typeface="Trajan Pro" pitchFamily="18" charset="0"/>
              </a:rPr>
              <a:t>God’s marvelous love</a:t>
            </a:r>
            <a:endParaRPr lang="en-US" sz="2800" dirty="0">
              <a:solidFill>
                <a:srgbClr val="FFCC66"/>
              </a:solidFill>
              <a:latin typeface="Trajan Pro" pitchFamily="18" charset="0"/>
            </a:endParaRPr>
          </a:p>
        </p:txBody>
      </p:sp>
      <p:sp>
        <p:nvSpPr>
          <p:cNvPr id="5" name="TextBox 4"/>
          <p:cNvSpPr txBox="1"/>
          <p:nvPr/>
        </p:nvSpPr>
        <p:spPr>
          <a:xfrm>
            <a:off x="796881" y="1428750"/>
            <a:ext cx="5638800" cy="1323439"/>
          </a:xfrm>
          <a:prstGeom prst="rect">
            <a:avLst/>
          </a:prstGeom>
          <a:noFill/>
        </p:spPr>
        <p:txBody>
          <a:bodyPr wrap="square" rtlCol="0">
            <a:spAutoFit/>
          </a:bodyPr>
          <a:lstStyle/>
          <a:p>
            <a:r>
              <a:rPr lang="en-US" sz="8000" dirty="0" smtClean="0">
                <a:solidFill>
                  <a:srgbClr val="FFCC66"/>
                </a:solidFill>
                <a:latin typeface="Dumbledor 1" panose="00000400000000000000" pitchFamily="2" charset="0"/>
              </a:rPr>
              <a:t>HOSEA</a:t>
            </a:r>
            <a:endParaRPr lang="en-US" sz="8000" dirty="0">
              <a:solidFill>
                <a:srgbClr val="FFCC66"/>
              </a:solidFill>
              <a:latin typeface="Dumbledor 1" panose="00000400000000000000" pitchFamily="2" charset="0"/>
            </a:endParaRPr>
          </a:p>
        </p:txBody>
      </p:sp>
      <p:cxnSp>
        <p:nvCxnSpPr>
          <p:cNvPr id="6" name="Straight Connector 5"/>
          <p:cNvCxnSpPr/>
          <p:nvPr/>
        </p:nvCxnSpPr>
        <p:spPr>
          <a:xfrm>
            <a:off x="838200" y="2571750"/>
            <a:ext cx="49530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3028950"/>
            <a:ext cx="49530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899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809750"/>
            <a:ext cx="6858000" cy="1569660"/>
          </a:xfrm>
          <a:prstGeom prst="rect">
            <a:avLst/>
          </a:prstGeom>
          <a:noFill/>
        </p:spPr>
        <p:txBody>
          <a:bodyPr wrap="square" rtlCol="0">
            <a:spAutoFit/>
          </a:bodyPr>
          <a:lstStyle/>
          <a:p>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may </a:t>
            </a:r>
            <a:r>
              <a:rPr lang="en-US" sz="2400" dirty="0">
                <a:solidFill>
                  <a:srgbClr val="FFDC97"/>
                </a:solidFill>
                <a:effectLst>
                  <a:outerShdw blurRad="114300" dist="50800" dir="4200000" algn="ctr" rotWithShape="0">
                    <a:schemeClr val="tx2">
                      <a:lumMod val="75000"/>
                    </a:schemeClr>
                  </a:outerShdw>
                </a:effectLst>
                <a:latin typeface="Trajan Pro" pitchFamily="18" charset="0"/>
              </a:rPr>
              <a:t>you have the power to understand, as all God’s </a:t>
            </a: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people should , How wide, how long, </a:t>
            </a:r>
            <a:b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400" dirty="0" smtClean="0">
                <a:solidFill>
                  <a:srgbClr val="FFDC97"/>
                </a:solidFill>
                <a:effectLst>
                  <a:outerShdw blurRad="114300" dist="50800" dir="4200000" algn="ctr" rotWithShape="0">
                    <a:schemeClr val="tx2">
                      <a:lumMod val="75000"/>
                    </a:schemeClr>
                  </a:outerShdw>
                </a:effectLst>
                <a:latin typeface="Trajan Pro" pitchFamily="18" charset="0"/>
              </a:rPr>
              <a:t>how high, and how deep His love is.</a:t>
            </a:r>
          </a:p>
        </p:txBody>
      </p:sp>
      <p:sp>
        <p:nvSpPr>
          <p:cNvPr id="6" name="TextBox 5"/>
          <p:cNvSpPr txBox="1"/>
          <p:nvPr/>
        </p:nvSpPr>
        <p:spPr>
          <a:xfrm>
            <a:off x="4038600" y="4400550"/>
            <a:ext cx="2895600" cy="369332"/>
          </a:xfrm>
          <a:prstGeom prst="rect">
            <a:avLst/>
          </a:prstGeom>
          <a:noFill/>
        </p:spPr>
        <p:txBody>
          <a:bodyPr wrap="square" rtlCol="0">
            <a:spAutoFit/>
          </a:bodyPr>
          <a:lstStyle/>
          <a:p>
            <a:pPr algn="r"/>
            <a:r>
              <a:rPr lang="en-US" dirty="0" smtClean="0">
                <a:latin typeface="Trajan Pro" pitchFamily="18" charset="0"/>
              </a:rPr>
              <a:t>EPHESIANS 3:18</a:t>
            </a:r>
            <a:endParaRPr lang="en-US" dirty="0">
              <a:latin typeface="Trajan Pro" pitchFamily="18" charset="0"/>
            </a:endParaRPr>
          </a:p>
        </p:txBody>
      </p:sp>
    </p:spTree>
    <p:extLst>
      <p:ext uri="{BB962C8B-B14F-4D97-AF65-F5344CB8AC3E}">
        <p14:creationId xmlns:p14="http://schemas.microsoft.com/office/powerpoint/2010/main" val="3827071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046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23288"/>
            <a:ext cx="7620000" cy="769441"/>
          </a:xfrm>
          <a:prstGeom prst="rect">
            <a:avLst/>
          </a:prstGeom>
          <a:noFill/>
        </p:spPr>
        <p:txBody>
          <a:bodyPr wrap="square" rtlCol="0">
            <a:spAutoFit/>
          </a:bodyPr>
          <a:lstStyle/>
          <a:p>
            <a:r>
              <a:rPr lang="en-US" sz="4400" dirty="0">
                <a:solidFill>
                  <a:srgbClr val="FFCC66"/>
                </a:solidFill>
                <a:latin typeface="Dumbledor 1" panose="00000400000000000000" pitchFamily="2" charset="0"/>
              </a:rPr>
              <a:t>God's Love is </a:t>
            </a:r>
            <a:r>
              <a:rPr lang="en-US" sz="4400" dirty="0" smtClean="0">
                <a:solidFill>
                  <a:srgbClr val="FFCC66"/>
                </a:solidFill>
                <a:latin typeface="Dumbledor 1" panose="00000400000000000000" pitchFamily="2" charset="0"/>
              </a:rPr>
              <a:t>Not Always</a:t>
            </a:r>
            <a:endParaRPr lang="en-US" sz="4400" dirty="0">
              <a:solidFill>
                <a:srgbClr val="FFCC66"/>
              </a:solidFill>
              <a:latin typeface="Dumbledor 1" panose="00000400000000000000" pitchFamily="2" charset="0"/>
            </a:endParaRPr>
          </a:p>
        </p:txBody>
      </p:sp>
      <p:cxnSp>
        <p:nvCxnSpPr>
          <p:cNvPr id="3" name="Straight Connector 2"/>
          <p:cNvCxnSpPr/>
          <p:nvPr/>
        </p:nvCxnSpPr>
        <p:spPr>
          <a:xfrm>
            <a:off x="533400" y="2038350"/>
            <a:ext cx="5867400" cy="0"/>
          </a:xfrm>
          <a:prstGeom prst="line">
            <a:avLst/>
          </a:prstGeom>
          <a:ln w="12700">
            <a:solidFill>
              <a:srgbClr val="FFCC6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638800" y="2296797"/>
            <a:ext cx="609600" cy="591235"/>
          </a:xfrm>
          <a:prstGeom prst="ellipse">
            <a:avLst/>
          </a:prstGeom>
          <a:solidFill>
            <a:srgbClr val="99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1200" y="2266950"/>
            <a:ext cx="685800" cy="646331"/>
          </a:xfrm>
          <a:prstGeom prst="rect">
            <a:avLst/>
          </a:prstGeom>
          <a:noFill/>
        </p:spPr>
        <p:txBody>
          <a:bodyPr wrap="square" rtlCol="0">
            <a:spAutoFit/>
          </a:bodyPr>
          <a:lstStyle/>
          <a:p>
            <a:r>
              <a:rPr lang="en-US" sz="3600" dirty="0" smtClean="0">
                <a:latin typeface="Dumbledor 1" panose="00000400000000000000" pitchFamily="2" charset="0"/>
              </a:rPr>
              <a:t>1</a:t>
            </a:r>
            <a:endParaRPr lang="en-US" sz="3600" dirty="0">
              <a:latin typeface="Dumbledor 1" panose="00000400000000000000" pitchFamily="2" charset="0"/>
            </a:endParaRPr>
          </a:p>
        </p:txBody>
      </p:sp>
      <p:sp>
        <p:nvSpPr>
          <p:cNvPr id="10" name="TextBox 9"/>
          <p:cNvSpPr txBox="1"/>
          <p:nvPr/>
        </p:nvSpPr>
        <p:spPr>
          <a:xfrm>
            <a:off x="685800" y="2303681"/>
            <a:ext cx="4800600" cy="369332"/>
          </a:xfrm>
          <a:prstGeom prst="rect">
            <a:avLst/>
          </a:prstGeom>
          <a:noFill/>
        </p:spPr>
        <p:txBody>
          <a:bodyPr wrap="square" rtlCol="0">
            <a:spAutoFit/>
          </a:bodyPr>
          <a:lstStyle/>
          <a:p>
            <a:endParaRPr lang="en-US" dirty="0"/>
          </a:p>
        </p:txBody>
      </p:sp>
      <p:sp>
        <p:nvSpPr>
          <p:cNvPr id="11" name="TextBox 10"/>
          <p:cNvSpPr txBox="1"/>
          <p:nvPr/>
        </p:nvSpPr>
        <p:spPr>
          <a:xfrm>
            <a:off x="533400" y="1808008"/>
            <a:ext cx="5334000" cy="1323439"/>
          </a:xfrm>
          <a:prstGeom prst="rect">
            <a:avLst/>
          </a:prstGeom>
          <a:noFill/>
        </p:spPr>
        <p:txBody>
          <a:bodyPr wrap="square" rtlCol="0">
            <a:spAutoFit/>
          </a:bodyPr>
          <a:lstStyle/>
          <a:p>
            <a:r>
              <a:rPr lang="en-US" sz="8000" dirty="0" smtClean="0">
                <a:solidFill>
                  <a:srgbClr val="FFCC66"/>
                </a:solidFill>
                <a:latin typeface="Dumbledor 1" panose="00000400000000000000" pitchFamily="2" charset="0"/>
              </a:rPr>
              <a:t>Experienced</a:t>
            </a:r>
            <a:endParaRPr lang="en-US" sz="8000" dirty="0">
              <a:solidFill>
                <a:srgbClr val="FFCC66"/>
              </a:solidFill>
              <a:latin typeface="Dumbledor 1" panose="00000400000000000000" pitchFamily="2" charset="0"/>
            </a:endParaRPr>
          </a:p>
        </p:txBody>
      </p:sp>
    </p:spTree>
    <p:extLst>
      <p:ext uri="{BB962C8B-B14F-4D97-AF65-F5344CB8AC3E}">
        <p14:creationId xmlns:p14="http://schemas.microsoft.com/office/powerpoint/2010/main" val="251841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047750"/>
            <a:ext cx="6248400" cy="3477875"/>
          </a:xfrm>
          <a:prstGeom prst="rect">
            <a:avLst/>
          </a:prstGeom>
          <a:noFill/>
        </p:spPr>
        <p:txBody>
          <a:bodyPr wrap="square" rtlCol="0">
            <a:spAutoFit/>
          </a:bodyPr>
          <a:lstStyle/>
          <a:p>
            <a:r>
              <a:rPr lang="en-US" sz="2000">
                <a:solidFill>
                  <a:srgbClr val="FFDC97"/>
                </a:solidFill>
                <a:effectLst>
                  <a:outerShdw blurRad="114300" dist="50800" dir="4200000" algn="ctr" rotWithShape="0">
                    <a:schemeClr val="tx2">
                      <a:lumMod val="75000"/>
                    </a:schemeClr>
                  </a:outerShdw>
                </a:effectLst>
                <a:latin typeface="Trajan Pro" pitchFamily="18" charset="0"/>
              </a:rPr>
              <a:t>“</a:t>
            </a:r>
            <a:r>
              <a:rPr lang="en-US" sz="2000" smtClean="0">
                <a:solidFill>
                  <a:srgbClr val="FFDC97"/>
                </a:solidFill>
                <a:effectLst>
                  <a:outerShdw blurRad="114300" dist="50800" dir="4200000" algn="ctr" rotWithShape="0">
                    <a:schemeClr val="tx2">
                      <a:lumMod val="75000"/>
                    </a:schemeClr>
                  </a:outerShdw>
                </a:effectLst>
                <a:latin typeface="Trajan Pro" pitchFamily="18" charset="0"/>
              </a:rPr>
              <a:t>his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people love to offer sacrifices to me</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feasting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on the meat</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 but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I do not accept their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sacrifices. I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will hold my people accountable for their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sins, and </a:t>
            </a:r>
            <a:r>
              <a:rPr lang="en-US" sz="2000" dirty="0">
                <a:solidFill>
                  <a:srgbClr val="FFDC97"/>
                </a:solidFill>
                <a:effectLst>
                  <a:outerShdw blurRad="114300" dist="50800" dir="4200000" algn="ctr" rotWithShape="0">
                    <a:schemeClr val="tx2">
                      <a:lumMod val="75000"/>
                    </a:schemeClr>
                  </a:outerShdw>
                </a:effectLst>
                <a:latin typeface="Trajan Pro" pitchFamily="18" charset="0"/>
              </a:rPr>
              <a:t>I will punish </a:t>
            </a: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them.” </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Hosea 8:13</a:t>
            </a:r>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a:p>
            <a:endParaRPr lang="en-US" sz="2000" dirty="0" smtClean="0">
              <a:solidFill>
                <a:srgbClr val="FFDC97"/>
              </a:solidFill>
              <a:effectLst>
                <a:outerShdw blurRad="114300" dist="50800" dir="4200000" algn="ctr" rotWithShape="0">
                  <a:schemeClr val="tx2">
                    <a:lumMod val="75000"/>
                  </a:schemeClr>
                </a:outerShdw>
              </a:effectLst>
              <a:latin typeface="Trajan Pro" pitchFamily="18" charset="0"/>
            </a:endParaRPr>
          </a:p>
        </p:txBody>
      </p:sp>
    </p:spTree>
    <p:extLst>
      <p:ext uri="{BB962C8B-B14F-4D97-AF65-F5344CB8AC3E}">
        <p14:creationId xmlns:p14="http://schemas.microsoft.com/office/powerpoint/2010/main" val="190873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0608" y="1120999"/>
            <a:ext cx="6858000" cy="3170099"/>
          </a:xfrm>
          <a:prstGeom prst="rect">
            <a:avLst/>
          </a:prstGeom>
          <a:noFill/>
        </p:spPr>
        <p:txBody>
          <a:bodyPr wrap="square" rtlCol="0">
            <a:spAutoFit/>
          </a:bodyPr>
          <a:lstStyle/>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When the Lord first began speaking to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Israel through Hosea, he said to him,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“Go and marry a prostitute, so that some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of her children will be conceived in prostitution. This will illustrate how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Israel has acted like a prostitute by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turning against the Lord and </a:t>
            </a:r>
            <a:b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br>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worshiping other gods.” </a:t>
            </a:r>
          </a:p>
          <a:p>
            <a:endParaRPr lang="en-US" sz="2000" dirty="0">
              <a:solidFill>
                <a:srgbClr val="FFDC97"/>
              </a:solidFill>
              <a:effectLst>
                <a:outerShdw blurRad="114300" dist="50800" dir="4200000" algn="ctr" rotWithShape="0">
                  <a:schemeClr val="tx2">
                    <a:lumMod val="75000"/>
                  </a:schemeClr>
                </a:outerShdw>
              </a:effectLst>
              <a:latin typeface="Trajan Pro" pitchFamily="18" charset="0"/>
            </a:endParaRPr>
          </a:p>
          <a:p>
            <a:r>
              <a:rPr lang="en-US" sz="2000" dirty="0" smtClean="0">
                <a:solidFill>
                  <a:srgbClr val="FFDC97"/>
                </a:solidFill>
                <a:effectLst>
                  <a:outerShdw blurRad="114300" dist="50800" dir="4200000" algn="ctr" rotWithShape="0">
                    <a:schemeClr val="tx2">
                      <a:lumMod val="75000"/>
                    </a:schemeClr>
                  </a:outerShdw>
                </a:effectLst>
                <a:latin typeface="Trajan Pro" pitchFamily="18" charset="0"/>
              </a:rPr>
              <a:t>Hosea 1:2</a:t>
            </a:r>
          </a:p>
        </p:txBody>
      </p:sp>
    </p:spTree>
    <p:extLst>
      <p:ext uri="{BB962C8B-B14F-4D97-AF65-F5344CB8AC3E}">
        <p14:creationId xmlns:p14="http://schemas.microsoft.com/office/powerpoint/2010/main" val="1365588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243</Words>
  <Application>Microsoft Macintosh PowerPoint</Application>
  <PresentationFormat>On-screen Show (16:9)</PresentationFormat>
  <Paragraphs>63</Paragraphs>
  <Slides>30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Calibri</vt:lpstr>
      <vt:lpstr>Dumbledor 1</vt:lpstr>
      <vt:lpstr>Trajan Pro</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21</cp:revision>
  <dcterms:created xsi:type="dcterms:W3CDTF">2018-01-03T00:13:05Z</dcterms:created>
  <dcterms:modified xsi:type="dcterms:W3CDTF">2018-01-07T16:35:22Z</dcterms:modified>
</cp:coreProperties>
</file>