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7" r:id="rId4"/>
    <p:sldId id="288" r:id="rId5"/>
    <p:sldId id="329" r:id="rId6"/>
    <p:sldId id="328" r:id="rId7"/>
    <p:sldId id="324" r:id="rId8"/>
    <p:sldId id="334" r:id="rId9"/>
    <p:sldId id="310" r:id="rId10"/>
    <p:sldId id="331" r:id="rId11"/>
    <p:sldId id="313" r:id="rId12"/>
    <p:sldId id="330" r:id="rId13"/>
    <p:sldId id="259" r:id="rId14"/>
    <p:sldId id="335" r:id="rId15"/>
    <p:sldId id="337" r:id="rId16"/>
    <p:sldId id="338" r:id="rId17"/>
    <p:sldId id="339" r:id="rId18"/>
    <p:sldId id="314" r:id="rId19"/>
    <p:sldId id="333" r:id="rId20"/>
    <p:sldId id="332" r:id="rId21"/>
    <p:sldId id="340" r:id="rId22"/>
    <p:sldId id="317" r:id="rId23"/>
    <p:sldId id="341" r:id="rId24"/>
    <p:sldId id="305" r:id="rId25"/>
    <p:sldId id="343" r:id="rId26"/>
    <p:sldId id="342" r:id="rId27"/>
    <p:sldId id="344" r:id="rId28"/>
    <p:sldId id="345" r:id="rId29"/>
    <p:sldId id="346" r:id="rId30"/>
    <p:sldId id="347" r:id="rId31"/>
    <p:sldId id="348" r:id="rId32"/>
    <p:sldId id="349" r:id="rId33"/>
    <p:sldId id="350" r:id="rId34"/>
    <p:sldId id="270" r:id="rId35"/>
    <p:sldId id="321" r:id="rId36"/>
    <p:sldId id="287"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DC97"/>
    <a:srgbClr val="FFCC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0E3C6B-EFBC-440D-AC34-C8C2D05CF88B}"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36687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6946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888936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2/8/18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66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2/8/18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59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2/8/18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7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2/8/18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12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E3C6B-EFBC-440D-AC34-C8C2D05CF88B}" type="datetimeFigureOut">
              <a:rPr lang="en-US" smtClean="0">
                <a:solidFill>
                  <a:prstClr val="black">
                    <a:tint val="75000"/>
                  </a:prstClr>
                </a:solidFill>
              </a:rPr>
              <a:pPr/>
              <a:t>2/8/18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801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E3C6B-EFBC-440D-AC34-C8C2D05CF88B}" type="datetimeFigureOut">
              <a:rPr lang="en-US" smtClean="0">
                <a:solidFill>
                  <a:prstClr val="black">
                    <a:tint val="75000"/>
                  </a:prstClr>
                </a:solidFill>
              </a:rPr>
              <a:pPr/>
              <a:t>2/8/18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4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E3C6B-EFBC-440D-AC34-C8C2D05CF88B}" type="datetimeFigureOut">
              <a:rPr lang="en-US" smtClean="0">
                <a:solidFill>
                  <a:prstClr val="black">
                    <a:tint val="75000"/>
                  </a:prstClr>
                </a:solidFill>
              </a:rPr>
              <a:pPr/>
              <a:t>2/8/18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069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2/8/18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82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3616076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2/8/18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76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2/8/18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336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2/8/18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51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0E3C6B-EFBC-440D-AC34-C8C2D05CF88B}"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594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E3C6B-EFBC-440D-AC34-C8C2D05CF88B}" type="datetimeFigureOut">
              <a:rPr lang="en-US" smtClean="0"/>
              <a:t>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193170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E3C6B-EFBC-440D-AC34-C8C2D05CF88B}" type="datetimeFigureOut">
              <a:rPr lang="en-US" smtClean="0"/>
              <a:t>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202421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E3C6B-EFBC-440D-AC34-C8C2D05CF88B}" type="datetimeFigureOut">
              <a:rPr lang="en-US" smtClean="0"/>
              <a:t>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5689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E3C6B-EFBC-440D-AC34-C8C2D05CF88B}" type="datetimeFigureOut">
              <a:rPr lang="en-US" smtClean="0"/>
              <a:t>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180345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t>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40342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t>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419997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0E3C6B-EFBC-440D-AC34-C8C2D05CF88B}" type="datetimeFigureOut">
              <a:rPr lang="en-US" smtClean="0"/>
              <a:t>2/8/18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8C2C0E-911B-4100-92E2-EB33C96D108C}" type="slidenum">
              <a:rPr lang="en-US" smtClean="0"/>
              <a:t>‹#›</a:t>
            </a:fld>
            <a:endParaRPr lang="en-US"/>
          </a:p>
        </p:txBody>
      </p:sp>
    </p:spTree>
    <p:extLst>
      <p:ext uri="{BB962C8B-B14F-4D97-AF65-F5344CB8AC3E}">
        <p14:creationId xmlns:p14="http://schemas.microsoft.com/office/powerpoint/2010/main" val="39378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0E3C6B-EFBC-440D-AC34-C8C2D05CF88B}" type="datetimeFigureOut">
              <a:rPr lang="en-US" smtClean="0">
                <a:solidFill>
                  <a:prstClr val="black">
                    <a:tint val="75000"/>
                  </a:prstClr>
                </a:solidFill>
              </a:rPr>
              <a:pPr/>
              <a:t>2/8/18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527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63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1950"/>
            <a:ext cx="4346713"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1581150"/>
            <a:ext cx="4038600" cy="2845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096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5841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904" y="1308378"/>
            <a:ext cx="7620000" cy="769441"/>
          </a:xfrm>
          <a:prstGeom prst="rect">
            <a:avLst/>
          </a:prstGeom>
          <a:noFill/>
        </p:spPr>
        <p:txBody>
          <a:bodyPr wrap="square" rtlCol="0">
            <a:spAutoFit/>
          </a:bodyPr>
          <a:lstStyle/>
          <a:p>
            <a:r>
              <a:rPr lang="en-US" sz="4400" dirty="0">
                <a:solidFill>
                  <a:srgbClr val="FFCC66"/>
                </a:solidFill>
                <a:effectLst>
                  <a:outerShdw blurRad="38100" dist="38100" dir="2700000" algn="tl">
                    <a:srgbClr val="000000">
                      <a:alpha val="43137"/>
                    </a:srgbClr>
                  </a:outerShdw>
                </a:effectLst>
                <a:latin typeface="Dumbledor 1" panose="00000400000000000000" pitchFamily="2" charset="0"/>
              </a:rPr>
              <a:t>REMEMBER WHO GOD IS</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799786" y="2153796"/>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63992" y="2085699"/>
            <a:ext cx="685800" cy="646331"/>
          </a:xfrm>
          <a:prstGeom prst="rect">
            <a:avLst/>
          </a:prstGeom>
          <a:noFill/>
        </p:spPr>
        <p:txBody>
          <a:bodyPr wrap="square" rtlCol="0">
            <a:spAutoFit/>
          </a:bodyPr>
          <a:lstStyle/>
          <a:p>
            <a:r>
              <a:rPr lang="en-US" sz="3600" dirty="0">
                <a:latin typeface="Dumbledor 1" panose="00000400000000000000" pitchFamily="2" charset="0"/>
              </a:rPr>
              <a:t>1</a:t>
            </a:r>
          </a:p>
        </p:txBody>
      </p:sp>
      <p:sp>
        <p:nvSpPr>
          <p:cNvPr id="11" name="TextBox 10"/>
          <p:cNvSpPr txBox="1"/>
          <p:nvPr/>
        </p:nvSpPr>
        <p:spPr>
          <a:xfrm>
            <a:off x="508715" y="1954709"/>
            <a:ext cx="6788241" cy="769441"/>
          </a:xfrm>
          <a:prstGeom prst="rect">
            <a:avLst/>
          </a:prstGeom>
          <a:noFill/>
        </p:spPr>
        <p:txBody>
          <a:bodyPr wrap="square" rtlCol="0">
            <a:spAutoFit/>
          </a:bodyPr>
          <a:lstStyle/>
          <a:p>
            <a:r>
              <a:rPr lang="en-US" sz="4400" dirty="0">
                <a:solidFill>
                  <a:srgbClr val="FFCC66"/>
                </a:solidFill>
                <a:effectLst>
                  <a:outerShdw blurRad="38100" dist="38100" dir="2700000" algn="tl">
                    <a:srgbClr val="000000">
                      <a:alpha val="43137"/>
                    </a:srgbClr>
                  </a:outerShdw>
                </a:effectLst>
                <a:latin typeface="Dumbledor 1" panose="00000400000000000000" pitchFamily="2" charset="0"/>
              </a:rPr>
              <a:t>in the midst of suffering</a:t>
            </a:r>
          </a:p>
        </p:txBody>
      </p:sp>
    </p:spTree>
    <p:extLst>
      <p:ext uri="{BB962C8B-B14F-4D97-AF65-F5344CB8AC3E}">
        <p14:creationId xmlns:p14="http://schemas.microsoft.com/office/powerpoint/2010/main" val="251841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904" y="1308378"/>
            <a:ext cx="7620000" cy="769441"/>
          </a:xfrm>
          <a:prstGeom prst="rect">
            <a:avLst/>
          </a:prstGeom>
          <a:noFill/>
        </p:spPr>
        <p:txBody>
          <a:bodyPr wrap="square" rtlCol="0">
            <a:spAutoFit/>
          </a:bodyPr>
          <a:lstStyle/>
          <a:p>
            <a:r>
              <a:rPr lang="en-US" sz="4400" dirty="0">
                <a:solidFill>
                  <a:srgbClr val="FFCC66"/>
                </a:solidFill>
                <a:effectLst>
                  <a:outerShdw blurRad="38100" dist="38100" dir="2700000" algn="tl">
                    <a:srgbClr val="000000">
                      <a:alpha val="43137"/>
                    </a:srgbClr>
                  </a:outerShdw>
                </a:effectLst>
                <a:latin typeface="Dumbledor 1" panose="00000400000000000000" pitchFamily="2" charset="0"/>
              </a:rPr>
              <a:t>-GOD IS A JEALOUS GOD</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3792" y="2419350"/>
            <a:ext cx="6192592" cy="1938992"/>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The Lord is a jealous God, filled with vengeance and rage. He takes revenge on all who oppose him and continues to rage against his enemies!</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NAHUM 1:2</a:t>
            </a:r>
          </a:p>
        </p:txBody>
      </p:sp>
    </p:spTree>
    <p:extLst>
      <p:ext uri="{BB962C8B-B14F-4D97-AF65-F5344CB8AC3E}">
        <p14:creationId xmlns:p14="http://schemas.microsoft.com/office/powerpoint/2010/main" val="2536539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904" y="1308378"/>
            <a:ext cx="7620000" cy="769441"/>
          </a:xfrm>
          <a:prstGeom prst="rect">
            <a:avLst/>
          </a:prstGeom>
          <a:noFill/>
        </p:spPr>
        <p:txBody>
          <a:bodyPr wrap="square" rtlCol="0">
            <a:spAutoFit/>
          </a:bodyPr>
          <a:lstStyle/>
          <a:p>
            <a:r>
              <a:rPr lang="en-US" sz="4400" dirty="0">
                <a:solidFill>
                  <a:srgbClr val="FFCC66"/>
                </a:solidFill>
                <a:effectLst>
                  <a:outerShdw blurRad="38100" dist="38100" dir="2700000" algn="tl">
                    <a:srgbClr val="000000">
                      <a:alpha val="43137"/>
                    </a:srgbClr>
                  </a:outerShdw>
                </a:effectLst>
                <a:latin typeface="Dumbledor 1" panose="00000400000000000000" pitchFamily="2" charset="0"/>
              </a:rPr>
              <a:t>-GOD HAS GREAT POWER</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8324" y="2343150"/>
            <a:ext cx="6192592" cy="1938992"/>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The Lord is slow to get angry, but his power is great, and he never lets the guilty go unpunished. He displays his power in the whirlwind and the storm.</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Nahum 1:3</a:t>
            </a:r>
          </a:p>
        </p:txBody>
      </p:sp>
    </p:spTree>
    <p:extLst>
      <p:ext uri="{BB962C8B-B14F-4D97-AF65-F5344CB8AC3E}">
        <p14:creationId xmlns:p14="http://schemas.microsoft.com/office/powerpoint/2010/main" val="206553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904" y="1308378"/>
            <a:ext cx="7620000" cy="769441"/>
          </a:xfrm>
          <a:prstGeom prst="rect">
            <a:avLst/>
          </a:prstGeom>
          <a:noFill/>
        </p:spPr>
        <p:txBody>
          <a:bodyPr wrap="square" rtlCol="0">
            <a:spAutoFit/>
          </a:bodyPr>
          <a:lstStyle/>
          <a:p>
            <a:r>
              <a:rPr lang="en-US" sz="4400" dirty="0">
                <a:solidFill>
                  <a:srgbClr val="FFCC66"/>
                </a:solidFill>
                <a:effectLst>
                  <a:outerShdw blurRad="38100" dist="38100" dir="2700000" algn="tl">
                    <a:srgbClr val="000000">
                      <a:alpha val="43137"/>
                    </a:srgbClr>
                  </a:outerShdw>
                </a:effectLst>
                <a:latin typeface="Dumbledor 1" panose="00000400000000000000" pitchFamily="2" charset="0"/>
              </a:rPr>
              <a:t>-GOD IS GOOD</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8324" y="2343150"/>
            <a:ext cx="5912476" cy="1631216"/>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The Lord is good, a strong refuge when trouble comes. He is close to those who trust in him.</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Nahum 1:7</a:t>
            </a:r>
          </a:p>
        </p:txBody>
      </p:sp>
    </p:spTree>
    <p:extLst>
      <p:ext uri="{BB962C8B-B14F-4D97-AF65-F5344CB8AC3E}">
        <p14:creationId xmlns:p14="http://schemas.microsoft.com/office/powerpoint/2010/main" val="3558269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222" y="666750"/>
            <a:ext cx="6124978" cy="1446550"/>
          </a:xfrm>
          <a:prstGeom prst="rect">
            <a:avLst/>
          </a:prstGeom>
          <a:noFill/>
        </p:spPr>
        <p:txBody>
          <a:bodyPr wrap="square" rtlCol="0">
            <a:spAutoFit/>
          </a:bodyPr>
          <a:lstStyle/>
          <a:p>
            <a:r>
              <a:rPr lang="en-US" sz="4400" dirty="0">
                <a:solidFill>
                  <a:srgbClr val="FFCC66"/>
                </a:solidFill>
                <a:latin typeface="Dumbledor 1" panose="00000400000000000000" pitchFamily="2" charset="0"/>
              </a:rPr>
              <a:t>-GOD WILL </a:t>
            </a:r>
            <a:br>
              <a:rPr lang="en-US" sz="4400" dirty="0">
                <a:solidFill>
                  <a:srgbClr val="FFCC66"/>
                </a:solidFill>
                <a:latin typeface="Dumbledor 1" panose="00000400000000000000" pitchFamily="2" charset="0"/>
              </a:rPr>
            </a:br>
            <a:r>
              <a:rPr lang="en-US" sz="4400" dirty="0">
                <a:solidFill>
                  <a:srgbClr val="FFCC66"/>
                </a:solidFill>
                <a:latin typeface="Dumbledor 1" panose="00000400000000000000" pitchFamily="2" charset="0"/>
              </a:rPr>
              <a:t>JUDGE THE WICKED</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7830" y="2266950"/>
            <a:ext cx="6598276" cy="2554545"/>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And this is what the Lord says concerning the Assyrians in Nineveh: “You will have no more children to carry on your name. I will destroy all the idols in the temples of your gods. I am preparing a grave for you because you are despicable!”</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Nahum 1:14</a:t>
            </a:r>
          </a:p>
        </p:txBody>
      </p:sp>
    </p:spTree>
    <p:extLst>
      <p:ext uri="{BB962C8B-B14F-4D97-AF65-F5344CB8AC3E}">
        <p14:creationId xmlns:p14="http://schemas.microsoft.com/office/powerpoint/2010/main" val="934061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61938"/>
            <a:ext cx="8477250"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462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1949"/>
            <a:ext cx="596265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6800" y="2306120"/>
            <a:ext cx="3810000" cy="369332"/>
          </a:xfrm>
          <a:prstGeom prst="rect">
            <a:avLst/>
          </a:prstGeom>
          <a:noFill/>
        </p:spPr>
        <p:txBody>
          <a:bodyPr wrap="square" rtlCol="0">
            <a:spAutoFit/>
          </a:bodyPr>
          <a:lstStyle/>
          <a:p>
            <a:r>
              <a:rPr lang="en-US" dirty="0"/>
              <a:t>Nineveh’s ruins discovered  1847</a:t>
            </a:r>
          </a:p>
        </p:txBody>
      </p:sp>
    </p:spTree>
    <p:extLst>
      <p:ext uri="{BB962C8B-B14F-4D97-AF65-F5344CB8AC3E}">
        <p14:creationId xmlns:p14="http://schemas.microsoft.com/office/powerpoint/2010/main" val="1463161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09538"/>
            <a:ext cx="876300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37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1084" b="23526"/>
          <a:stretch/>
        </p:blipFill>
        <p:spPr bwMode="auto">
          <a:xfrm>
            <a:off x="628916" y="2756654"/>
            <a:ext cx="6462231" cy="1491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 y="971550"/>
            <a:ext cx="6858000" cy="1785104"/>
          </a:xfrm>
          <a:prstGeom prst="rect">
            <a:avLst/>
          </a:prstGeom>
          <a:noFill/>
        </p:spPr>
        <p:txBody>
          <a:bodyPr wrap="square" rtlCol="0">
            <a:spAutoFit/>
          </a:bodyPr>
          <a:lstStyle/>
          <a:p>
            <a:r>
              <a:rPr lang="en-US" sz="4000" dirty="0">
                <a:solidFill>
                  <a:srgbClr val="FFDC97"/>
                </a:solidFill>
                <a:effectLst>
                  <a:outerShdw blurRad="114300" dist="50800" dir="4200000" algn="ctr" rotWithShape="0">
                    <a:schemeClr val="tx2">
                      <a:lumMod val="75000"/>
                    </a:schemeClr>
                  </a:outerShdw>
                </a:effectLst>
                <a:latin typeface="Trajan Pro" pitchFamily="18" charset="0"/>
              </a:rPr>
              <a:t>Book of the</a:t>
            </a:r>
            <a:br>
              <a:rPr lang="en-US" sz="4400" dirty="0">
                <a:solidFill>
                  <a:srgbClr val="FFDC97"/>
                </a:solidFill>
                <a:effectLst>
                  <a:outerShdw blurRad="114300" dist="50800" dir="4200000" algn="ctr" rotWithShape="0">
                    <a:schemeClr val="tx2">
                      <a:lumMod val="75000"/>
                    </a:schemeClr>
                  </a:outerShdw>
                </a:effectLst>
                <a:latin typeface="Trajan Pro" pitchFamily="18" charset="0"/>
              </a:rPr>
            </a:br>
            <a:r>
              <a:rPr lang="en-US" sz="6600" dirty="0">
                <a:solidFill>
                  <a:srgbClr val="FFDC97"/>
                </a:solidFill>
                <a:effectLst>
                  <a:outerShdw blurRad="114300" dist="50800" dir="4200000" algn="ctr" rotWithShape="0">
                    <a:schemeClr val="tx2">
                      <a:lumMod val="75000"/>
                    </a:schemeClr>
                  </a:outerShdw>
                </a:effectLst>
                <a:latin typeface="Trajan Pro" pitchFamily="18" charset="0"/>
              </a:rPr>
              <a:t>TWELVE</a:t>
            </a:r>
          </a:p>
        </p:txBody>
      </p:sp>
      <p:sp>
        <p:nvSpPr>
          <p:cNvPr id="2" name="Oval 1"/>
          <p:cNvSpPr/>
          <p:nvPr/>
        </p:nvSpPr>
        <p:spPr>
          <a:xfrm>
            <a:off x="3860031" y="2626102"/>
            <a:ext cx="609600" cy="1752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333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66750"/>
            <a:ext cx="6400800" cy="1446550"/>
          </a:xfrm>
          <a:prstGeom prst="rect">
            <a:avLst/>
          </a:prstGeom>
          <a:noFill/>
        </p:spPr>
        <p:txBody>
          <a:bodyPr wrap="square" rtlCol="0">
            <a:spAutoFit/>
          </a:bodyPr>
          <a:lstStyle/>
          <a:p>
            <a:r>
              <a:rPr lang="en-US" sz="4400" dirty="0">
                <a:solidFill>
                  <a:srgbClr val="FFCC66"/>
                </a:solidFill>
                <a:effectLst>
                  <a:outerShdw blurRad="38100" dist="38100" dir="2700000" algn="tl">
                    <a:srgbClr val="000000">
                      <a:alpha val="43137"/>
                    </a:srgbClr>
                  </a:outerShdw>
                </a:effectLst>
                <a:latin typeface="Dumbledor 1" panose="00000400000000000000" pitchFamily="2" charset="0"/>
              </a:rPr>
              <a:t>-GOD WILL BLESS THOSE  </a:t>
            </a:r>
            <a:br>
              <a:rPr lang="en-US" sz="4400" dirty="0">
                <a:solidFill>
                  <a:srgbClr val="FFCC66"/>
                </a:solidFill>
                <a:effectLst>
                  <a:outerShdw blurRad="38100" dist="38100" dir="2700000" algn="tl">
                    <a:srgbClr val="000000">
                      <a:alpha val="43137"/>
                    </a:srgbClr>
                  </a:outerShdw>
                </a:effectLst>
                <a:latin typeface="Dumbledor 1" panose="00000400000000000000" pitchFamily="2" charset="0"/>
              </a:rPr>
            </a:br>
            <a:r>
              <a:rPr lang="en-US" sz="4400" dirty="0">
                <a:solidFill>
                  <a:srgbClr val="FFCC66"/>
                </a:solidFill>
                <a:effectLst>
                  <a:outerShdw blurRad="38100" dist="38100" dir="2700000" algn="tl">
                    <a:srgbClr val="000000">
                      <a:alpha val="43137"/>
                    </a:srgbClr>
                  </a:outerShdw>
                </a:effectLst>
                <a:latin typeface="Dumbledor 1" panose="00000400000000000000" pitchFamily="2" charset="0"/>
              </a:rPr>
              <a:t>WHO STAY FAITHFUL</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7830" y="2266950"/>
            <a:ext cx="6069170" cy="2554545"/>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Even though the destroyer has destroyed Judah, the Lord will restore its honor. </a:t>
            </a:r>
            <a:r>
              <a:rPr lang="en-US" sz="2000">
                <a:solidFill>
                  <a:srgbClr val="FFDC97"/>
                </a:solidFill>
                <a:effectLst>
                  <a:outerShdw blurRad="114300" dist="50800" dir="4200000" algn="ctr" rotWithShape="0">
                    <a:schemeClr val="tx2">
                      <a:lumMod val="75000"/>
                    </a:schemeClr>
                  </a:outerShdw>
                </a:effectLst>
                <a:latin typeface="Trajan Pro" pitchFamily="18" charset="0"/>
              </a:rPr>
              <a:t>Israel’s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vine has been stripped of </a:t>
            </a:r>
            <a:r>
              <a:rPr lang="en-US" sz="2000">
                <a:solidFill>
                  <a:srgbClr val="FFDC97"/>
                </a:solidFill>
                <a:effectLst>
                  <a:outerShdw blurRad="114300" dist="50800" dir="4200000" algn="ctr" rotWithShape="0">
                    <a:schemeClr val="tx2">
                      <a:lumMod val="75000"/>
                    </a:schemeClr>
                  </a:outerShdw>
                </a:effectLst>
                <a:latin typeface="Trajan Pro" pitchFamily="18" charset="0"/>
              </a:rPr>
              <a:t>branches, but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he will restore its splendor.</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Nahum 2:2</a:t>
            </a:r>
          </a:p>
        </p:txBody>
      </p:sp>
    </p:spTree>
    <p:extLst>
      <p:ext uri="{BB962C8B-B14F-4D97-AF65-F5344CB8AC3E}">
        <p14:creationId xmlns:p14="http://schemas.microsoft.com/office/powerpoint/2010/main" val="2997555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500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904" y="1276350"/>
            <a:ext cx="7620000" cy="923330"/>
          </a:xfrm>
          <a:prstGeom prst="rect">
            <a:avLst/>
          </a:prstGeom>
          <a:noFill/>
        </p:spPr>
        <p:txBody>
          <a:bodyPr wrap="square" rtlCol="0">
            <a:spAutoFit/>
          </a:bodyPr>
          <a:lstStyle/>
          <a:p>
            <a:r>
              <a:rPr lang="en-US" sz="5400" dirty="0">
                <a:solidFill>
                  <a:srgbClr val="FFCC66"/>
                </a:solidFill>
                <a:effectLst>
                  <a:outerShdw blurRad="38100" dist="38100" dir="2700000" algn="tl">
                    <a:srgbClr val="000000">
                      <a:alpha val="43137"/>
                    </a:srgbClr>
                  </a:outerShdw>
                </a:effectLst>
                <a:latin typeface="Dumbledor 1" panose="00000400000000000000" pitchFamily="2" charset="0"/>
              </a:rPr>
              <a:t>FOCUS ON JESUS </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799786" y="2153796"/>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63992" y="2085699"/>
            <a:ext cx="685800" cy="646331"/>
          </a:xfrm>
          <a:prstGeom prst="rect">
            <a:avLst/>
          </a:prstGeom>
          <a:noFill/>
        </p:spPr>
        <p:txBody>
          <a:bodyPr wrap="square" rtlCol="0">
            <a:spAutoFit/>
          </a:bodyPr>
          <a:lstStyle/>
          <a:p>
            <a:r>
              <a:rPr lang="en-US" sz="3600" dirty="0">
                <a:latin typeface="Dumbledor 1" panose="00000400000000000000" pitchFamily="2" charset="0"/>
              </a:rPr>
              <a:t>2</a:t>
            </a:r>
          </a:p>
        </p:txBody>
      </p:sp>
      <p:sp>
        <p:nvSpPr>
          <p:cNvPr id="11" name="TextBox 10"/>
          <p:cNvSpPr txBox="1"/>
          <p:nvPr/>
        </p:nvSpPr>
        <p:spPr>
          <a:xfrm>
            <a:off x="533401" y="1954709"/>
            <a:ext cx="5334000" cy="769441"/>
          </a:xfrm>
          <a:prstGeom prst="rect">
            <a:avLst/>
          </a:prstGeom>
          <a:noFill/>
        </p:spPr>
        <p:txBody>
          <a:bodyPr wrap="square" rtlCol="0">
            <a:spAutoFit/>
          </a:bodyPr>
          <a:lstStyle/>
          <a:p>
            <a:r>
              <a:rPr lang="en-US" sz="4400" dirty="0">
                <a:solidFill>
                  <a:srgbClr val="FFCC66"/>
                </a:solidFill>
                <a:effectLst>
                  <a:outerShdw blurRad="38100" dist="38100" dir="2700000" algn="tl">
                    <a:srgbClr val="000000">
                      <a:alpha val="43137"/>
                    </a:srgbClr>
                  </a:outerShdw>
                </a:effectLst>
                <a:latin typeface="Dumbledor 1" panose="00000400000000000000" pitchFamily="2" charset="0"/>
              </a:rPr>
              <a:t>in the midst of suffering</a:t>
            </a:r>
          </a:p>
        </p:txBody>
      </p:sp>
    </p:spTree>
    <p:extLst>
      <p:ext uri="{BB962C8B-B14F-4D97-AF65-F5344CB8AC3E}">
        <p14:creationId xmlns:p14="http://schemas.microsoft.com/office/powerpoint/2010/main" val="1711229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462" y="361950"/>
            <a:ext cx="6326746" cy="4678204"/>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a:t>
            </a:r>
            <a:r>
              <a:rPr lang="en-US" sz="2000" dirty="0">
                <a:solidFill>
                  <a:srgbClr val="FFDC97"/>
                </a:solidFill>
                <a:effectLst>
                  <a:outerShdw blurRad="38100" dist="38100" dir="2700000" algn="tl">
                    <a:srgbClr val="000000">
                      <a:alpha val="43137"/>
                    </a:srgbClr>
                  </a:outerShdw>
                </a:effectLst>
                <a:latin typeface="Trajan Pro" pitchFamily="18" charset="0"/>
              </a:rPr>
              <a:t>And let us run with endurance the race God has set before us.  We do this by </a:t>
            </a:r>
            <a:r>
              <a:rPr lang="en-US" sz="2000" u="sng" dirty="0">
                <a:solidFill>
                  <a:srgbClr val="FFDC97"/>
                </a:solidFill>
                <a:effectLst>
                  <a:outerShdw blurRad="38100" dist="38100" dir="2700000" algn="tl">
                    <a:srgbClr val="000000">
                      <a:alpha val="43137"/>
                    </a:srgbClr>
                  </a:outerShdw>
                </a:effectLst>
                <a:latin typeface="Trajan Pro" pitchFamily="18" charset="0"/>
              </a:rPr>
              <a:t>keeping our eyes on Jesus</a:t>
            </a:r>
            <a:r>
              <a:rPr lang="en-US" sz="2000" dirty="0">
                <a:solidFill>
                  <a:srgbClr val="FFDC97"/>
                </a:solidFill>
                <a:effectLst>
                  <a:outerShdw blurRad="38100" dist="38100" dir="2700000" algn="tl">
                    <a:srgbClr val="000000">
                      <a:alpha val="43137"/>
                    </a:srgbClr>
                  </a:outerShdw>
                </a:effectLst>
                <a:latin typeface="Trajan Pro" pitchFamily="18" charset="0"/>
              </a:rPr>
              <a:t>, the champion who initiates and perfects our faith. Because of the joy awaiting him, he endured the cross, disregarding its shame. Now he is seated in the place of honor beside God’s throne.  Think of all the hostility he endured from sinful people; then you won’t become weary and give up.  After all, you have not yet given your lives in your struggle against sin.</a:t>
            </a:r>
          </a:p>
          <a:p>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Hebrews 12:1-4</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594685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7012" y="1581150"/>
            <a:ext cx="6192592" cy="1261884"/>
          </a:xfrm>
          <a:prstGeom prst="rect">
            <a:avLst/>
          </a:prstGeom>
          <a:noFill/>
        </p:spPr>
        <p:txBody>
          <a:bodyPr wrap="square" rtlCol="0">
            <a:spAutoFit/>
          </a:bodyPr>
          <a:lstStyle/>
          <a:p>
            <a:r>
              <a:rPr lang="en-US" sz="2800" dirty="0">
                <a:solidFill>
                  <a:srgbClr val="FFDC97"/>
                </a:solidFill>
                <a:effectLst>
                  <a:outerShdw blurRad="114300" dist="50800" dir="4200000" algn="ctr" rotWithShape="0">
                    <a:schemeClr val="tx2">
                      <a:lumMod val="75000"/>
                    </a:schemeClr>
                  </a:outerShdw>
                </a:effectLst>
                <a:latin typeface="Trajan Pro" pitchFamily="18" charset="0"/>
              </a:rPr>
              <a:t>PSALM 73</a:t>
            </a:r>
            <a:br>
              <a:rPr lang="en-US" sz="28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A song of </a:t>
            </a:r>
            <a:r>
              <a:rPr lang="en-US" sz="2000" dirty="0" err="1">
                <a:solidFill>
                  <a:srgbClr val="FFDC97"/>
                </a:solidFill>
                <a:effectLst>
                  <a:outerShdw blurRad="114300" dist="50800" dir="4200000" algn="ctr" rotWithShape="0">
                    <a:schemeClr val="tx2">
                      <a:lumMod val="75000"/>
                    </a:schemeClr>
                  </a:outerShdw>
                </a:effectLst>
                <a:latin typeface="Trajan Pro" pitchFamily="18" charset="0"/>
              </a:rPr>
              <a:t>Aseph</a:t>
            </a:r>
            <a:br>
              <a:rPr lang="en-US" sz="2800" dirty="0">
                <a:solidFill>
                  <a:srgbClr val="FFDC97"/>
                </a:solidFill>
                <a:effectLst>
                  <a:outerShdw blurRad="114300" dist="50800" dir="4200000" algn="ctr" rotWithShape="0">
                    <a:schemeClr val="tx2">
                      <a:lumMod val="75000"/>
                    </a:schemeClr>
                  </a:outerShdw>
                </a:effectLst>
                <a:latin typeface="Trajan Pro" pitchFamily="18" charset="0"/>
              </a:rPr>
            </a:br>
            <a:endParaRPr lang="en-US" sz="28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737076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9295" y="742950"/>
            <a:ext cx="7620000" cy="1446550"/>
          </a:xfrm>
          <a:prstGeom prst="rect">
            <a:avLst/>
          </a:prstGeom>
          <a:noFill/>
        </p:spPr>
        <p:txBody>
          <a:bodyPr wrap="square" rtlCol="0">
            <a:spAutoFit/>
          </a:bodyPr>
          <a:lstStyle/>
          <a:p>
            <a:r>
              <a:rPr lang="en-US" sz="4400" dirty="0">
                <a:solidFill>
                  <a:srgbClr val="FFCC66"/>
                </a:solidFill>
                <a:effectLst>
                  <a:outerShdw blurRad="38100" dist="38100" dir="2700000" algn="tl">
                    <a:srgbClr val="000000">
                      <a:alpha val="43137"/>
                    </a:srgbClr>
                  </a:outerShdw>
                </a:effectLst>
                <a:latin typeface="Dumbledor 1" panose="00000400000000000000" pitchFamily="2" charset="0"/>
              </a:rPr>
              <a:t>-LIFE SOMETIMES </a:t>
            </a:r>
            <a:br>
              <a:rPr lang="en-US" sz="4400" dirty="0">
                <a:solidFill>
                  <a:srgbClr val="FFCC66"/>
                </a:solidFill>
                <a:effectLst>
                  <a:outerShdw blurRad="38100" dist="38100" dir="2700000" algn="tl">
                    <a:srgbClr val="000000">
                      <a:alpha val="43137"/>
                    </a:srgbClr>
                  </a:outerShdw>
                </a:effectLst>
                <a:latin typeface="Dumbledor 1" panose="00000400000000000000" pitchFamily="2" charset="0"/>
              </a:rPr>
            </a:br>
            <a:r>
              <a:rPr lang="en-US" sz="4400" dirty="0">
                <a:solidFill>
                  <a:srgbClr val="FFCC66"/>
                </a:solidFill>
                <a:effectLst>
                  <a:outerShdw blurRad="38100" dist="38100" dir="2700000" algn="tl">
                    <a:srgbClr val="000000">
                      <a:alpha val="43137"/>
                    </a:srgbClr>
                  </a:outerShdw>
                </a:effectLst>
                <a:latin typeface="Dumbledor 1" panose="00000400000000000000" pitchFamily="2" charset="0"/>
              </a:rPr>
              <a:t>DOESN’T SEEM FAIR</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9295" y="2495550"/>
            <a:ext cx="6456608" cy="1938992"/>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Truly God is good to Israel, to those whose hearts are pure. But as for me,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I almost lost my footing. My feet were slipping, and I was almost gone.</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PSALM 73:1-2</a:t>
            </a:r>
          </a:p>
        </p:txBody>
      </p:sp>
    </p:spTree>
    <p:extLst>
      <p:ext uri="{BB962C8B-B14F-4D97-AF65-F5344CB8AC3E}">
        <p14:creationId xmlns:p14="http://schemas.microsoft.com/office/powerpoint/2010/main" val="988242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732" y="1352550"/>
            <a:ext cx="7620000" cy="707886"/>
          </a:xfrm>
          <a:prstGeom prst="rect">
            <a:avLst/>
          </a:prstGeom>
          <a:noFill/>
        </p:spPr>
        <p:txBody>
          <a:bodyPr wrap="square" rtlCol="0">
            <a:spAutoFit/>
          </a:bodyPr>
          <a:lstStyle/>
          <a:p>
            <a:r>
              <a:rPr lang="en-US" sz="4000" dirty="0">
                <a:solidFill>
                  <a:srgbClr val="FFCC66"/>
                </a:solidFill>
                <a:effectLst>
                  <a:outerShdw blurRad="38100" dist="38100" dir="2700000" algn="tl">
                    <a:srgbClr val="000000">
                      <a:alpha val="43137"/>
                    </a:srgbClr>
                  </a:outerShdw>
                </a:effectLst>
                <a:latin typeface="Dumbledor 1" panose="00000400000000000000" pitchFamily="2" charset="0"/>
              </a:rPr>
              <a:t>-DON’T FOCUS ON OTHERS</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8272" y="2343150"/>
            <a:ext cx="6456608" cy="1631216"/>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For I envied the proud when I saw them prosper despite their wickedness.</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PSALM 73:3</a:t>
            </a:r>
          </a:p>
        </p:txBody>
      </p:sp>
    </p:spTree>
    <p:extLst>
      <p:ext uri="{BB962C8B-B14F-4D97-AF65-F5344CB8AC3E}">
        <p14:creationId xmlns:p14="http://schemas.microsoft.com/office/powerpoint/2010/main" val="1576141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732" y="1352550"/>
            <a:ext cx="7620000" cy="707886"/>
          </a:xfrm>
          <a:prstGeom prst="rect">
            <a:avLst/>
          </a:prstGeom>
          <a:noFill/>
        </p:spPr>
        <p:txBody>
          <a:bodyPr wrap="square" rtlCol="0">
            <a:spAutoFit/>
          </a:bodyPr>
          <a:lstStyle/>
          <a:p>
            <a:r>
              <a:rPr lang="en-US" sz="4000" dirty="0">
                <a:solidFill>
                  <a:srgbClr val="FFCC66"/>
                </a:solidFill>
                <a:effectLst>
                  <a:outerShdw blurRad="38100" dist="38100" dir="2700000" algn="tl">
                    <a:srgbClr val="000000">
                      <a:alpha val="43137"/>
                    </a:srgbClr>
                  </a:outerShdw>
                </a:effectLst>
                <a:latin typeface="Dumbledor 1" panose="00000400000000000000" pitchFamily="2" charset="0"/>
              </a:rPr>
              <a:t>-KEEP FOCUSING ON JESUS</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8272" y="2419350"/>
            <a:ext cx="6456608" cy="1631216"/>
          </a:xfrm>
          <a:prstGeom prst="rect">
            <a:avLst/>
          </a:prstGeom>
          <a:noFill/>
        </p:spPr>
        <p:txBody>
          <a:bodyPr wrap="square" rtlCol="0">
            <a:spAutoFit/>
          </a:bodyPr>
          <a:lstStyle/>
          <a:p>
            <a:r>
              <a:rPr lang="en-US" sz="2000" u="sng" dirty="0">
                <a:solidFill>
                  <a:srgbClr val="FFDC97"/>
                </a:solidFill>
                <a:effectLst>
                  <a:outerShdw blurRad="114300" dist="50800" dir="4200000" algn="ctr" rotWithShape="0">
                    <a:schemeClr val="tx2">
                      <a:lumMod val="75000"/>
                    </a:schemeClr>
                  </a:outerShdw>
                </a:effectLst>
                <a:latin typeface="Trajan Pro" pitchFamily="18" charset="0"/>
              </a:rPr>
              <a:t>Then</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 I went into your sanctuary, O God…</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PSALM 73:17</a:t>
            </a:r>
          </a:p>
        </p:txBody>
      </p:sp>
    </p:spTree>
    <p:extLst>
      <p:ext uri="{BB962C8B-B14F-4D97-AF65-F5344CB8AC3E}">
        <p14:creationId xmlns:p14="http://schemas.microsoft.com/office/powerpoint/2010/main" val="1224477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732" y="1352550"/>
            <a:ext cx="7620000" cy="707886"/>
          </a:xfrm>
          <a:prstGeom prst="rect">
            <a:avLst/>
          </a:prstGeom>
          <a:noFill/>
        </p:spPr>
        <p:txBody>
          <a:bodyPr wrap="square" rtlCol="0">
            <a:spAutoFit/>
          </a:bodyPr>
          <a:lstStyle/>
          <a:p>
            <a:r>
              <a:rPr lang="en-US" sz="4000" dirty="0">
                <a:solidFill>
                  <a:srgbClr val="FFCC66"/>
                </a:solidFill>
                <a:effectLst>
                  <a:outerShdw blurRad="38100" dist="38100" dir="2700000" algn="tl">
                    <a:srgbClr val="000000">
                      <a:alpha val="43137"/>
                    </a:srgbClr>
                  </a:outerShdw>
                </a:effectLst>
                <a:latin typeface="Dumbledor 1" panose="00000400000000000000" pitchFamily="2" charset="0"/>
              </a:rPr>
              <a:t>-KEEP FOCUSING ON JESUS</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8272" y="2190750"/>
            <a:ext cx="6456608" cy="1015663"/>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He’ll give us an eternal perspective</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3410043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732" y="1352550"/>
            <a:ext cx="7620000" cy="707886"/>
          </a:xfrm>
          <a:prstGeom prst="rect">
            <a:avLst/>
          </a:prstGeom>
          <a:noFill/>
        </p:spPr>
        <p:txBody>
          <a:bodyPr wrap="square" rtlCol="0">
            <a:spAutoFit/>
          </a:bodyPr>
          <a:lstStyle/>
          <a:p>
            <a:r>
              <a:rPr lang="en-US" sz="4000" dirty="0">
                <a:solidFill>
                  <a:srgbClr val="FFCC66"/>
                </a:solidFill>
                <a:effectLst>
                  <a:outerShdw blurRad="38100" dist="38100" dir="2700000" algn="tl">
                    <a:srgbClr val="000000">
                      <a:alpha val="43137"/>
                    </a:srgbClr>
                  </a:outerShdw>
                </a:effectLst>
                <a:latin typeface="Dumbledor 1" panose="00000400000000000000" pitchFamily="2" charset="0"/>
              </a:rPr>
              <a:t>-KEEP FOCUSING ON JESUS</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8272" y="2087535"/>
            <a:ext cx="6856928" cy="2616101"/>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He’ll give us an eternal perspective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1400" i="1" dirty="0">
                <a:solidFill>
                  <a:srgbClr val="FFDC97"/>
                </a:solidFill>
                <a:effectLst>
                  <a:outerShdw blurRad="114300" dist="50800" dir="4200000" algn="ctr" rotWithShape="0">
                    <a:schemeClr val="tx2">
                      <a:lumMod val="75000"/>
                    </a:schemeClr>
                  </a:outerShdw>
                </a:effectLst>
                <a:latin typeface="Trajan Pro" pitchFamily="18" charset="0"/>
              </a:rPr>
              <a:t>“I finally understood the destiny of the wicked…”  </a:t>
            </a:r>
            <a:r>
              <a:rPr lang="en-US" sz="900" i="1" dirty="0">
                <a:solidFill>
                  <a:srgbClr val="FFDC97"/>
                </a:solidFill>
                <a:effectLst>
                  <a:outerShdw blurRad="114300" dist="50800" dir="4200000" algn="ctr" rotWithShape="0">
                    <a:schemeClr val="tx2">
                      <a:lumMod val="75000"/>
                    </a:schemeClr>
                  </a:outerShdw>
                </a:effectLst>
                <a:latin typeface="Trajan Pro" pitchFamily="18" charset="0"/>
              </a:rPr>
              <a:t>v.</a:t>
            </a:r>
            <a:r>
              <a:rPr lang="en-US" sz="1400" i="1" dirty="0">
                <a:solidFill>
                  <a:srgbClr val="FFDC97"/>
                </a:solidFill>
                <a:effectLst>
                  <a:outerShdw blurRad="114300" dist="50800" dir="4200000" algn="ctr" rotWithShape="0">
                    <a:schemeClr val="tx2">
                      <a:lumMod val="75000"/>
                    </a:schemeClr>
                  </a:outerShdw>
                </a:effectLst>
                <a:latin typeface="Trajan Pro" pitchFamily="18" charset="0"/>
              </a:rPr>
              <a:t>17</a:t>
            </a: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He’ll Show us who we really are</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1400" i="1" dirty="0">
                <a:solidFill>
                  <a:srgbClr val="FFDC97"/>
                </a:solidFill>
                <a:effectLst>
                  <a:outerShdw blurRad="114300" dist="50800" dir="4200000" algn="ctr" rotWithShape="0">
                    <a:schemeClr val="tx2">
                      <a:lumMod val="75000"/>
                    </a:schemeClr>
                  </a:outerShdw>
                </a:effectLst>
                <a:latin typeface="Trajan Pro" pitchFamily="18" charset="0"/>
              </a:rPr>
              <a:t>“bitter…foolish…ignorant….like a senseless animal…” </a:t>
            </a:r>
            <a:r>
              <a:rPr lang="en-US" sz="900" i="1" dirty="0">
                <a:solidFill>
                  <a:srgbClr val="FFDC97"/>
                </a:solidFill>
                <a:effectLst>
                  <a:outerShdw blurRad="114300" dist="50800" dir="4200000" algn="ctr" rotWithShape="0">
                    <a:schemeClr val="tx2">
                      <a:lumMod val="75000"/>
                    </a:schemeClr>
                  </a:outerShdw>
                </a:effectLst>
                <a:latin typeface="Trajan Pro" pitchFamily="18" charset="0"/>
              </a:rPr>
              <a:t>v.</a:t>
            </a:r>
            <a:r>
              <a:rPr lang="en-US" sz="1400" i="1" dirty="0">
                <a:solidFill>
                  <a:srgbClr val="FFDC97"/>
                </a:solidFill>
                <a:effectLst>
                  <a:outerShdw blurRad="114300" dist="50800" dir="4200000" algn="ctr" rotWithShape="0">
                    <a:schemeClr val="tx2">
                      <a:lumMod val="75000"/>
                    </a:schemeClr>
                  </a:outerShdw>
                </a:effectLst>
                <a:latin typeface="Trajan Pro" pitchFamily="18" charset="0"/>
              </a:rPr>
              <a:t>21-22</a:t>
            </a: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335232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781240"/>
            <a:ext cx="3962400" cy="400110"/>
          </a:xfrm>
          <a:prstGeom prst="rect">
            <a:avLst/>
          </a:prstGeom>
          <a:noFill/>
        </p:spPr>
        <p:txBody>
          <a:bodyPr wrap="square" rtlCol="0">
            <a:spAutoFit/>
          </a:bodyPr>
          <a:lstStyle/>
          <a:p>
            <a:pPr algn="ctr"/>
            <a:r>
              <a:rPr lang="en-US" sz="2000" dirty="0">
                <a:solidFill>
                  <a:srgbClr val="FFCC66"/>
                </a:solidFill>
                <a:latin typeface="Trajan Pro" pitchFamily="18" charset="0"/>
              </a:rPr>
              <a:t>The Fall of Nineveh</a:t>
            </a:r>
          </a:p>
        </p:txBody>
      </p:sp>
      <p:sp>
        <p:nvSpPr>
          <p:cNvPr id="5" name="TextBox 4"/>
          <p:cNvSpPr txBox="1"/>
          <p:nvPr/>
        </p:nvSpPr>
        <p:spPr>
          <a:xfrm>
            <a:off x="796881" y="1428750"/>
            <a:ext cx="5638800" cy="1323439"/>
          </a:xfrm>
          <a:prstGeom prst="rect">
            <a:avLst/>
          </a:prstGeom>
          <a:noFill/>
        </p:spPr>
        <p:txBody>
          <a:bodyPr wrap="square" rtlCol="0">
            <a:spAutoFit/>
          </a:bodyPr>
          <a:lstStyle/>
          <a:p>
            <a:r>
              <a:rPr lang="en-US" sz="8000" dirty="0">
                <a:solidFill>
                  <a:srgbClr val="FFCC66"/>
                </a:solidFill>
                <a:latin typeface="Dumbledor 1" panose="00000400000000000000" pitchFamily="2" charset="0"/>
              </a:rPr>
              <a:t>NAHUM</a:t>
            </a:r>
          </a:p>
        </p:txBody>
      </p:sp>
      <p:cxnSp>
        <p:nvCxnSpPr>
          <p:cNvPr id="6" name="Straight Connector 5"/>
          <p:cNvCxnSpPr/>
          <p:nvPr/>
        </p:nvCxnSpPr>
        <p:spPr>
          <a:xfrm>
            <a:off x="838200" y="2800350"/>
            <a:ext cx="3581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3181350"/>
            <a:ext cx="3581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899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732" y="1352550"/>
            <a:ext cx="7620000" cy="707886"/>
          </a:xfrm>
          <a:prstGeom prst="rect">
            <a:avLst/>
          </a:prstGeom>
          <a:noFill/>
        </p:spPr>
        <p:txBody>
          <a:bodyPr wrap="square" rtlCol="0">
            <a:spAutoFit/>
          </a:bodyPr>
          <a:lstStyle/>
          <a:p>
            <a:r>
              <a:rPr lang="en-US" sz="4000" dirty="0">
                <a:solidFill>
                  <a:srgbClr val="FFCC66"/>
                </a:solidFill>
                <a:effectLst>
                  <a:outerShdw blurRad="38100" dist="38100" dir="2700000" algn="tl">
                    <a:srgbClr val="000000">
                      <a:alpha val="43137"/>
                    </a:srgbClr>
                  </a:outerShdw>
                </a:effectLst>
                <a:latin typeface="Dumbledor 1" panose="00000400000000000000" pitchFamily="2" charset="0"/>
              </a:rPr>
              <a:t>-KEEP FOCUSING ON JESUS</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8272" y="2087535"/>
            <a:ext cx="6856928" cy="3046988"/>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He’ll give us an eternal perspective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1400" i="1" dirty="0">
                <a:solidFill>
                  <a:srgbClr val="FFDC97"/>
                </a:solidFill>
                <a:effectLst>
                  <a:outerShdw blurRad="114300" dist="50800" dir="4200000" algn="ctr" rotWithShape="0">
                    <a:schemeClr val="tx2">
                      <a:lumMod val="75000"/>
                    </a:schemeClr>
                  </a:outerShdw>
                </a:effectLst>
                <a:latin typeface="Trajan Pro" pitchFamily="18" charset="0"/>
              </a:rPr>
              <a:t>“I finally understood the destiny of the wicked…”  </a:t>
            </a:r>
            <a:r>
              <a:rPr lang="en-US" sz="900" i="1" dirty="0">
                <a:solidFill>
                  <a:srgbClr val="FFDC97"/>
                </a:solidFill>
                <a:effectLst>
                  <a:outerShdw blurRad="114300" dist="50800" dir="4200000" algn="ctr" rotWithShape="0">
                    <a:schemeClr val="tx2">
                      <a:lumMod val="75000"/>
                    </a:schemeClr>
                  </a:outerShdw>
                </a:effectLst>
                <a:latin typeface="Trajan Pro" pitchFamily="18" charset="0"/>
              </a:rPr>
              <a:t>v.</a:t>
            </a:r>
            <a:r>
              <a:rPr lang="en-US" sz="1400" i="1" dirty="0">
                <a:solidFill>
                  <a:srgbClr val="FFDC97"/>
                </a:solidFill>
                <a:effectLst>
                  <a:outerShdw blurRad="114300" dist="50800" dir="4200000" algn="ctr" rotWithShape="0">
                    <a:schemeClr val="tx2">
                      <a:lumMod val="75000"/>
                    </a:schemeClr>
                  </a:outerShdw>
                </a:effectLst>
                <a:latin typeface="Trajan Pro" pitchFamily="18" charset="0"/>
              </a:rPr>
              <a:t>17</a:t>
            </a: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He’ll Show us who we really are    </a:t>
            </a:r>
            <a:r>
              <a:rPr lang="en-US" sz="900" i="1" dirty="0">
                <a:solidFill>
                  <a:srgbClr val="FFDC97"/>
                </a:solidFill>
                <a:effectLst>
                  <a:outerShdw blurRad="114300" dist="50800" dir="4200000" algn="ctr" rotWithShape="0">
                    <a:schemeClr val="tx2">
                      <a:lumMod val="75000"/>
                    </a:schemeClr>
                  </a:outerShdw>
                </a:effectLst>
                <a:latin typeface="Trajan Pro" pitchFamily="18" charset="0"/>
              </a:rPr>
              <a:t>v.</a:t>
            </a:r>
            <a:r>
              <a:rPr lang="en-US" sz="1400" i="1" dirty="0">
                <a:solidFill>
                  <a:srgbClr val="FFDC97"/>
                </a:solidFill>
                <a:effectLst>
                  <a:outerShdw blurRad="114300" dist="50800" dir="4200000" algn="ctr" rotWithShape="0">
                    <a:schemeClr val="tx2">
                      <a:lumMod val="75000"/>
                    </a:schemeClr>
                  </a:outerShdw>
                </a:effectLst>
                <a:latin typeface="Trajan Pro" pitchFamily="18" charset="0"/>
              </a:rPr>
              <a:t>21-23</a:t>
            </a:r>
          </a:p>
          <a:p>
            <a:r>
              <a:rPr lang="en-US" sz="1400" i="1" dirty="0">
                <a:solidFill>
                  <a:srgbClr val="FFDC97"/>
                </a:solidFill>
                <a:effectLst>
                  <a:outerShdw blurRad="114300" dist="50800" dir="4200000" algn="ctr" rotWithShape="0">
                    <a:schemeClr val="tx2">
                      <a:lumMod val="75000"/>
                    </a:schemeClr>
                  </a:outerShdw>
                </a:effectLst>
                <a:latin typeface="Trajan Pro" pitchFamily="18" charset="0"/>
              </a:rPr>
              <a:t>“bitter…foolish…ignorant….like a senseless animal… </a:t>
            </a:r>
            <a:br>
              <a:rPr lang="en-US" sz="1400" i="1" dirty="0">
                <a:solidFill>
                  <a:srgbClr val="FFDC97"/>
                </a:solidFill>
                <a:effectLst>
                  <a:outerShdw blurRad="114300" dist="50800" dir="4200000" algn="ctr" rotWithShape="0">
                    <a:schemeClr val="tx2">
                      <a:lumMod val="75000"/>
                    </a:schemeClr>
                  </a:outerShdw>
                </a:effectLst>
                <a:latin typeface="Trajan Pro" pitchFamily="18" charset="0"/>
              </a:rPr>
            </a:br>
            <a:r>
              <a:rPr lang="en-US" sz="1400" i="1" dirty="0">
                <a:solidFill>
                  <a:srgbClr val="FFDC97"/>
                </a:solidFill>
                <a:effectLst>
                  <a:outerShdw blurRad="114300" dist="50800" dir="4200000" algn="ctr" rotWithShape="0">
                    <a:schemeClr val="tx2">
                      <a:lumMod val="75000"/>
                    </a:schemeClr>
                  </a:outerShdw>
                </a:effectLst>
                <a:latin typeface="Trajan Pro" pitchFamily="18" charset="0"/>
              </a:rPr>
              <a:t>…Yet I still belong to you.”</a:t>
            </a: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113175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732" y="1352550"/>
            <a:ext cx="7620000" cy="707886"/>
          </a:xfrm>
          <a:prstGeom prst="rect">
            <a:avLst/>
          </a:prstGeom>
          <a:noFill/>
        </p:spPr>
        <p:txBody>
          <a:bodyPr wrap="square" rtlCol="0">
            <a:spAutoFit/>
          </a:bodyPr>
          <a:lstStyle/>
          <a:p>
            <a:r>
              <a:rPr lang="en-US" sz="4000" dirty="0">
                <a:solidFill>
                  <a:srgbClr val="FFCC66"/>
                </a:solidFill>
                <a:effectLst>
                  <a:outerShdw blurRad="38100" dist="38100" dir="2700000" algn="tl">
                    <a:srgbClr val="000000">
                      <a:alpha val="43137"/>
                    </a:srgbClr>
                  </a:outerShdw>
                </a:effectLst>
                <a:latin typeface="Dumbledor 1" panose="00000400000000000000" pitchFamily="2" charset="0"/>
              </a:rPr>
              <a:t>-KEEP FOCUSING ON JESUS</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8272" y="2087535"/>
            <a:ext cx="6856928" cy="4001095"/>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He’ll give us an eternal perspective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1400" i="1" dirty="0">
                <a:solidFill>
                  <a:srgbClr val="FFDC97"/>
                </a:solidFill>
                <a:effectLst>
                  <a:outerShdw blurRad="114300" dist="50800" dir="4200000" algn="ctr" rotWithShape="0">
                    <a:schemeClr val="tx2">
                      <a:lumMod val="75000"/>
                    </a:schemeClr>
                  </a:outerShdw>
                </a:effectLst>
                <a:latin typeface="Trajan Pro" pitchFamily="18" charset="0"/>
              </a:rPr>
              <a:t>“I finally understood the destiny of the wicked…”  </a:t>
            </a:r>
            <a:r>
              <a:rPr lang="en-US" sz="900" i="1" dirty="0">
                <a:solidFill>
                  <a:srgbClr val="FFDC97"/>
                </a:solidFill>
                <a:effectLst>
                  <a:outerShdw blurRad="114300" dist="50800" dir="4200000" algn="ctr" rotWithShape="0">
                    <a:schemeClr val="tx2">
                      <a:lumMod val="75000"/>
                    </a:schemeClr>
                  </a:outerShdw>
                </a:effectLst>
                <a:latin typeface="Trajan Pro" pitchFamily="18" charset="0"/>
              </a:rPr>
              <a:t>v.</a:t>
            </a:r>
            <a:r>
              <a:rPr lang="en-US" sz="1400" i="1" dirty="0">
                <a:solidFill>
                  <a:srgbClr val="FFDC97"/>
                </a:solidFill>
                <a:effectLst>
                  <a:outerShdw blurRad="114300" dist="50800" dir="4200000" algn="ctr" rotWithShape="0">
                    <a:schemeClr val="tx2">
                      <a:lumMod val="75000"/>
                    </a:schemeClr>
                  </a:outerShdw>
                </a:effectLst>
                <a:latin typeface="Trajan Pro" pitchFamily="18" charset="0"/>
              </a:rPr>
              <a:t>17</a:t>
            </a: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He’ll Show us who we really are    </a:t>
            </a:r>
            <a:r>
              <a:rPr lang="en-US" sz="900" i="1" dirty="0">
                <a:solidFill>
                  <a:srgbClr val="FFDC97"/>
                </a:solidFill>
                <a:effectLst>
                  <a:outerShdw blurRad="114300" dist="50800" dir="4200000" algn="ctr" rotWithShape="0">
                    <a:schemeClr val="tx2">
                      <a:lumMod val="75000"/>
                    </a:schemeClr>
                  </a:outerShdw>
                </a:effectLst>
                <a:latin typeface="Trajan Pro" pitchFamily="18" charset="0"/>
              </a:rPr>
              <a:t>v.</a:t>
            </a:r>
            <a:r>
              <a:rPr lang="en-US" sz="1400" i="1" dirty="0">
                <a:solidFill>
                  <a:srgbClr val="FFDC97"/>
                </a:solidFill>
                <a:effectLst>
                  <a:outerShdw blurRad="114300" dist="50800" dir="4200000" algn="ctr" rotWithShape="0">
                    <a:schemeClr val="tx2">
                      <a:lumMod val="75000"/>
                    </a:schemeClr>
                  </a:outerShdw>
                </a:effectLst>
                <a:latin typeface="Trajan Pro" pitchFamily="18" charset="0"/>
              </a:rPr>
              <a:t>21-23</a:t>
            </a:r>
          </a:p>
          <a:p>
            <a:r>
              <a:rPr lang="en-US" sz="1400" i="1" dirty="0">
                <a:solidFill>
                  <a:srgbClr val="FFDC97"/>
                </a:solidFill>
                <a:effectLst>
                  <a:outerShdw blurRad="114300" dist="50800" dir="4200000" algn="ctr" rotWithShape="0">
                    <a:schemeClr val="tx2">
                      <a:lumMod val="75000"/>
                    </a:schemeClr>
                  </a:outerShdw>
                </a:effectLst>
                <a:latin typeface="Trajan Pro" pitchFamily="18" charset="0"/>
              </a:rPr>
              <a:t>“bitter…foolish…ignorant….like a senseless animal… </a:t>
            </a:r>
            <a:br>
              <a:rPr lang="en-US" sz="1400" i="1" dirty="0">
                <a:solidFill>
                  <a:srgbClr val="FFDC97"/>
                </a:solidFill>
                <a:effectLst>
                  <a:outerShdw blurRad="114300" dist="50800" dir="4200000" algn="ctr" rotWithShape="0">
                    <a:schemeClr val="tx2">
                      <a:lumMod val="75000"/>
                    </a:schemeClr>
                  </a:outerShdw>
                </a:effectLst>
                <a:latin typeface="Trajan Pro" pitchFamily="18" charset="0"/>
              </a:rPr>
            </a:br>
            <a:r>
              <a:rPr lang="en-US" sz="1400" i="1" dirty="0">
                <a:solidFill>
                  <a:srgbClr val="FFDC97"/>
                </a:solidFill>
                <a:effectLst>
                  <a:outerShdw blurRad="114300" dist="50800" dir="4200000" algn="ctr" rotWithShape="0">
                    <a:schemeClr val="tx2">
                      <a:lumMod val="75000"/>
                    </a:schemeClr>
                  </a:outerShdw>
                </a:effectLst>
                <a:latin typeface="Trajan Pro" pitchFamily="18" charset="0"/>
              </a:rPr>
              <a:t>…Yet I still belong to you.”</a:t>
            </a: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He’ll show us who he really is </a:t>
            </a:r>
            <a:r>
              <a:rPr lang="en-US" sz="900" i="1" dirty="0">
                <a:solidFill>
                  <a:srgbClr val="FFDC97"/>
                </a:solidFill>
                <a:effectLst>
                  <a:outerShdw blurRad="114300" dist="50800" dir="4200000" algn="ctr" rotWithShape="0">
                    <a:schemeClr val="tx2">
                      <a:lumMod val="75000"/>
                    </a:schemeClr>
                  </a:outerShdw>
                </a:effectLst>
                <a:latin typeface="Trajan Pro" pitchFamily="18" charset="0"/>
              </a:rPr>
              <a:t>v</a:t>
            </a:r>
            <a:r>
              <a:rPr lang="en-US" sz="1100" i="1" dirty="0">
                <a:solidFill>
                  <a:srgbClr val="FFDC97"/>
                </a:solidFill>
                <a:effectLst>
                  <a:outerShdw blurRad="114300" dist="50800" dir="4200000" algn="ctr" rotWithShape="0">
                    <a:schemeClr val="tx2">
                      <a:lumMod val="75000"/>
                    </a:schemeClr>
                  </a:outerShdw>
                </a:effectLst>
                <a:latin typeface="Trajan Pro" pitchFamily="18" charset="0"/>
              </a:rPr>
              <a:t>.</a:t>
            </a:r>
            <a:r>
              <a:rPr lang="en-US" sz="1400" i="1" dirty="0">
                <a:solidFill>
                  <a:srgbClr val="FFDC97"/>
                </a:solidFill>
                <a:effectLst>
                  <a:outerShdw blurRad="114300" dist="50800" dir="4200000" algn="ctr" rotWithShape="0">
                    <a:schemeClr val="tx2">
                      <a:lumMod val="75000"/>
                    </a:schemeClr>
                  </a:outerShdw>
                </a:effectLst>
                <a:latin typeface="Trajan Pro" pitchFamily="18" charset="0"/>
              </a:rPr>
              <a:t>23-26</a:t>
            </a:r>
            <a:br>
              <a:rPr lang="en-US" sz="1400" i="1" dirty="0">
                <a:solidFill>
                  <a:srgbClr val="FFDC97"/>
                </a:solidFill>
                <a:effectLst>
                  <a:outerShdw blurRad="114300" dist="50800" dir="4200000" algn="ctr" rotWithShape="0">
                    <a:schemeClr val="tx2">
                      <a:lumMod val="75000"/>
                    </a:schemeClr>
                  </a:outerShdw>
                </a:effectLst>
                <a:latin typeface="Trajan Pro" pitchFamily="18" charset="0"/>
              </a:rPr>
            </a:br>
            <a:r>
              <a:rPr lang="en-US" sz="1400" i="1" dirty="0">
                <a:solidFill>
                  <a:srgbClr val="FFDC97"/>
                </a:solidFill>
                <a:effectLst>
                  <a:outerShdw blurRad="114300" dist="50800" dir="4200000" algn="ctr" rotWithShape="0">
                    <a:schemeClr val="tx2">
                      <a:lumMod val="75000"/>
                    </a:schemeClr>
                  </a:outerShdw>
                </a:effectLst>
                <a:latin typeface="Trajan Pro" pitchFamily="18" charset="0"/>
              </a:rPr>
              <a:t>“hold…guide...leading…strength…mine forever.”</a:t>
            </a: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1400" i="1"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3096091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121" y="1123950"/>
            <a:ext cx="6032679" cy="3477875"/>
          </a:xfrm>
          <a:prstGeom prst="rect">
            <a:avLst/>
          </a:prstGeom>
          <a:noFill/>
        </p:spPr>
        <p:txBody>
          <a:bodyPr wrap="square" rtlCol="0">
            <a:spAutoFit/>
          </a:bodyPr>
          <a:lstStyle/>
          <a:p>
            <a:r>
              <a:rPr lang="en-US" sz="2000" dirty="0">
                <a:solidFill>
                  <a:srgbClr val="FFDC97"/>
                </a:solidFill>
                <a:effectLst>
                  <a:outerShdw blurRad="38100" dist="38100" dir="2700000" algn="tl">
                    <a:srgbClr val="000000">
                      <a:alpha val="43137"/>
                    </a:srgbClr>
                  </a:outerShdw>
                </a:effectLst>
                <a:latin typeface="Trajan Pro" pitchFamily="18" charset="0"/>
              </a:rPr>
              <a:t>Those who desert him will perish,</a:t>
            </a:r>
          </a:p>
          <a:p>
            <a:r>
              <a:rPr lang="en-US" sz="2000" dirty="0">
                <a:solidFill>
                  <a:srgbClr val="FFDC97"/>
                </a:solidFill>
                <a:effectLst>
                  <a:outerShdw blurRad="38100" dist="38100" dir="2700000" algn="tl">
                    <a:srgbClr val="000000">
                      <a:alpha val="43137"/>
                    </a:srgbClr>
                  </a:outerShdw>
                </a:effectLst>
                <a:latin typeface="Trajan Pro" pitchFamily="18" charset="0"/>
              </a:rPr>
              <a:t>for you destroy those who abandon you. But as for me, how good it is to be near God! I have made the Sovereign Lord my shelter, and I will tell everyone about the wonderful things you do.</a:t>
            </a:r>
          </a:p>
          <a:p>
            <a:endParaRPr lang="en-US" sz="2000" dirty="0">
              <a:solidFill>
                <a:srgbClr val="FFDC97"/>
              </a:solidFill>
              <a:effectLst>
                <a:outerShdw blurRad="38100" dist="38100" dir="2700000" algn="tl">
                  <a:srgbClr val="000000">
                    <a:alpha val="43137"/>
                  </a:srgbClr>
                </a:outerShdw>
              </a:effectLst>
              <a:latin typeface="Trajan Pro" pitchFamily="18" charset="0"/>
            </a:endParaRPr>
          </a:p>
          <a:p>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Psalm 73:27-28</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1099517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588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81150"/>
            <a:ext cx="6192592" cy="1815882"/>
          </a:xfrm>
          <a:prstGeom prst="rect">
            <a:avLst/>
          </a:prstGeom>
          <a:noFill/>
        </p:spPr>
        <p:txBody>
          <a:bodyPr wrap="square" rtlCol="0">
            <a:spAutoFit/>
          </a:bodyPr>
          <a:lstStyle/>
          <a:p>
            <a:r>
              <a:rPr lang="en-US" sz="2800" dirty="0">
                <a:solidFill>
                  <a:srgbClr val="FFC000"/>
                </a:solidFill>
                <a:effectLst>
                  <a:outerShdw blurRad="114300" dist="50800" dir="4200000" algn="ctr" rotWithShape="0">
                    <a:schemeClr val="tx2">
                      <a:lumMod val="75000"/>
                    </a:schemeClr>
                  </a:outerShdw>
                </a:effectLst>
                <a:latin typeface="Trajan Pro" pitchFamily="18" charset="0"/>
              </a:rPr>
              <a:t>Something to think about</a:t>
            </a:r>
          </a:p>
          <a:p>
            <a:r>
              <a:rPr lang="en-US" sz="2800" dirty="0">
                <a:solidFill>
                  <a:srgbClr val="FFDC97"/>
                </a:solidFill>
                <a:effectLst>
                  <a:outerShdw blurRad="114300" dist="50800" dir="4200000" algn="ctr" rotWithShape="0">
                    <a:schemeClr val="tx2">
                      <a:lumMod val="75000"/>
                    </a:schemeClr>
                  </a:outerShdw>
                </a:effectLst>
                <a:latin typeface="Trajan Pro" pitchFamily="18" charset="0"/>
              </a:rPr>
              <a:t>Do I measure God’s blessings by the prosperity of life or my closeness to him.</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291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1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0753"/>
            <a:ext cx="733425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06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ssyrian empire"/>
          <p:cNvPicPr>
            <a:picLocks noChangeAspect="1" noChangeArrowheads="1"/>
          </p:cNvPicPr>
          <p:nvPr/>
        </p:nvPicPr>
        <p:blipFill rotWithShape="1">
          <a:blip r:embed="rId2">
            <a:extLst>
              <a:ext uri="{28A0092B-C50C-407E-A947-70E740481C1C}">
                <a14:useLocalDpi xmlns:a14="http://schemas.microsoft.com/office/drawing/2010/main" val="0"/>
              </a:ext>
            </a:extLst>
          </a:blip>
          <a:srcRect b="7315"/>
          <a:stretch/>
        </p:blipFill>
        <p:spPr bwMode="auto">
          <a:xfrm>
            <a:off x="1219200" y="534947"/>
            <a:ext cx="5562600" cy="41594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92203" y="1587087"/>
            <a:ext cx="1066800" cy="369332"/>
          </a:xfrm>
          <a:prstGeom prst="rect">
            <a:avLst/>
          </a:prstGeom>
          <a:solidFill>
            <a:schemeClr val="bg1"/>
          </a:solidFill>
        </p:spPr>
        <p:txBody>
          <a:bodyPr wrap="square" rtlCol="0">
            <a:spAutoFit/>
          </a:bodyPr>
          <a:lstStyle/>
          <a:p>
            <a:r>
              <a:rPr lang="en-US" b="1" dirty="0"/>
              <a:t>Nineveh</a:t>
            </a:r>
          </a:p>
        </p:txBody>
      </p:sp>
      <p:sp>
        <p:nvSpPr>
          <p:cNvPr id="5" name="Oval 4"/>
          <p:cNvSpPr/>
          <p:nvPr/>
        </p:nvSpPr>
        <p:spPr>
          <a:xfrm>
            <a:off x="4551608" y="1657350"/>
            <a:ext cx="172792" cy="2288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48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4865"/>
            <a:ext cx="3768798" cy="4219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15103">
            <a:off x="2333354" y="-172854"/>
            <a:ext cx="1971675" cy="2838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8600" y="1352550"/>
            <a:ext cx="1447800" cy="83099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US" sz="2400" dirty="0">
                <a:effectLst>
                  <a:outerShdw blurRad="38100" dist="38100" dir="2700000" algn="tl">
                    <a:srgbClr val="000000">
                      <a:alpha val="43137"/>
                    </a:srgbClr>
                  </a:outerShdw>
                </a:effectLst>
              </a:rPr>
              <a:t>ASSYRIAN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EMPIRE</a:t>
            </a:r>
          </a:p>
        </p:txBody>
      </p:sp>
    </p:spTree>
    <p:extLst>
      <p:ext uri="{BB962C8B-B14F-4D97-AF65-F5344CB8AC3E}">
        <p14:creationId xmlns:p14="http://schemas.microsoft.com/office/powerpoint/2010/main" val="3878020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943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38150"/>
            <a:ext cx="2762250" cy="4057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8150"/>
            <a:ext cx="8123060"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85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307" y="438150"/>
            <a:ext cx="2895600" cy="4253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376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4116</TotalTime>
  <Words>499</Words>
  <Application>Microsoft Macintosh PowerPoint</Application>
  <PresentationFormat>On-screen Show (16:9)</PresentationFormat>
  <Paragraphs>80</Paragraphs>
  <Slides>35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Dumbledor 1</vt:lpstr>
      <vt:lpstr>Trajan Pro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67</cp:revision>
  <dcterms:created xsi:type="dcterms:W3CDTF">2018-01-03T00:13:05Z</dcterms:created>
  <dcterms:modified xsi:type="dcterms:W3CDTF">2018-02-08T19:40:50Z</dcterms:modified>
</cp:coreProperties>
</file>