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257" r:id="rId4"/>
    <p:sldId id="301" r:id="rId5"/>
    <p:sldId id="263" r:id="rId6"/>
    <p:sldId id="258" r:id="rId7"/>
    <p:sldId id="287" r:id="rId8"/>
    <p:sldId id="264" r:id="rId9"/>
    <p:sldId id="268" r:id="rId10"/>
    <p:sldId id="273" r:id="rId11"/>
    <p:sldId id="288" r:id="rId12"/>
    <p:sldId id="289" r:id="rId13"/>
    <p:sldId id="265" r:id="rId14"/>
    <p:sldId id="290" r:id="rId15"/>
    <p:sldId id="267" r:id="rId16"/>
    <p:sldId id="277" r:id="rId17"/>
    <p:sldId id="292" r:id="rId18"/>
    <p:sldId id="270" r:id="rId19"/>
    <p:sldId id="278" r:id="rId20"/>
    <p:sldId id="291" r:id="rId21"/>
    <p:sldId id="272" r:id="rId22"/>
    <p:sldId id="274" r:id="rId23"/>
    <p:sldId id="276" r:id="rId24"/>
    <p:sldId id="279" r:id="rId25"/>
    <p:sldId id="281" r:id="rId26"/>
    <p:sldId id="293" r:id="rId27"/>
    <p:sldId id="283" r:id="rId28"/>
    <p:sldId id="282" r:id="rId29"/>
    <p:sldId id="294" r:id="rId30"/>
    <p:sldId id="295" r:id="rId31"/>
    <p:sldId id="296" r:id="rId32"/>
    <p:sldId id="297" r:id="rId33"/>
    <p:sldId id="298" r:id="rId34"/>
    <p:sldId id="299" r:id="rId35"/>
    <p:sldId id="300" r:id="rId36"/>
    <p:sldId id="302" r:id="rId37"/>
    <p:sldId id="286"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4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6B2BA0-59B6-4AAF-A8D5-E14290A99864}" type="datetimeFigureOut">
              <a:rPr lang="en-US" smtClean="0"/>
              <a:t>5/5/2016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0257C8-6BBE-4D6A-8A7C-BCCB1138AB8E}" type="slidenum">
              <a:rPr lang="en-US" smtClean="0"/>
              <a:t>‹#›</a:t>
            </a:fld>
            <a:endParaRPr lang="en-US"/>
          </a:p>
        </p:txBody>
      </p:sp>
    </p:spTree>
    <p:extLst>
      <p:ext uri="{BB962C8B-B14F-4D97-AF65-F5344CB8AC3E}">
        <p14:creationId xmlns:p14="http://schemas.microsoft.com/office/powerpoint/2010/main" val="242802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0257C8-6BBE-4D6A-8A7C-BCCB1138AB8E}" type="slidenum">
              <a:rPr lang="en-US" smtClean="0"/>
              <a:t>7</a:t>
            </a:fld>
            <a:endParaRPr lang="en-US"/>
          </a:p>
        </p:txBody>
      </p:sp>
    </p:spTree>
    <p:extLst>
      <p:ext uri="{BB962C8B-B14F-4D97-AF65-F5344CB8AC3E}">
        <p14:creationId xmlns:p14="http://schemas.microsoft.com/office/powerpoint/2010/main" val="398547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91257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326033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3350155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600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618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835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766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040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563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91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068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3913550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63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021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E2054F-9071-451C-AEE3-2DBA7B8C0E92}" type="datetimeFigureOut">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0414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E2054F-9071-451C-AEE3-2DBA7B8C0E92}" type="datetimeFigureOut">
              <a:rPr lang="en-US" smtClean="0"/>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4090955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E2054F-9071-451C-AEE3-2DBA7B8C0E92}" type="datetimeFigureOut">
              <a:rPr lang="en-US" smtClean="0"/>
              <a:t>5/5/2016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783044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E2054F-9071-451C-AEE3-2DBA7B8C0E92}" type="datetimeFigureOut">
              <a:rPr lang="en-US" smtClean="0"/>
              <a:t>5/5/2016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752054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2054F-9071-451C-AEE3-2DBA7B8C0E92}" type="datetimeFigureOut">
              <a:rPr lang="en-US" smtClean="0"/>
              <a:t>5/5/2016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4088480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36583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67338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3E2054F-9071-451C-AEE3-2DBA7B8C0E92}" type="datetimeFigureOut">
              <a:rPr lang="en-US" smtClean="0"/>
              <a:t>5/5/2016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B91EF91-EE1D-486A-B9AB-EA342F96DB80}" type="slidenum">
              <a:rPr lang="en-US" smtClean="0"/>
              <a:t>‹#›</a:t>
            </a:fld>
            <a:endParaRPr lang="en-US"/>
          </a:p>
        </p:txBody>
      </p:sp>
    </p:spTree>
    <p:extLst>
      <p:ext uri="{BB962C8B-B14F-4D97-AF65-F5344CB8AC3E}">
        <p14:creationId xmlns:p14="http://schemas.microsoft.com/office/powerpoint/2010/main" val="3066236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3E2054F-9071-451C-AEE3-2DBA7B8C0E92}" type="datetimeFigureOut">
              <a:rPr lang="en-US" smtClean="0">
                <a:solidFill>
                  <a:prstClr val="black">
                    <a:tint val="75000"/>
                  </a:prstClr>
                </a:solidFill>
              </a:rPr>
              <a:pPr/>
              <a:t>5/5/2016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741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2" name="Picture 2" descr="C:\Users\jim.smith\Google Drive\Jim\JOSHUA\jOSHUA.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155"/>
            <a:ext cx="9144000" cy="513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665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7750"/>
            <a:ext cx="9144000" cy="35814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352550"/>
            <a:ext cx="9144000" cy="2062103"/>
          </a:xfrm>
          <a:prstGeom prst="rect">
            <a:avLst/>
          </a:prstGeom>
          <a:noFill/>
        </p:spPr>
        <p:txBody>
          <a:bodyPr wrap="square" rtlCol="0">
            <a:spAutoFit/>
          </a:bodyPr>
          <a:lstStyle/>
          <a:p>
            <a:pPr algn="ct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With his own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blood,</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not the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blood of goats and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calves</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he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entered the Most Holy Place once for all time and secured our redemption forever.</a:t>
            </a:r>
          </a:p>
        </p:txBody>
      </p:sp>
      <p:sp>
        <p:nvSpPr>
          <p:cNvPr id="6" name="TextBox 5"/>
          <p:cNvSpPr txBox="1"/>
          <p:nvPr/>
        </p:nvSpPr>
        <p:spPr>
          <a:xfrm>
            <a:off x="4038600" y="3894520"/>
            <a:ext cx="46482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Hebrews 9:12</a:t>
            </a:r>
          </a:p>
          <a:p>
            <a:pPr algn="r"/>
            <a:r>
              <a:rPr lang="en-US" sz="1200" dirty="0" smtClean="0">
                <a:solidFill>
                  <a:schemeClr val="bg1"/>
                </a:solidFill>
                <a:effectLst>
                  <a:outerShdw blurRad="38100" dist="38100" dir="2700000" algn="tl">
                    <a:srgbClr val="000000">
                      <a:alpha val="43137"/>
                    </a:srgbClr>
                  </a:outerShdw>
                </a:effectLst>
                <a:latin typeface="Augustus" pitchFamily="2" charset="0"/>
              </a:rPr>
              <a:t>New Living Translation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1466107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6750"/>
            <a:ext cx="9144000" cy="39624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7532"/>
            <a:ext cx="9144000" cy="3046988"/>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Today I have given you the choice between life and death, between blessings and curses. Now I call on heaven and earth to witness the choice you make. Oh, that you would choose life, so that you and your descendants might live!</a:t>
            </a:r>
          </a:p>
        </p:txBody>
      </p:sp>
      <p:sp>
        <p:nvSpPr>
          <p:cNvPr id="6" name="TextBox 5"/>
          <p:cNvSpPr txBox="1"/>
          <p:nvPr/>
        </p:nvSpPr>
        <p:spPr>
          <a:xfrm>
            <a:off x="4038600" y="3894520"/>
            <a:ext cx="46482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Deuteronomy 30:19</a:t>
            </a:r>
          </a:p>
          <a:p>
            <a:pPr algn="r"/>
            <a:r>
              <a:rPr lang="en-US" sz="1200" dirty="0" smtClean="0">
                <a:solidFill>
                  <a:schemeClr val="bg1"/>
                </a:solidFill>
                <a:effectLst>
                  <a:outerShdw blurRad="38100" dist="38100" dir="2700000" algn="tl">
                    <a:srgbClr val="000000">
                      <a:alpha val="43137"/>
                    </a:srgbClr>
                  </a:outerShdw>
                </a:effectLst>
                <a:latin typeface="Augustus" pitchFamily="2" charset="0"/>
              </a:rPr>
              <a:t>New Living Translation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2221604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 y="1189968"/>
            <a:ext cx="4876801" cy="1968787"/>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 y="1589586"/>
            <a:ext cx="4724399" cy="584775"/>
          </a:xfrm>
          <a:prstGeom prst="rect">
            <a:avLst/>
          </a:prstGeom>
          <a:noFill/>
        </p:spPr>
        <p:txBody>
          <a:bodyPr wrap="square" rtlCol="0">
            <a:spAutoFit/>
          </a:bodyPr>
          <a:lstStyle/>
          <a:p>
            <a:r>
              <a:rPr lang="en-US" sz="3200" dirty="0" smtClean="0">
                <a:solidFill>
                  <a:srgbClr val="FFC000"/>
                </a:solidFill>
                <a:latin typeface="Century Gothic" panose="020B0502020202020204" pitchFamily="34" charset="0"/>
              </a:rPr>
              <a:t>“Don’t worry about it”</a:t>
            </a:r>
            <a:endParaRPr lang="en-US" sz="3200" dirty="0">
              <a:solidFill>
                <a:srgbClr val="FFC000"/>
              </a:solidFill>
              <a:latin typeface="Century Gothic" panose="020B0502020202020204" pitchFamily="34" charset="0"/>
            </a:endParaRPr>
          </a:p>
        </p:txBody>
      </p:sp>
      <p:sp>
        <p:nvSpPr>
          <p:cNvPr id="7" name="TextBox 6"/>
          <p:cNvSpPr txBox="1"/>
          <p:nvPr/>
        </p:nvSpPr>
        <p:spPr>
          <a:xfrm>
            <a:off x="921327" y="2343150"/>
            <a:ext cx="3505200" cy="584775"/>
          </a:xfrm>
          <a:prstGeom prst="rect">
            <a:avLst/>
          </a:prstGeom>
          <a:noFill/>
        </p:spPr>
        <p:txBody>
          <a:bodyPr wrap="square" rtlCol="0">
            <a:spAutoFit/>
          </a:bodyPr>
          <a:lstStyle/>
          <a:p>
            <a:pPr algn="r"/>
            <a:r>
              <a:rPr lang="en-US" dirty="0" smtClean="0">
                <a:solidFill>
                  <a:schemeClr val="bg1"/>
                </a:solidFill>
                <a:latin typeface="Augustus" pitchFamily="2" charset="0"/>
              </a:rPr>
              <a:t>1</a:t>
            </a:r>
            <a:r>
              <a:rPr lang="en-US" baseline="30000" dirty="0" smtClean="0">
                <a:solidFill>
                  <a:schemeClr val="bg1"/>
                </a:solidFill>
                <a:latin typeface="Augustus" pitchFamily="2" charset="0"/>
              </a:rPr>
              <a:t>st</a:t>
            </a:r>
            <a:r>
              <a:rPr lang="en-US" dirty="0" smtClean="0">
                <a:solidFill>
                  <a:schemeClr val="bg1"/>
                </a:solidFill>
                <a:latin typeface="Augustus" pitchFamily="2" charset="0"/>
              </a:rPr>
              <a:t> Lieutenant Tyler</a:t>
            </a:r>
            <a:br>
              <a:rPr lang="en-US" dirty="0" smtClean="0">
                <a:solidFill>
                  <a:schemeClr val="bg1"/>
                </a:solidFill>
                <a:latin typeface="Augustus" pitchFamily="2" charset="0"/>
              </a:rPr>
            </a:br>
            <a:r>
              <a:rPr lang="en-US" sz="1200" dirty="0" smtClean="0">
                <a:solidFill>
                  <a:schemeClr val="bg1"/>
                </a:solidFill>
                <a:latin typeface="Augustus" pitchFamily="2" charset="0"/>
              </a:rPr>
              <a:t>1941 Pearl Harbor</a:t>
            </a:r>
            <a:r>
              <a:rPr lang="en-US" sz="1400" dirty="0">
                <a:solidFill>
                  <a:schemeClr val="bg1"/>
                </a:solidFill>
                <a:latin typeface="Augustus" pitchFamily="2" charset="0"/>
              </a:rPr>
              <a:t> </a:t>
            </a:r>
            <a:endParaRPr lang="en-US" sz="1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1489437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28370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7527"/>
            <a:ext cx="91440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1371421"/>
            <a:ext cx="7848600" cy="1200329"/>
          </a:xfrm>
          <a:prstGeom prst="rect">
            <a:avLst/>
          </a:prstGeom>
          <a:noFill/>
        </p:spPr>
        <p:txBody>
          <a:bodyPr wrap="square" rtlCol="0">
            <a:spAutoFit/>
          </a:bodyPr>
          <a:lstStyle/>
          <a:p>
            <a:pPr algn="ctr"/>
            <a:r>
              <a:rPr lang="en-US" sz="7200" dirty="0" smtClean="0">
                <a:solidFill>
                  <a:schemeClr val="bg1"/>
                </a:solidFill>
                <a:effectLst>
                  <a:outerShdw blurRad="50800" dist="50800" dir="5400000" algn="ctr" rotWithShape="0">
                    <a:schemeClr val="tx1"/>
                  </a:outerShdw>
                </a:effectLst>
                <a:latin typeface="Augustus" pitchFamily="2" charset="0"/>
              </a:rPr>
              <a:t>SERVE</a:t>
            </a:r>
            <a:endParaRPr lang="en-US" sz="7200" dirty="0">
              <a:solidFill>
                <a:schemeClr val="bg1"/>
              </a:solidFill>
              <a:latin typeface="Augustus" pitchFamily="2" charset="0"/>
            </a:endParaRPr>
          </a:p>
        </p:txBody>
      </p:sp>
      <p:sp>
        <p:nvSpPr>
          <p:cNvPr id="2" name="TextBox 1"/>
          <p:cNvSpPr txBox="1"/>
          <p:nvPr/>
        </p:nvSpPr>
        <p:spPr>
          <a:xfrm>
            <a:off x="495300" y="1505718"/>
            <a:ext cx="990600" cy="1446550"/>
          </a:xfrm>
          <a:prstGeom prst="rect">
            <a:avLst/>
          </a:prstGeom>
          <a:noFill/>
        </p:spPr>
        <p:txBody>
          <a:bodyPr wrap="square" rtlCol="0">
            <a:spAutoFit/>
          </a:bodyPr>
          <a:lstStyle/>
          <a:p>
            <a:r>
              <a:rPr lang="en-US" sz="8800" dirty="0" smtClean="0">
                <a:solidFill>
                  <a:schemeClr val="bg1"/>
                </a:solidFill>
                <a:latin typeface="Augustus" pitchFamily="2" charset="0"/>
              </a:rPr>
              <a:t>2</a:t>
            </a:r>
            <a:endParaRPr lang="en-US" sz="8800" dirty="0">
              <a:solidFill>
                <a:schemeClr val="bg1"/>
              </a:solidFill>
              <a:latin typeface="Augustus" pitchFamily="2" charset="0"/>
            </a:endParaRPr>
          </a:p>
        </p:txBody>
      </p:sp>
      <p:sp>
        <p:nvSpPr>
          <p:cNvPr id="6" name="TextBox 5"/>
          <p:cNvSpPr txBox="1"/>
          <p:nvPr/>
        </p:nvSpPr>
        <p:spPr>
          <a:xfrm>
            <a:off x="990600" y="2458819"/>
            <a:ext cx="7239000" cy="646331"/>
          </a:xfrm>
          <a:prstGeom prst="rect">
            <a:avLst/>
          </a:prstGeom>
          <a:no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Century Gothic" panose="020B0502020202020204" pitchFamily="34" charset="0"/>
              </a:rPr>
              <a:t> OTHERS</a:t>
            </a:r>
            <a:endParaRPr lang="en-US" sz="36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419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432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28750"/>
            <a:ext cx="9144000" cy="1981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669762"/>
            <a:ext cx="9144000" cy="1077218"/>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“…the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Lord spoke to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Joshua</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son of Nun, Moses’ assistant</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
        <p:nvSpPr>
          <p:cNvPr id="6" name="TextBox 5"/>
          <p:cNvSpPr txBox="1"/>
          <p:nvPr/>
        </p:nvSpPr>
        <p:spPr>
          <a:xfrm>
            <a:off x="4942609" y="2745110"/>
            <a:ext cx="3962400" cy="1000274"/>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Joshua 1:1</a:t>
            </a:r>
            <a:br>
              <a:rPr lang="en-US" sz="2400" dirty="0" smtClean="0">
                <a:solidFill>
                  <a:schemeClr val="bg1"/>
                </a:solidFill>
                <a:effectLst>
                  <a:outerShdw blurRad="38100" dist="38100" dir="2700000" algn="tl">
                    <a:srgbClr val="000000">
                      <a:alpha val="43137"/>
                    </a:srgbClr>
                  </a:outerShdw>
                </a:effectLst>
                <a:latin typeface="Augustus" pitchFamily="2" charset="0"/>
              </a:rPr>
            </a:br>
            <a:r>
              <a:rPr lang="en-US" sz="1100" dirty="0" smtClean="0">
                <a:solidFill>
                  <a:schemeClr val="bg1"/>
                </a:solidFill>
                <a:effectLst>
                  <a:outerShdw blurRad="38100" dist="38100" dir="2700000" algn="tl">
                    <a:srgbClr val="000000">
                      <a:alpha val="43137"/>
                    </a:srgbClr>
                  </a:outerShdw>
                </a:effectLst>
                <a:latin typeface="Augustus" pitchFamily="2" charset="0"/>
              </a:rPr>
              <a:t>new Living Translation</a:t>
            </a:r>
            <a:br>
              <a:rPr lang="en-US" sz="1100" dirty="0" smtClean="0">
                <a:solidFill>
                  <a:schemeClr val="bg1"/>
                </a:solidFill>
                <a:effectLst>
                  <a:outerShdw blurRad="38100" dist="38100" dir="2700000" algn="tl">
                    <a:srgbClr val="000000">
                      <a:alpha val="43137"/>
                    </a:srgbClr>
                  </a:outerShdw>
                </a:effectLst>
                <a:latin typeface="Augustus" pitchFamily="2" charset="0"/>
              </a:rPr>
            </a:b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1595528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38251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28750"/>
            <a:ext cx="9144000" cy="1981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669762"/>
            <a:ext cx="9144000" cy="1077218"/>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“The path of success always goes</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down the road of servanthood.”</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
        <p:nvSpPr>
          <p:cNvPr id="6" name="TextBox 5"/>
          <p:cNvSpPr txBox="1"/>
          <p:nvPr/>
        </p:nvSpPr>
        <p:spPr>
          <a:xfrm>
            <a:off x="4953000" y="2876550"/>
            <a:ext cx="3962400" cy="830997"/>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-Jay Pankratz</a:t>
            </a:r>
            <a:br>
              <a:rPr lang="en-US" sz="2400" dirty="0" smtClean="0">
                <a:solidFill>
                  <a:schemeClr val="bg1"/>
                </a:solidFill>
                <a:effectLst>
                  <a:outerShdw blurRad="38100" dist="38100" dir="2700000" algn="tl">
                    <a:srgbClr val="000000">
                      <a:alpha val="43137"/>
                    </a:srgbClr>
                  </a:outerShdw>
                </a:effectLst>
                <a:latin typeface="Augustus" pitchFamily="2" charset="0"/>
              </a:rPr>
            </a:b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489473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92" y="0"/>
            <a:ext cx="9154392" cy="514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rot="21170630">
            <a:off x="1320704" y="949604"/>
            <a:ext cx="6287252" cy="324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455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61326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7527"/>
            <a:ext cx="91440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1391" y="1504950"/>
            <a:ext cx="8381999" cy="1938992"/>
          </a:xfrm>
          <a:prstGeom prst="rect">
            <a:avLst/>
          </a:prstGeom>
          <a:noFill/>
        </p:spPr>
        <p:txBody>
          <a:bodyPr wrap="square" rtlCol="0">
            <a:spAutoFit/>
          </a:bodyPr>
          <a:lstStyle/>
          <a:p>
            <a:pPr algn="ctr"/>
            <a:r>
              <a:rPr lang="en-US" sz="6000" dirty="0" smtClean="0">
                <a:solidFill>
                  <a:schemeClr val="bg1"/>
                </a:solidFill>
                <a:effectLst>
                  <a:outerShdw blurRad="50800" dist="50800" dir="5400000" algn="ctr" rotWithShape="0">
                    <a:schemeClr val="tx1"/>
                  </a:outerShdw>
                </a:effectLst>
                <a:latin typeface="Augustus" pitchFamily="2" charset="0"/>
              </a:rPr>
              <a:t>PREPARED to win</a:t>
            </a:r>
            <a:br>
              <a:rPr lang="en-US" sz="6000" dirty="0" smtClean="0">
                <a:solidFill>
                  <a:schemeClr val="bg1"/>
                </a:solidFill>
                <a:effectLst>
                  <a:outerShdw blurRad="50800" dist="50800" dir="5400000" algn="ctr" rotWithShape="0">
                    <a:schemeClr val="tx1"/>
                  </a:outerShdw>
                </a:effectLst>
                <a:latin typeface="Augustus" pitchFamily="2" charset="0"/>
              </a:rPr>
            </a:br>
            <a:endParaRPr lang="en-US" sz="6000" dirty="0">
              <a:solidFill>
                <a:schemeClr val="bg1"/>
              </a:solidFill>
              <a:latin typeface="Augustus" pitchFamily="2" charset="0"/>
            </a:endParaRPr>
          </a:p>
        </p:txBody>
      </p:sp>
      <p:sp>
        <p:nvSpPr>
          <p:cNvPr id="6" name="TextBox 5"/>
          <p:cNvSpPr txBox="1"/>
          <p:nvPr/>
        </p:nvSpPr>
        <p:spPr>
          <a:xfrm>
            <a:off x="852055" y="2407227"/>
            <a:ext cx="7072745" cy="707886"/>
          </a:xfrm>
          <a:prstGeom prst="rect">
            <a:avLst/>
          </a:prstGeom>
          <a:noFill/>
        </p:spPr>
        <p:txBody>
          <a:bodyPr wrap="square" rtlCol="0">
            <a:spAutoFit/>
          </a:bodyPr>
          <a:lstStyle/>
          <a:p>
            <a:pPr algn="ctr"/>
            <a:r>
              <a:rPr lang="en-US" sz="4000" dirty="0" smtClean="0">
                <a:solidFill>
                  <a:srgbClr val="FFFF00"/>
                </a:solidFill>
                <a:effectLst>
                  <a:outerShdw blurRad="38100" dist="38100" dir="2700000" algn="tl">
                    <a:srgbClr val="000000">
                      <a:alpha val="43137"/>
                    </a:srgbClr>
                  </a:outerShdw>
                </a:effectLst>
                <a:latin typeface="Century Gothic" panose="020B0502020202020204" pitchFamily="34" charset="0"/>
              </a:rPr>
              <a:t>THE BATTLES OF LIFE</a:t>
            </a:r>
            <a:endParaRPr lang="en-US" sz="4000" dirty="0">
              <a:solidFill>
                <a:srgbClr val="FFFF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593189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83970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7527"/>
            <a:ext cx="91440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8200" y="1371421"/>
            <a:ext cx="7848600" cy="1200329"/>
          </a:xfrm>
          <a:prstGeom prst="rect">
            <a:avLst/>
          </a:prstGeom>
          <a:noFill/>
        </p:spPr>
        <p:txBody>
          <a:bodyPr wrap="square" rtlCol="0">
            <a:spAutoFit/>
          </a:bodyPr>
          <a:lstStyle/>
          <a:p>
            <a:pPr algn="ctr"/>
            <a:r>
              <a:rPr lang="en-US" sz="7200" dirty="0" smtClean="0">
                <a:solidFill>
                  <a:schemeClr val="bg1"/>
                </a:solidFill>
                <a:effectLst>
                  <a:outerShdw blurRad="50800" dist="50800" dir="5400000" algn="ctr" rotWithShape="0">
                    <a:schemeClr val="tx1"/>
                  </a:outerShdw>
                </a:effectLst>
                <a:latin typeface="Augustus" pitchFamily="2" charset="0"/>
              </a:rPr>
              <a:t>BE CONFIDENT</a:t>
            </a:r>
            <a:endParaRPr lang="en-US" sz="7200" dirty="0">
              <a:solidFill>
                <a:schemeClr val="bg1"/>
              </a:solidFill>
              <a:latin typeface="Augustus" pitchFamily="2" charset="0"/>
            </a:endParaRPr>
          </a:p>
        </p:txBody>
      </p:sp>
      <p:sp>
        <p:nvSpPr>
          <p:cNvPr id="2" name="TextBox 1"/>
          <p:cNvSpPr txBox="1"/>
          <p:nvPr/>
        </p:nvSpPr>
        <p:spPr>
          <a:xfrm>
            <a:off x="58882" y="1535927"/>
            <a:ext cx="990600" cy="1446550"/>
          </a:xfrm>
          <a:prstGeom prst="rect">
            <a:avLst/>
          </a:prstGeom>
          <a:noFill/>
        </p:spPr>
        <p:txBody>
          <a:bodyPr wrap="square" rtlCol="0">
            <a:spAutoFit/>
          </a:bodyPr>
          <a:lstStyle/>
          <a:p>
            <a:r>
              <a:rPr lang="en-US" sz="8800" dirty="0" smtClean="0">
                <a:solidFill>
                  <a:schemeClr val="bg1"/>
                </a:solidFill>
                <a:latin typeface="Augustus" pitchFamily="2" charset="0"/>
              </a:rPr>
              <a:t>3</a:t>
            </a:r>
            <a:endParaRPr lang="en-US" sz="8800" dirty="0">
              <a:solidFill>
                <a:schemeClr val="bg1"/>
              </a:solidFill>
              <a:latin typeface="Augustus" pitchFamily="2" charset="0"/>
            </a:endParaRPr>
          </a:p>
        </p:txBody>
      </p:sp>
      <p:sp>
        <p:nvSpPr>
          <p:cNvPr id="6" name="TextBox 5"/>
          <p:cNvSpPr txBox="1"/>
          <p:nvPr/>
        </p:nvSpPr>
        <p:spPr>
          <a:xfrm>
            <a:off x="990600" y="2458819"/>
            <a:ext cx="7239000" cy="646331"/>
          </a:xfrm>
          <a:prstGeom prst="rect">
            <a:avLst/>
          </a:prstGeom>
          <a:no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Century Gothic" panose="020B0502020202020204" pitchFamily="34" charset="0"/>
              </a:rPr>
              <a:t> IN GOD’S PROMISES</a:t>
            </a:r>
            <a:endParaRPr lang="en-US" sz="36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419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68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52550"/>
            <a:ext cx="9144000" cy="32004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245" y="1571252"/>
            <a:ext cx="9144000" cy="2062103"/>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 </a:t>
            </a:r>
            <a:r>
              <a:rPr lang="en-US" sz="3200" dirty="0" smtClean="0">
                <a:solidFill>
                  <a:srgbClr val="FFC000"/>
                </a:solidFill>
                <a:latin typeface="Century Gothic" panose="020B0502020202020204" pitchFamily="34" charset="0"/>
              </a:rPr>
              <a:t>“No </a:t>
            </a:r>
            <a:r>
              <a:rPr lang="en-US" sz="3200" dirty="0">
                <a:solidFill>
                  <a:srgbClr val="FFC000"/>
                </a:solidFill>
                <a:latin typeface="Century Gothic" panose="020B0502020202020204" pitchFamily="34" charset="0"/>
              </a:rPr>
              <a:t>one will be able to stand against </a:t>
            </a:r>
            <a:r>
              <a:rPr lang="en-US" sz="3200" dirty="0" smtClean="0">
                <a:solidFill>
                  <a:srgbClr val="FFC000"/>
                </a:solidFill>
                <a:latin typeface="Century Gothic" panose="020B0502020202020204" pitchFamily="34" charset="0"/>
              </a:rPr>
              <a:t/>
            </a:r>
            <a:br>
              <a:rPr lang="en-US" sz="3200" dirty="0" smtClean="0">
                <a:solidFill>
                  <a:srgbClr val="FFC000"/>
                </a:solidFill>
                <a:latin typeface="Century Gothic" panose="020B0502020202020204" pitchFamily="34" charset="0"/>
              </a:rPr>
            </a:br>
            <a:r>
              <a:rPr lang="en-US" sz="3200" dirty="0" smtClean="0">
                <a:solidFill>
                  <a:srgbClr val="FFC000"/>
                </a:solidFill>
                <a:latin typeface="Century Gothic" panose="020B0502020202020204" pitchFamily="34" charset="0"/>
              </a:rPr>
              <a:t>you </a:t>
            </a:r>
            <a:r>
              <a:rPr lang="en-US" sz="3200" dirty="0">
                <a:solidFill>
                  <a:srgbClr val="FFC000"/>
                </a:solidFill>
                <a:latin typeface="Century Gothic" panose="020B0502020202020204" pitchFamily="34" charset="0"/>
              </a:rPr>
              <a:t>as long as you live. For I will be </a:t>
            </a:r>
            <a:r>
              <a:rPr lang="en-US" sz="3200" dirty="0" smtClean="0">
                <a:solidFill>
                  <a:srgbClr val="FFC000"/>
                </a:solidFill>
                <a:latin typeface="Century Gothic" panose="020B0502020202020204" pitchFamily="34" charset="0"/>
              </a:rPr>
              <a:t/>
            </a:r>
            <a:br>
              <a:rPr lang="en-US" sz="3200" dirty="0" smtClean="0">
                <a:solidFill>
                  <a:srgbClr val="FFC000"/>
                </a:solidFill>
                <a:latin typeface="Century Gothic" panose="020B0502020202020204" pitchFamily="34" charset="0"/>
              </a:rPr>
            </a:br>
            <a:r>
              <a:rPr lang="en-US" sz="3200" dirty="0" smtClean="0">
                <a:solidFill>
                  <a:srgbClr val="FFC000"/>
                </a:solidFill>
                <a:latin typeface="Century Gothic" panose="020B0502020202020204" pitchFamily="34" charset="0"/>
              </a:rPr>
              <a:t>with </a:t>
            </a:r>
            <a:r>
              <a:rPr lang="en-US" sz="3200" dirty="0">
                <a:solidFill>
                  <a:srgbClr val="FFC000"/>
                </a:solidFill>
                <a:latin typeface="Century Gothic" panose="020B0502020202020204" pitchFamily="34" charset="0"/>
              </a:rPr>
              <a:t>you as I was with Moses. </a:t>
            </a:r>
            <a:r>
              <a:rPr lang="en-US" sz="3200" dirty="0" smtClean="0">
                <a:solidFill>
                  <a:srgbClr val="FFC000"/>
                </a:solidFill>
                <a:latin typeface="Century Gothic" panose="020B0502020202020204" pitchFamily="34" charset="0"/>
              </a:rPr>
              <a:t/>
            </a:r>
            <a:br>
              <a:rPr lang="en-US" sz="3200" dirty="0" smtClean="0">
                <a:solidFill>
                  <a:srgbClr val="FFC000"/>
                </a:solidFill>
                <a:latin typeface="Century Gothic" panose="020B0502020202020204" pitchFamily="34" charset="0"/>
              </a:rPr>
            </a:br>
            <a:r>
              <a:rPr lang="en-US" sz="3200" dirty="0" smtClean="0">
                <a:solidFill>
                  <a:srgbClr val="FFC000"/>
                </a:solidFill>
                <a:latin typeface="Century Gothic" panose="020B0502020202020204" pitchFamily="34" charset="0"/>
              </a:rPr>
              <a:t>I </a:t>
            </a:r>
            <a:r>
              <a:rPr lang="en-US" sz="3200" dirty="0">
                <a:solidFill>
                  <a:srgbClr val="FFC000"/>
                </a:solidFill>
                <a:latin typeface="Century Gothic" panose="020B0502020202020204" pitchFamily="34" charset="0"/>
              </a:rPr>
              <a:t>will not fail you or abandon you</a:t>
            </a:r>
            <a:r>
              <a:rPr lang="en-US" sz="3200" dirty="0" smtClean="0">
                <a:solidFill>
                  <a:srgbClr val="FFC000"/>
                </a:solidFill>
                <a:latin typeface="Century Gothic" panose="020B0502020202020204" pitchFamily="34" charset="0"/>
              </a:rPr>
              <a:t>.”</a:t>
            </a:r>
            <a:endParaRPr lang="en-US" sz="3200" dirty="0">
              <a:solidFill>
                <a:srgbClr val="FFC000"/>
              </a:solidFill>
              <a:latin typeface="Century Gothic" panose="020B0502020202020204" pitchFamily="34" charset="0"/>
            </a:endParaRPr>
          </a:p>
        </p:txBody>
      </p:sp>
      <p:sp>
        <p:nvSpPr>
          <p:cNvPr id="6" name="TextBox 5"/>
          <p:cNvSpPr txBox="1"/>
          <p:nvPr/>
        </p:nvSpPr>
        <p:spPr>
          <a:xfrm>
            <a:off x="4596245" y="3638550"/>
            <a:ext cx="3962400" cy="677108"/>
          </a:xfrm>
          <a:prstGeom prst="rect">
            <a:avLst/>
          </a:prstGeom>
          <a:noFill/>
        </p:spPr>
        <p:txBody>
          <a:bodyPr wrap="square" rtlCol="0">
            <a:spAutoFit/>
          </a:bodyPr>
          <a:lstStyle/>
          <a:p>
            <a:pPr algn="r"/>
            <a:r>
              <a:rPr lang="en-US" sz="2400" dirty="0" smtClean="0">
                <a:solidFill>
                  <a:schemeClr val="bg1"/>
                </a:solidFill>
                <a:latin typeface="Augustus" pitchFamily="2" charset="0"/>
              </a:rPr>
              <a:t>JOSHUA 1:5</a:t>
            </a:r>
            <a:br>
              <a:rPr lang="en-US" sz="2400" dirty="0" smtClean="0">
                <a:solidFill>
                  <a:schemeClr val="bg1"/>
                </a:solidFill>
                <a:latin typeface="Augustus" pitchFamily="2" charset="0"/>
              </a:rPr>
            </a:br>
            <a:r>
              <a:rPr lang="en-US" sz="1400" dirty="0" smtClean="0">
                <a:solidFill>
                  <a:schemeClr val="bg1"/>
                </a:solidFill>
                <a:latin typeface="Augustus" pitchFamily="2" charset="0"/>
              </a:rPr>
              <a:t>New Living Translation</a:t>
            </a:r>
            <a:endParaRPr lang="en-US" sz="2400" dirty="0">
              <a:solidFill>
                <a:schemeClr val="bg1"/>
              </a:solidFill>
              <a:latin typeface="Augustus" pitchFamily="2" charset="0"/>
            </a:endParaRPr>
          </a:p>
        </p:txBody>
      </p:sp>
    </p:spTree>
    <p:extLst>
      <p:ext uri="{BB962C8B-B14F-4D97-AF65-F5344CB8AC3E}">
        <p14:creationId xmlns:p14="http://schemas.microsoft.com/office/powerpoint/2010/main" val="4075937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78779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7527"/>
            <a:ext cx="9144000" cy="2564823"/>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1371421"/>
            <a:ext cx="8305800" cy="1107996"/>
          </a:xfrm>
          <a:prstGeom prst="rect">
            <a:avLst/>
          </a:prstGeom>
          <a:noFill/>
        </p:spPr>
        <p:txBody>
          <a:bodyPr wrap="square" rtlCol="0">
            <a:spAutoFit/>
          </a:bodyPr>
          <a:lstStyle/>
          <a:p>
            <a:pPr algn="ctr"/>
            <a:r>
              <a:rPr lang="en-US" sz="6600" dirty="0" smtClean="0">
                <a:solidFill>
                  <a:schemeClr val="bg1"/>
                </a:solidFill>
                <a:effectLst>
                  <a:outerShdw blurRad="50800" dist="50800" dir="5400000" algn="ctr" rotWithShape="0">
                    <a:schemeClr val="tx1"/>
                  </a:outerShdw>
                </a:effectLst>
                <a:latin typeface="Augustus" pitchFamily="2" charset="0"/>
              </a:rPr>
              <a:t>BE COURAGEOUS</a:t>
            </a:r>
            <a:endParaRPr lang="en-US" sz="6600" dirty="0">
              <a:solidFill>
                <a:schemeClr val="bg1"/>
              </a:solidFill>
              <a:latin typeface="Augustus" pitchFamily="2" charset="0"/>
            </a:endParaRPr>
          </a:p>
        </p:txBody>
      </p:sp>
      <p:sp>
        <p:nvSpPr>
          <p:cNvPr id="2" name="TextBox 1"/>
          <p:cNvSpPr txBox="1"/>
          <p:nvPr/>
        </p:nvSpPr>
        <p:spPr>
          <a:xfrm>
            <a:off x="114300" y="1613311"/>
            <a:ext cx="990600" cy="1446550"/>
          </a:xfrm>
          <a:prstGeom prst="rect">
            <a:avLst/>
          </a:prstGeom>
          <a:noFill/>
        </p:spPr>
        <p:txBody>
          <a:bodyPr wrap="square" rtlCol="0">
            <a:spAutoFit/>
          </a:bodyPr>
          <a:lstStyle/>
          <a:p>
            <a:r>
              <a:rPr lang="en-US" sz="8800" dirty="0" smtClean="0">
                <a:solidFill>
                  <a:schemeClr val="bg1"/>
                </a:solidFill>
                <a:latin typeface="Augustus" pitchFamily="2" charset="0"/>
              </a:rPr>
              <a:t>4</a:t>
            </a:r>
            <a:endParaRPr lang="en-US" sz="8800" dirty="0">
              <a:solidFill>
                <a:schemeClr val="bg1"/>
              </a:solidFill>
              <a:latin typeface="Augustus" pitchFamily="2" charset="0"/>
            </a:endParaRPr>
          </a:p>
        </p:txBody>
      </p:sp>
      <p:sp>
        <p:nvSpPr>
          <p:cNvPr id="6" name="TextBox 5"/>
          <p:cNvSpPr txBox="1"/>
          <p:nvPr/>
        </p:nvSpPr>
        <p:spPr>
          <a:xfrm>
            <a:off x="990600" y="2458819"/>
            <a:ext cx="7239000" cy="646331"/>
          </a:xfrm>
          <a:prstGeom prst="rect">
            <a:avLst/>
          </a:prstGeom>
          <a:noFill/>
        </p:spPr>
        <p:txBody>
          <a:bodyPr wrap="square" rtlCol="0">
            <a:spAutoFit/>
          </a:bodyPr>
          <a:lstStyle/>
          <a:p>
            <a:pPr algn="ctr"/>
            <a:r>
              <a:rPr lang="en-US" sz="3600" dirty="0">
                <a:solidFill>
                  <a:srgbClr val="FFC000"/>
                </a:solidFill>
                <a:effectLst>
                  <a:outerShdw blurRad="38100" dist="38100" dir="2700000" algn="tl">
                    <a:srgbClr val="000000">
                      <a:alpha val="43137"/>
                    </a:srgbClr>
                  </a:outerShdw>
                </a:effectLst>
                <a:latin typeface="Century Gothic" panose="020B0502020202020204" pitchFamily="34" charset="0"/>
              </a:rPr>
              <a:t> </a:t>
            </a:r>
            <a:r>
              <a:rPr lang="en-US" sz="3600" dirty="0" smtClean="0">
                <a:solidFill>
                  <a:srgbClr val="FFC000"/>
                </a:solidFill>
                <a:effectLst>
                  <a:outerShdw blurRad="38100" dist="38100" dir="2700000" algn="tl">
                    <a:srgbClr val="000000">
                      <a:alpha val="43137"/>
                    </a:srgbClr>
                  </a:outerShdw>
                </a:effectLst>
                <a:latin typeface="Century Gothic" panose="020B0502020202020204" pitchFamily="34" charset="0"/>
              </a:rPr>
              <a:t>IN GOD’S PROMISES</a:t>
            </a:r>
            <a:endParaRPr lang="en-US" sz="36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419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0512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52550"/>
            <a:ext cx="9144000" cy="25146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245" y="1571252"/>
            <a:ext cx="9144000" cy="1077218"/>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  “Be strong and courageous, for you are the one who will lead these people </a:t>
            </a:r>
          </a:p>
        </p:txBody>
      </p:sp>
      <p:sp>
        <p:nvSpPr>
          <p:cNvPr id="6" name="TextBox 5"/>
          <p:cNvSpPr txBox="1"/>
          <p:nvPr/>
        </p:nvSpPr>
        <p:spPr>
          <a:xfrm>
            <a:off x="4572000" y="2952750"/>
            <a:ext cx="3962400" cy="677108"/>
          </a:xfrm>
          <a:prstGeom prst="rect">
            <a:avLst/>
          </a:prstGeom>
          <a:noFill/>
        </p:spPr>
        <p:txBody>
          <a:bodyPr wrap="square" rtlCol="0">
            <a:spAutoFit/>
          </a:bodyPr>
          <a:lstStyle/>
          <a:p>
            <a:pPr algn="r"/>
            <a:r>
              <a:rPr lang="en-US" sz="2400" dirty="0" smtClean="0">
                <a:solidFill>
                  <a:schemeClr val="bg1"/>
                </a:solidFill>
                <a:latin typeface="Augustus" pitchFamily="2" charset="0"/>
              </a:rPr>
              <a:t>JOSHUA 1:6</a:t>
            </a:r>
            <a:br>
              <a:rPr lang="en-US" sz="2400" dirty="0" smtClean="0">
                <a:solidFill>
                  <a:schemeClr val="bg1"/>
                </a:solidFill>
                <a:latin typeface="Augustus" pitchFamily="2" charset="0"/>
              </a:rPr>
            </a:br>
            <a:r>
              <a:rPr lang="en-US" sz="1400" dirty="0" smtClean="0">
                <a:solidFill>
                  <a:schemeClr val="bg1"/>
                </a:solidFill>
                <a:latin typeface="Augustus" pitchFamily="2" charset="0"/>
              </a:rPr>
              <a:t>New Living Translation</a:t>
            </a:r>
            <a:endParaRPr lang="en-US" sz="2400" dirty="0">
              <a:solidFill>
                <a:schemeClr val="bg1"/>
              </a:solidFill>
              <a:latin typeface="Augustus" pitchFamily="2" charset="0"/>
            </a:endParaRPr>
          </a:p>
        </p:txBody>
      </p:sp>
    </p:spTree>
    <p:extLst>
      <p:ext uri="{BB962C8B-B14F-4D97-AF65-F5344CB8AC3E}">
        <p14:creationId xmlns:p14="http://schemas.microsoft.com/office/powerpoint/2010/main" val="661642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57090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09750"/>
            <a:ext cx="9144000" cy="1524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2038350"/>
            <a:ext cx="9144000" cy="1077218"/>
          </a:xfrm>
          <a:prstGeom prst="rect">
            <a:avLst/>
          </a:prstGeom>
          <a:noFill/>
        </p:spPr>
        <p:txBody>
          <a:bodyPr wrap="square" rtlCol="0">
            <a:spAutoFit/>
          </a:bodyPr>
          <a:lstStyle/>
          <a:p>
            <a:pPr algn="ctr"/>
            <a:r>
              <a:rPr lang="en-US" sz="3200" dirty="0" smtClean="0">
                <a:solidFill>
                  <a:srgbClr val="FFC000"/>
                </a:solidFill>
                <a:latin typeface="Century Gothic" panose="020B0502020202020204" pitchFamily="34" charset="0"/>
              </a:rPr>
              <a:t>Courage </a:t>
            </a:r>
            <a:r>
              <a:rPr lang="en-US" sz="3200" dirty="0">
                <a:solidFill>
                  <a:srgbClr val="FFC000"/>
                </a:solidFill>
                <a:latin typeface="Century Gothic" panose="020B0502020202020204" pitchFamily="34" charset="0"/>
              </a:rPr>
              <a:t>is not the absence of fear </a:t>
            </a:r>
            <a:r>
              <a:rPr lang="en-US" sz="3200" dirty="0" smtClean="0">
                <a:solidFill>
                  <a:srgbClr val="FFC000"/>
                </a:solidFill>
                <a:latin typeface="Century Gothic" panose="020B0502020202020204" pitchFamily="34" charset="0"/>
              </a:rPr>
              <a:t/>
            </a:r>
            <a:br>
              <a:rPr lang="en-US" sz="3200" dirty="0" smtClean="0">
                <a:solidFill>
                  <a:srgbClr val="FFC000"/>
                </a:solidFill>
                <a:latin typeface="Century Gothic" panose="020B0502020202020204" pitchFamily="34" charset="0"/>
              </a:rPr>
            </a:br>
            <a:r>
              <a:rPr lang="en-US" sz="3200" dirty="0" smtClean="0">
                <a:solidFill>
                  <a:srgbClr val="FFC000"/>
                </a:solidFill>
                <a:latin typeface="Century Gothic" panose="020B0502020202020204" pitchFamily="34" charset="0"/>
              </a:rPr>
              <a:t>but </a:t>
            </a:r>
            <a:r>
              <a:rPr lang="en-US" sz="3200" dirty="0">
                <a:solidFill>
                  <a:srgbClr val="FFC000"/>
                </a:solidFill>
                <a:latin typeface="Century Gothic" panose="020B0502020202020204" pitchFamily="34" charset="0"/>
              </a:rPr>
              <a:t>moving on in spite of our fears</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954853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5195"/>
            <a:ext cx="9144000" cy="5138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657600" y="4114800"/>
            <a:ext cx="32004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52800" y="4226867"/>
            <a:ext cx="3962400" cy="461665"/>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Eric-Liddell</a:t>
            </a:r>
          </a:p>
        </p:txBody>
      </p:sp>
    </p:spTree>
    <p:extLst>
      <p:ext uri="{BB962C8B-B14F-4D97-AF65-F5344CB8AC3E}">
        <p14:creationId xmlns:p14="http://schemas.microsoft.com/office/powerpoint/2010/main" val="1653795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91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75010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7527"/>
            <a:ext cx="9144000" cy="2564823"/>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1371421"/>
            <a:ext cx="7848600" cy="1107996"/>
          </a:xfrm>
          <a:prstGeom prst="rect">
            <a:avLst/>
          </a:prstGeom>
          <a:noFill/>
        </p:spPr>
        <p:txBody>
          <a:bodyPr wrap="square" rtlCol="0">
            <a:spAutoFit/>
          </a:bodyPr>
          <a:lstStyle/>
          <a:p>
            <a:pPr algn="ctr"/>
            <a:r>
              <a:rPr lang="en-US" sz="6600" dirty="0" smtClean="0">
                <a:solidFill>
                  <a:schemeClr val="bg1"/>
                </a:solidFill>
                <a:effectLst>
                  <a:outerShdw blurRad="50800" dist="50800" dir="5400000" algn="ctr" rotWithShape="0">
                    <a:schemeClr val="tx1"/>
                  </a:outerShdw>
                </a:effectLst>
                <a:latin typeface="Augustus" pitchFamily="2" charset="0"/>
              </a:rPr>
              <a:t>BE CAREFUL</a:t>
            </a:r>
            <a:endParaRPr lang="en-US" sz="6600" dirty="0">
              <a:solidFill>
                <a:schemeClr val="bg1"/>
              </a:solidFill>
              <a:latin typeface="Augustus" pitchFamily="2" charset="0"/>
            </a:endParaRPr>
          </a:p>
        </p:txBody>
      </p:sp>
      <p:sp>
        <p:nvSpPr>
          <p:cNvPr id="2" name="TextBox 1"/>
          <p:cNvSpPr txBox="1"/>
          <p:nvPr/>
        </p:nvSpPr>
        <p:spPr>
          <a:xfrm>
            <a:off x="114300" y="1613311"/>
            <a:ext cx="990600" cy="1446550"/>
          </a:xfrm>
          <a:prstGeom prst="rect">
            <a:avLst/>
          </a:prstGeom>
          <a:noFill/>
        </p:spPr>
        <p:txBody>
          <a:bodyPr wrap="square" rtlCol="0">
            <a:spAutoFit/>
          </a:bodyPr>
          <a:lstStyle/>
          <a:p>
            <a:r>
              <a:rPr lang="en-US" sz="8800" dirty="0" smtClean="0">
                <a:solidFill>
                  <a:schemeClr val="bg1"/>
                </a:solidFill>
                <a:effectLst>
                  <a:outerShdw blurRad="38100" dist="38100" dir="2700000" algn="tl">
                    <a:srgbClr val="000000">
                      <a:alpha val="43137"/>
                    </a:srgbClr>
                  </a:outerShdw>
                </a:effectLst>
                <a:latin typeface="Augustus" pitchFamily="2" charset="0"/>
              </a:rPr>
              <a:t>5</a:t>
            </a:r>
            <a:endParaRPr lang="en-US" sz="8800" dirty="0">
              <a:solidFill>
                <a:schemeClr val="bg1"/>
              </a:solidFill>
              <a:effectLst>
                <a:outerShdw blurRad="38100" dist="38100" dir="2700000" algn="tl">
                  <a:srgbClr val="000000">
                    <a:alpha val="43137"/>
                  </a:srgbClr>
                </a:outerShdw>
              </a:effectLst>
              <a:latin typeface="Augustus" pitchFamily="2" charset="0"/>
            </a:endParaRPr>
          </a:p>
        </p:txBody>
      </p:sp>
      <p:sp>
        <p:nvSpPr>
          <p:cNvPr id="6" name="TextBox 5"/>
          <p:cNvSpPr txBox="1"/>
          <p:nvPr/>
        </p:nvSpPr>
        <p:spPr>
          <a:xfrm>
            <a:off x="990600" y="2458819"/>
            <a:ext cx="7239000" cy="646331"/>
          </a:xfrm>
          <a:prstGeom prst="rect">
            <a:avLst/>
          </a:prstGeom>
          <a:noFill/>
        </p:spPr>
        <p:txBody>
          <a:bodyPr wrap="square" rtlCol="0">
            <a:spAutoFit/>
          </a:bodyPr>
          <a:lstStyle/>
          <a:p>
            <a:pPr algn="ctr"/>
            <a:r>
              <a:rPr lang="en-US" sz="3600" dirty="0">
                <a:solidFill>
                  <a:srgbClr val="FFC000"/>
                </a:solidFill>
                <a:effectLst>
                  <a:outerShdw blurRad="38100" dist="38100" dir="2700000" algn="tl">
                    <a:srgbClr val="000000">
                      <a:alpha val="43137"/>
                    </a:srgbClr>
                  </a:outerShdw>
                </a:effectLst>
                <a:latin typeface="Century Gothic" panose="020B0502020202020204" pitchFamily="34" charset="0"/>
              </a:rPr>
              <a:t> </a:t>
            </a:r>
            <a:r>
              <a:rPr lang="en-US" sz="3600" dirty="0" smtClean="0">
                <a:solidFill>
                  <a:srgbClr val="FFC000"/>
                </a:solidFill>
                <a:effectLst>
                  <a:outerShdw blurRad="38100" dist="38100" dir="2700000" algn="tl">
                    <a:srgbClr val="000000">
                      <a:alpha val="43137"/>
                    </a:srgbClr>
                  </a:outerShdw>
                </a:effectLst>
                <a:latin typeface="Century Gothic" panose="020B0502020202020204" pitchFamily="34" charset="0"/>
              </a:rPr>
              <a:t>TO OBEY ALL OF GOD’S WORD</a:t>
            </a:r>
            <a:endParaRPr lang="en-US" sz="36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419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132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6750"/>
            <a:ext cx="9144000" cy="3234154"/>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95350"/>
            <a:ext cx="9144000" cy="2062103"/>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   </a:t>
            </a:r>
            <a:r>
              <a:rPr lang="en-US" sz="3200" dirty="0" smtClean="0">
                <a:solidFill>
                  <a:srgbClr val="FFC000"/>
                </a:solidFill>
                <a:latin typeface="Century Gothic" panose="020B0502020202020204" pitchFamily="34" charset="0"/>
              </a:rPr>
              <a:t>“Be </a:t>
            </a:r>
            <a:r>
              <a:rPr lang="en-US" sz="3200" dirty="0">
                <a:solidFill>
                  <a:srgbClr val="FFC000"/>
                </a:solidFill>
                <a:latin typeface="Century Gothic" panose="020B0502020202020204" pitchFamily="34" charset="0"/>
              </a:rPr>
              <a:t>strong and very courageous. Be careful to obey all the instructions Moses gave you. Do not deviate from them, turning either to the right or to the left</a:t>
            </a:r>
            <a:r>
              <a:rPr lang="en-US" sz="3200" dirty="0" smtClean="0">
                <a:solidFill>
                  <a:srgbClr val="FFC000"/>
                </a:solidFill>
                <a:latin typeface="Century Gothic" panose="020B0502020202020204" pitchFamily="34" charset="0"/>
              </a:rPr>
              <a:t>.”</a:t>
            </a:r>
            <a:endParaRPr lang="en-US" sz="3200" dirty="0">
              <a:solidFill>
                <a:srgbClr val="FFC000"/>
              </a:solidFill>
              <a:latin typeface="Century Gothic" panose="020B0502020202020204" pitchFamily="34" charset="0"/>
            </a:endParaRPr>
          </a:p>
        </p:txBody>
      </p:sp>
      <p:sp>
        <p:nvSpPr>
          <p:cNvPr id="6" name="TextBox 5"/>
          <p:cNvSpPr txBox="1"/>
          <p:nvPr/>
        </p:nvSpPr>
        <p:spPr>
          <a:xfrm>
            <a:off x="4724400" y="3105150"/>
            <a:ext cx="3962400" cy="677108"/>
          </a:xfrm>
          <a:prstGeom prst="rect">
            <a:avLst/>
          </a:prstGeom>
          <a:noFill/>
        </p:spPr>
        <p:txBody>
          <a:bodyPr wrap="square" rtlCol="0">
            <a:spAutoFit/>
          </a:bodyPr>
          <a:lstStyle/>
          <a:p>
            <a:pPr algn="r"/>
            <a:r>
              <a:rPr lang="en-US" sz="2400" dirty="0" smtClean="0">
                <a:solidFill>
                  <a:schemeClr val="bg1"/>
                </a:solidFill>
                <a:latin typeface="Augustus" pitchFamily="2" charset="0"/>
              </a:rPr>
              <a:t>JOSHUA 1:7</a:t>
            </a:r>
            <a:br>
              <a:rPr lang="en-US" sz="2400" dirty="0" smtClean="0">
                <a:solidFill>
                  <a:schemeClr val="bg1"/>
                </a:solidFill>
                <a:latin typeface="Augustus" pitchFamily="2" charset="0"/>
              </a:rPr>
            </a:br>
            <a:r>
              <a:rPr lang="en-US" sz="1400" dirty="0" smtClean="0">
                <a:solidFill>
                  <a:schemeClr val="bg1"/>
                </a:solidFill>
                <a:latin typeface="Augustus" pitchFamily="2" charset="0"/>
              </a:rPr>
              <a:t>New Living Translation</a:t>
            </a:r>
            <a:endParaRPr lang="en-US" sz="2400" dirty="0">
              <a:solidFill>
                <a:schemeClr val="bg1"/>
              </a:solidFill>
              <a:latin typeface="Augustus" pitchFamily="2" charset="0"/>
            </a:endParaRPr>
          </a:p>
        </p:txBody>
      </p:sp>
    </p:spTree>
    <p:extLst>
      <p:ext uri="{BB962C8B-B14F-4D97-AF65-F5344CB8AC3E}">
        <p14:creationId xmlns:p14="http://schemas.microsoft.com/office/powerpoint/2010/main" val="34144674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73932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7527"/>
            <a:ext cx="9144000" cy="2564823"/>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1371421"/>
            <a:ext cx="7848600" cy="1107996"/>
          </a:xfrm>
          <a:prstGeom prst="rect">
            <a:avLst/>
          </a:prstGeom>
          <a:noFill/>
        </p:spPr>
        <p:txBody>
          <a:bodyPr wrap="square" rtlCol="0">
            <a:spAutoFit/>
          </a:bodyPr>
          <a:lstStyle/>
          <a:p>
            <a:pPr algn="ctr"/>
            <a:r>
              <a:rPr lang="en-US" sz="6600" dirty="0" smtClean="0">
                <a:solidFill>
                  <a:schemeClr val="bg1"/>
                </a:solidFill>
                <a:effectLst>
                  <a:outerShdw blurRad="50800" dist="50800" dir="5400000" algn="ctr" rotWithShape="0">
                    <a:schemeClr val="tx1"/>
                  </a:outerShdw>
                </a:effectLst>
                <a:latin typeface="Augustus" pitchFamily="2" charset="0"/>
              </a:rPr>
              <a:t>BE COMMITTED</a:t>
            </a:r>
            <a:endParaRPr lang="en-US" sz="6600" dirty="0">
              <a:solidFill>
                <a:schemeClr val="bg1"/>
              </a:solidFill>
              <a:latin typeface="Augustus" pitchFamily="2" charset="0"/>
            </a:endParaRPr>
          </a:p>
        </p:txBody>
      </p:sp>
      <p:sp>
        <p:nvSpPr>
          <p:cNvPr id="2" name="TextBox 1"/>
          <p:cNvSpPr txBox="1"/>
          <p:nvPr/>
        </p:nvSpPr>
        <p:spPr>
          <a:xfrm>
            <a:off x="114300" y="1613311"/>
            <a:ext cx="990600" cy="1446550"/>
          </a:xfrm>
          <a:prstGeom prst="rect">
            <a:avLst/>
          </a:prstGeom>
          <a:noFill/>
        </p:spPr>
        <p:txBody>
          <a:bodyPr wrap="square" rtlCol="0">
            <a:spAutoFit/>
          </a:bodyPr>
          <a:lstStyle/>
          <a:p>
            <a:r>
              <a:rPr lang="en-US" sz="8800" dirty="0" smtClean="0">
                <a:solidFill>
                  <a:schemeClr val="bg1"/>
                </a:solidFill>
                <a:effectLst>
                  <a:outerShdw blurRad="38100" dist="38100" dir="2700000" algn="tl">
                    <a:srgbClr val="000000">
                      <a:alpha val="43137"/>
                    </a:srgbClr>
                  </a:outerShdw>
                </a:effectLst>
                <a:latin typeface="Augustus" pitchFamily="2" charset="0"/>
              </a:rPr>
              <a:t>6</a:t>
            </a:r>
            <a:endParaRPr lang="en-US" sz="8800" dirty="0">
              <a:solidFill>
                <a:schemeClr val="bg1"/>
              </a:solidFill>
              <a:effectLst>
                <a:outerShdw blurRad="38100" dist="38100" dir="2700000" algn="tl">
                  <a:srgbClr val="000000">
                    <a:alpha val="43137"/>
                  </a:srgbClr>
                </a:outerShdw>
              </a:effectLst>
              <a:latin typeface="Augustus" pitchFamily="2" charset="0"/>
            </a:endParaRPr>
          </a:p>
        </p:txBody>
      </p:sp>
      <p:sp>
        <p:nvSpPr>
          <p:cNvPr id="6" name="TextBox 5"/>
          <p:cNvSpPr txBox="1"/>
          <p:nvPr/>
        </p:nvSpPr>
        <p:spPr>
          <a:xfrm>
            <a:off x="990600" y="2458819"/>
            <a:ext cx="7239000" cy="646331"/>
          </a:xfrm>
          <a:prstGeom prst="rect">
            <a:avLst/>
          </a:prstGeom>
          <a:noFill/>
        </p:spPr>
        <p:txBody>
          <a:bodyPr wrap="square" rtlCol="0">
            <a:spAutoFit/>
          </a:bodyPr>
          <a:lstStyle/>
          <a:p>
            <a:pPr algn="ctr"/>
            <a:r>
              <a:rPr lang="en-US" sz="3600" dirty="0">
                <a:solidFill>
                  <a:srgbClr val="FFC000"/>
                </a:solidFill>
                <a:effectLst>
                  <a:outerShdw blurRad="38100" dist="38100" dir="2700000" algn="tl">
                    <a:srgbClr val="000000">
                      <a:alpha val="43137"/>
                    </a:srgbClr>
                  </a:outerShdw>
                </a:effectLst>
                <a:latin typeface="Century Gothic" panose="020B0502020202020204" pitchFamily="34" charset="0"/>
              </a:rPr>
              <a:t> </a:t>
            </a:r>
            <a:r>
              <a:rPr lang="en-US" sz="3600" dirty="0" smtClean="0">
                <a:solidFill>
                  <a:srgbClr val="FFC000"/>
                </a:solidFill>
                <a:effectLst>
                  <a:outerShdw blurRad="38100" dist="38100" dir="2700000" algn="tl">
                    <a:srgbClr val="000000">
                      <a:alpha val="43137"/>
                    </a:srgbClr>
                  </a:outerShdw>
                </a:effectLst>
                <a:latin typeface="Century Gothic" panose="020B0502020202020204" pitchFamily="34" charset="0"/>
              </a:rPr>
              <a:t>TO GO FORWARD WITH GOD</a:t>
            </a:r>
            <a:endParaRPr lang="en-US" sz="36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419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9573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6750"/>
            <a:ext cx="9144000" cy="35814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95350"/>
            <a:ext cx="9144000" cy="2554545"/>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 “Go through the camp and tell the people to get their provisions ready. In three days you will cross the Jordan River and take possession of the land the Lord your God is giving you.”</a:t>
            </a:r>
          </a:p>
        </p:txBody>
      </p:sp>
      <p:sp>
        <p:nvSpPr>
          <p:cNvPr id="6" name="TextBox 5"/>
          <p:cNvSpPr txBox="1"/>
          <p:nvPr/>
        </p:nvSpPr>
        <p:spPr>
          <a:xfrm>
            <a:off x="4876800" y="3421190"/>
            <a:ext cx="3962400" cy="677108"/>
          </a:xfrm>
          <a:prstGeom prst="rect">
            <a:avLst/>
          </a:prstGeom>
          <a:noFill/>
        </p:spPr>
        <p:txBody>
          <a:bodyPr wrap="square" rtlCol="0">
            <a:spAutoFit/>
          </a:bodyPr>
          <a:lstStyle/>
          <a:p>
            <a:pPr algn="r"/>
            <a:r>
              <a:rPr lang="en-US" sz="2400" dirty="0" smtClean="0">
                <a:solidFill>
                  <a:schemeClr val="bg1"/>
                </a:solidFill>
                <a:latin typeface="Augustus" pitchFamily="2" charset="0"/>
              </a:rPr>
              <a:t>JOSHUA 1:11</a:t>
            </a:r>
            <a:br>
              <a:rPr lang="en-US" sz="2400" dirty="0" smtClean="0">
                <a:solidFill>
                  <a:schemeClr val="bg1"/>
                </a:solidFill>
                <a:latin typeface="Augustus" pitchFamily="2" charset="0"/>
              </a:rPr>
            </a:br>
            <a:r>
              <a:rPr lang="en-US" sz="1400" dirty="0" smtClean="0">
                <a:solidFill>
                  <a:schemeClr val="bg1"/>
                </a:solidFill>
                <a:latin typeface="Augustus" pitchFamily="2" charset="0"/>
              </a:rPr>
              <a:t>New Living Translation</a:t>
            </a:r>
            <a:endParaRPr lang="en-US" sz="2400" dirty="0">
              <a:solidFill>
                <a:schemeClr val="bg1"/>
              </a:solidFill>
              <a:latin typeface="Augustus" pitchFamily="2" charset="0"/>
            </a:endParaRPr>
          </a:p>
        </p:txBody>
      </p:sp>
    </p:spTree>
    <p:extLst>
      <p:ext uri="{BB962C8B-B14F-4D97-AF65-F5344CB8AC3E}">
        <p14:creationId xmlns:p14="http://schemas.microsoft.com/office/powerpoint/2010/main" val="1395740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7527"/>
            <a:ext cx="91440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1391" y="1504950"/>
            <a:ext cx="8381999" cy="1938992"/>
          </a:xfrm>
          <a:prstGeom prst="rect">
            <a:avLst/>
          </a:prstGeom>
          <a:noFill/>
        </p:spPr>
        <p:txBody>
          <a:bodyPr wrap="square" rtlCol="0">
            <a:spAutoFit/>
          </a:bodyPr>
          <a:lstStyle/>
          <a:p>
            <a:pPr algn="ctr"/>
            <a:r>
              <a:rPr lang="en-US" sz="6000" dirty="0" smtClean="0">
                <a:solidFill>
                  <a:schemeClr val="bg1"/>
                </a:solidFill>
                <a:effectLst>
                  <a:outerShdw blurRad="50800" dist="50800" dir="5400000" algn="ctr" rotWithShape="0">
                    <a:schemeClr val="tx1"/>
                  </a:outerShdw>
                </a:effectLst>
                <a:latin typeface="Augustus" pitchFamily="2" charset="0"/>
              </a:rPr>
              <a:t>PREPARED to win</a:t>
            </a:r>
            <a:br>
              <a:rPr lang="en-US" sz="6000" dirty="0" smtClean="0">
                <a:solidFill>
                  <a:schemeClr val="bg1"/>
                </a:solidFill>
                <a:effectLst>
                  <a:outerShdw blurRad="50800" dist="50800" dir="5400000" algn="ctr" rotWithShape="0">
                    <a:schemeClr val="tx1"/>
                  </a:outerShdw>
                </a:effectLst>
                <a:latin typeface="Augustus" pitchFamily="2" charset="0"/>
              </a:rPr>
            </a:br>
            <a:endParaRPr lang="en-US" sz="6000" dirty="0">
              <a:solidFill>
                <a:schemeClr val="bg1"/>
              </a:solidFill>
              <a:latin typeface="Augustus" pitchFamily="2" charset="0"/>
            </a:endParaRPr>
          </a:p>
        </p:txBody>
      </p:sp>
      <p:sp>
        <p:nvSpPr>
          <p:cNvPr id="6" name="TextBox 5"/>
          <p:cNvSpPr txBox="1"/>
          <p:nvPr/>
        </p:nvSpPr>
        <p:spPr>
          <a:xfrm>
            <a:off x="852055" y="2407227"/>
            <a:ext cx="7072745" cy="707886"/>
          </a:xfrm>
          <a:prstGeom prst="rect">
            <a:avLst/>
          </a:prstGeom>
          <a:noFill/>
        </p:spPr>
        <p:txBody>
          <a:bodyPr wrap="square" rtlCol="0">
            <a:spAutoFit/>
          </a:bodyPr>
          <a:lstStyle/>
          <a:p>
            <a:pPr algn="ctr"/>
            <a:r>
              <a:rPr lang="en-US" sz="4000" dirty="0" smtClean="0">
                <a:solidFill>
                  <a:srgbClr val="FFFF00"/>
                </a:solidFill>
                <a:effectLst>
                  <a:outerShdw blurRad="38100" dist="38100" dir="2700000" algn="tl">
                    <a:srgbClr val="000000">
                      <a:alpha val="43137"/>
                    </a:srgbClr>
                  </a:outerShdw>
                </a:effectLst>
                <a:latin typeface="Century Gothic" panose="020B0502020202020204" pitchFamily="34" charset="0"/>
              </a:rPr>
              <a:t>THE BATTLES OF LIFE</a:t>
            </a:r>
            <a:endParaRPr lang="en-US" sz="4000" dirty="0">
              <a:solidFill>
                <a:srgbClr val="FFFF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8347017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93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91" y="0"/>
            <a:ext cx="227560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279073" y="0"/>
            <a:ext cx="271202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24400" y="-10024"/>
            <a:ext cx="2420470" cy="514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28734" y="-10025"/>
            <a:ext cx="2066365" cy="517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743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b/b6/US_1stCavDiv_Fallujah,_Nov_12,_2004.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308" y="1"/>
            <a:ext cx="916119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131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0"/>
            <a:ext cx="5943600" cy="510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45564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28750"/>
            <a:ext cx="9144000" cy="1981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669762"/>
            <a:ext cx="9144000" cy="584775"/>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“after the death of Moses…”</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
        <p:nvSpPr>
          <p:cNvPr id="6" name="TextBox 5"/>
          <p:cNvSpPr txBox="1"/>
          <p:nvPr/>
        </p:nvSpPr>
        <p:spPr>
          <a:xfrm>
            <a:off x="4495800" y="2603285"/>
            <a:ext cx="39624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JOSHUA 1:1</a:t>
            </a:r>
            <a:br>
              <a:rPr lang="en-US" sz="2400" dirty="0" smtClean="0">
                <a:solidFill>
                  <a:schemeClr val="bg1"/>
                </a:solidFill>
                <a:effectLst>
                  <a:outerShdw blurRad="38100" dist="38100" dir="2700000" algn="tl">
                    <a:srgbClr val="000000">
                      <a:alpha val="43137"/>
                    </a:srgbClr>
                  </a:outerShdw>
                </a:effectLst>
                <a:latin typeface="Augustus" pitchFamily="2" charset="0"/>
              </a:rPr>
            </a:br>
            <a:r>
              <a:rPr lang="en-US" sz="1200" dirty="0" smtClean="0">
                <a:solidFill>
                  <a:schemeClr val="bg1"/>
                </a:solidFill>
                <a:effectLst>
                  <a:outerShdw blurRad="38100" dist="38100" dir="2700000" algn="tl">
                    <a:srgbClr val="000000">
                      <a:alpha val="43137"/>
                    </a:srgbClr>
                  </a:outerShdw>
                </a:effectLst>
                <a:latin typeface="Augustus" pitchFamily="2" charset="0"/>
              </a:rPr>
              <a:t>New Living Translation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3745857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 y="819775"/>
            <a:ext cx="91440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5800" y="1371421"/>
            <a:ext cx="7848600" cy="1200329"/>
          </a:xfrm>
          <a:prstGeom prst="rect">
            <a:avLst/>
          </a:prstGeom>
          <a:noFill/>
        </p:spPr>
        <p:txBody>
          <a:bodyPr wrap="square" rtlCol="0">
            <a:spAutoFit/>
          </a:bodyPr>
          <a:lstStyle/>
          <a:p>
            <a:pPr algn="ctr"/>
            <a:r>
              <a:rPr lang="en-US" sz="7200" dirty="0" smtClean="0">
                <a:solidFill>
                  <a:schemeClr val="bg1"/>
                </a:solidFill>
                <a:effectLst>
                  <a:outerShdw blurRad="50800" dist="50800" dir="5400000" algn="ctr" rotWithShape="0">
                    <a:schemeClr val="tx1"/>
                  </a:outerShdw>
                </a:effectLst>
                <a:latin typeface="Augustus" pitchFamily="2" charset="0"/>
              </a:rPr>
              <a:t>BE SAVED</a:t>
            </a:r>
            <a:endParaRPr lang="en-US" sz="7200" dirty="0">
              <a:solidFill>
                <a:schemeClr val="bg1"/>
              </a:solidFill>
              <a:latin typeface="Augustus" pitchFamily="2" charset="0"/>
            </a:endParaRPr>
          </a:p>
        </p:txBody>
      </p:sp>
      <p:sp>
        <p:nvSpPr>
          <p:cNvPr id="2" name="TextBox 1"/>
          <p:cNvSpPr txBox="1"/>
          <p:nvPr/>
        </p:nvSpPr>
        <p:spPr>
          <a:xfrm>
            <a:off x="228600" y="1506200"/>
            <a:ext cx="990600" cy="1446550"/>
          </a:xfrm>
          <a:prstGeom prst="rect">
            <a:avLst/>
          </a:prstGeom>
          <a:noFill/>
        </p:spPr>
        <p:txBody>
          <a:bodyPr wrap="square" rtlCol="0">
            <a:spAutoFit/>
          </a:bodyPr>
          <a:lstStyle/>
          <a:p>
            <a:r>
              <a:rPr lang="en-US" sz="8800" dirty="0" smtClean="0">
                <a:solidFill>
                  <a:schemeClr val="bg1"/>
                </a:solidFill>
                <a:latin typeface="Augustus" pitchFamily="2" charset="0"/>
              </a:rPr>
              <a:t>1</a:t>
            </a:r>
            <a:endParaRPr lang="en-US" sz="8800" dirty="0">
              <a:solidFill>
                <a:schemeClr val="bg1"/>
              </a:solidFill>
              <a:latin typeface="Augustus" pitchFamily="2" charset="0"/>
            </a:endParaRPr>
          </a:p>
        </p:txBody>
      </p:sp>
      <p:sp>
        <p:nvSpPr>
          <p:cNvPr id="6" name="TextBox 5"/>
          <p:cNvSpPr txBox="1"/>
          <p:nvPr/>
        </p:nvSpPr>
        <p:spPr>
          <a:xfrm>
            <a:off x="990600" y="2495550"/>
            <a:ext cx="7239000" cy="646331"/>
          </a:xfrm>
          <a:prstGeom prst="rect">
            <a:avLst/>
          </a:prstGeom>
          <a:no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Century Gothic" panose="020B0502020202020204" pitchFamily="34" charset="0"/>
              </a:rPr>
              <a:t> BY THE BLOOD OF THE LAMB</a:t>
            </a:r>
            <a:endParaRPr lang="en-US" sz="36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419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68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7750"/>
            <a:ext cx="9144000" cy="35814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352550"/>
            <a:ext cx="9144000" cy="2554545"/>
          </a:xfrm>
          <a:prstGeom prst="rect">
            <a:avLst/>
          </a:prstGeom>
          <a:noFill/>
        </p:spPr>
        <p:txBody>
          <a:bodyPr wrap="square" rtlCol="0">
            <a:spAutoFit/>
          </a:bodyPr>
          <a:lstStyle/>
          <a:p>
            <a:pPr algn="ctr"/>
            <a:r>
              <a:rPr lang="en-US" sz="3200" b="1" dirty="0">
                <a:solidFill>
                  <a:srgbClr val="FFC000"/>
                </a:solidFill>
                <a:effectLst>
                  <a:outerShdw blurRad="38100" dist="38100" dir="2700000" algn="tl">
                    <a:srgbClr val="000000">
                      <a:alpha val="43137"/>
                    </a:srgbClr>
                  </a:outerShdw>
                </a:effectLst>
                <a:latin typeface="Century Gothic" panose="020B0502020202020204" pitchFamily="34" charset="0"/>
              </a:rPr>
              <a:t>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 But the blood on your doorposts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will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serve as a sign,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marking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the houses where you are staying. When I see the blood,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I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will pass over you.</a:t>
            </a:r>
          </a:p>
        </p:txBody>
      </p:sp>
      <p:sp>
        <p:nvSpPr>
          <p:cNvPr id="6" name="TextBox 5"/>
          <p:cNvSpPr txBox="1"/>
          <p:nvPr/>
        </p:nvSpPr>
        <p:spPr>
          <a:xfrm>
            <a:off x="4038600" y="3894520"/>
            <a:ext cx="46482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Exodus 12:13</a:t>
            </a:r>
          </a:p>
          <a:p>
            <a:pPr algn="r"/>
            <a:r>
              <a:rPr lang="en-US" sz="1200" dirty="0" smtClean="0">
                <a:solidFill>
                  <a:schemeClr val="bg1"/>
                </a:solidFill>
                <a:effectLst>
                  <a:outerShdw blurRad="38100" dist="38100" dir="2700000" algn="tl">
                    <a:srgbClr val="000000">
                      <a:alpha val="43137"/>
                    </a:srgbClr>
                  </a:outerShdw>
                </a:effectLst>
                <a:latin typeface="Augustus" pitchFamily="2" charset="0"/>
              </a:rPr>
              <a:t>New Living Translation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2201679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3138</TotalTime>
  <Words>291</Words>
  <Application>Microsoft Office PowerPoint</Application>
  <PresentationFormat>On-screen Show (16:9)</PresentationFormat>
  <Paragraphs>50</Paragraphs>
  <Slides>36</Slides>
  <Notes>1</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jim.smith</cp:lastModifiedBy>
  <cp:revision>33</cp:revision>
  <dcterms:created xsi:type="dcterms:W3CDTF">2016-04-14T00:39:04Z</dcterms:created>
  <dcterms:modified xsi:type="dcterms:W3CDTF">2016-05-05T16:43:25Z</dcterms:modified>
</cp:coreProperties>
</file>